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5AFFFA-49C5-420C-A102-6165176E974F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DCC2B4-96CD-4878-ADB3-9627255CC4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06593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DCC2B4-96CD-4878-ADB3-9627255CC4D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84026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9C87566-3A0E-463D-BDCB-D372CFC1D76D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9EEEA2F-D05D-4CCE-964A-62F21FEE3E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7566-3A0E-463D-BDCB-D372CFC1D76D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EA2F-D05D-4CCE-964A-62F21FEE3E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7566-3A0E-463D-BDCB-D372CFC1D76D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EA2F-D05D-4CCE-964A-62F21FEE3E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7566-3A0E-463D-BDCB-D372CFC1D76D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EA2F-D05D-4CCE-964A-62F21FEE3E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7566-3A0E-463D-BDCB-D372CFC1D76D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EA2F-D05D-4CCE-964A-62F21FEE3E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7566-3A0E-463D-BDCB-D372CFC1D76D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EA2F-D05D-4CCE-964A-62F21FEE3E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7566-3A0E-463D-BDCB-D372CFC1D76D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EA2F-D05D-4CCE-964A-62F21FEE3E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9C87566-3A0E-463D-BDCB-D372CFC1D76D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9EEEA2F-D05D-4CCE-964A-62F21FEE3E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9C87566-3A0E-463D-BDCB-D372CFC1D76D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9EEEA2F-D05D-4CCE-964A-62F21FEE3E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7566-3A0E-463D-BDCB-D372CFC1D76D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EA2F-D05D-4CCE-964A-62F21FEE3E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7566-3A0E-463D-BDCB-D372CFC1D76D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EA2F-D05D-4CCE-964A-62F21FEE3E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9C87566-3A0E-463D-BDCB-D372CFC1D76D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9EEEA2F-D05D-4CCE-964A-62F21FEE3E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182795706"/>
              </p:ext>
            </p:extLst>
          </p:nvPr>
        </p:nvGraphicFramePr>
        <p:xfrm>
          <a:off x="0" y="-992"/>
          <a:ext cx="9144000" cy="6857207"/>
        </p:xfrm>
        <a:graphic>
          <a:graphicData uri="http://schemas.openxmlformats.org/presentationml/2006/ole">
            <p:oleObj spid="_x0000_s1031" name="Prezentace" r:id="rId3" imgW="3352924" imgH="2514644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636476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202017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600" dirty="0"/>
              <a:t>OCHRANA ČLOVĚKA ZA MIMOŘÁDNÝCH UDÁLOSTÍ </a:t>
            </a:r>
            <a:r>
              <a:rPr lang="cs-CZ" sz="3600" dirty="0" smtClean="0"/>
              <a:t>X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7200" y="3140968"/>
            <a:ext cx="5712179" cy="211965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ZOPAKOVÁNÍ A UPEVNĚNÍ UČIVA</a:t>
            </a:r>
          </a:p>
          <a:p>
            <a:r>
              <a:rPr lang="cs-CZ" dirty="0" smtClean="0"/>
              <a:t>OCHRANA ČLOVĚKA ZA MIMOŘÁDNÝCH UDÁLOSTÍ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7253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130009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727200" y="2996952"/>
            <a:ext cx="5712179" cy="226367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VÉST ŽÁKY K SAMOSTATNÉ PRÁCI</a:t>
            </a:r>
          </a:p>
          <a:p>
            <a:r>
              <a:rPr lang="cs-CZ" dirty="0" smtClean="0"/>
              <a:t>MATERIÁL SLOUŽÍ K ZOPAKOVÁNÍ A UPEVNĚNÍ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5778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Správně spoj: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Hasičský záchranný sbor ČR                </a:t>
            </a:r>
            <a:r>
              <a:rPr lang="cs-CZ" dirty="0" smtClean="0">
                <a:solidFill>
                  <a:srgbClr val="FF0000"/>
                </a:solidFill>
              </a:rPr>
              <a:t>155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Zdravotnická záchranná služba            </a:t>
            </a:r>
            <a:r>
              <a:rPr lang="cs-CZ" dirty="0" smtClean="0">
                <a:solidFill>
                  <a:srgbClr val="FF0000"/>
                </a:solidFill>
              </a:rPr>
              <a:t>158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Policie </a:t>
            </a:r>
            <a:r>
              <a:rPr lang="cs-CZ" dirty="0" smtClean="0"/>
              <a:t>ČR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150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C00000"/>
                </a:solidFill>
              </a:rPr>
              <a:t>Jak budeš postupovat při volání na tísňovou linku – </a:t>
            </a:r>
            <a:r>
              <a:rPr lang="cs-CZ" dirty="0" smtClean="0">
                <a:solidFill>
                  <a:srgbClr val="C00000"/>
                </a:solidFill>
              </a:rPr>
              <a:t>doplň, </a:t>
            </a:r>
            <a:r>
              <a:rPr lang="cs-CZ" dirty="0" smtClean="0">
                <a:solidFill>
                  <a:srgbClr val="C00000"/>
                </a:solidFill>
              </a:rPr>
              <a:t>co chybí: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Co, kdy a kde se stalo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Počet postižených, případná </a:t>
            </a:r>
            <a:r>
              <a:rPr lang="cs-CZ" dirty="0" smtClean="0"/>
              <a:t>zranění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C00000"/>
                </a:solidFill>
              </a:rPr>
              <a:t>Vypiš: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Živelné pohromy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Mimořádné události způsobené člověkem</a:t>
            </a:r>
            <a:endParaRPr lang="cs-CZ" dirty="0"/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rgbClr val="C0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6710536" y="3695328"/>
            <a:ext cx="27823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7372560" y="2405263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738359" y="3238128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22" name="Picture 2" descr="C:\Users\NavratilovaH\AppData\Local\Microsoft\Windows\Temporary Internet Files\Content.IE5\DE4CGPLA\MC9004241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8960" y="3861048"/>
            <a:ext cx="863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97793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Správně seřaď -  jak se zachováš, pokud dojde k mimořádné události: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 Zapněte rozhlas nebo televizi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 Zavřete a utěsněte dveře a okna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 Okamžitě se </a:t>
            </a:r>
            <a:r>
              <a:rPr lang="cs-CZ" dirty="0" smtClean="0">
                <a:solidFill>
                  <a:schemeClr val="tx1"/>
                </a:solidFill>
              </a:rPr>
              <a:t>ukryjte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C00000"/>
                </a:solidFill>
              </a:rPr>
              <a:t>Je pravda či ne?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Varovný signál = všeobecná výstraha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 vznik mimořádné události nás upozorní kolemjdoucí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Signál požární poplach trvá po dobu 140 vteřin</a:t>
            </a:r>
          </a:p>
          <a:p>
            <a:pPr marL="457200" indent="-457200">
              <a:buFont typeface="+mj-lt"/>
              <a:buAutoNum type="arabicPeriod"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NavratilovaH\AppData\Local\Microsoft\Windows\Temporary Internet Files\Content.IE5\DE4CGPLA\MP90040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012160" y="2420888"/>
            <a:ext cx="2232248" cy="223224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9821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Doplň, co ještě patří do evakuačního zavazadla: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/>
              <a:t>Trvanlivé balené potraviny a pitnou vodu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Toaletní </a:t>
            </a:r>
            <a:r>
              <a:rPr lang="cs-CZ" dirty="0"/>
              <a:t>a hygienické potřeby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Osobní </a:t>
            </a:r>
            <a:r>
              <a:rPr lang="cs-CZ" dirty="0"/>
              <a:t>doklady, peníze, pojistky a cennosti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Svítilnu</a:t>
            </a:r>
            <a:r>
              <a:rPr lang="cs-CZ" dirty="0"/>
              <a:t>, přenosné rádio a náhradní </a:t>
            </a:r>
            <a:r>
              <a:rPr lang="cs-CZ" dirty="0" smtClean="0"/>
              <a:t>baterky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C00000"/>
                </a:solidFill>
              </a:rPr>
              <a:t>Doplň text: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/>
                </a:solidFill>
              </a:rPr>
              <a:t>Evakuační zavazadlo si připravíme v případě ………….. Jako evakuační zavazadlo si vezmeme nejlépe ………………… Zavazadlo označíme svým …………. Při evakuaci ……………………..  vezmi </a:t>
            </a:r>
            <a:r>
              <a:rPr lang="cs-CZ" dirty="0">
                <a:solidFill>
                  <a:schemeClr val="tx1"/>
                </a:solidFill>
              </a:rPr>
              <a:t>s sebou, ostatní zvířata </a:t>
            </a:r>
            <a:r>
              <a:rPr lang="cs-CZ" dirty="0"/>
              <a:t>nech doma a </a:t>
            </a:r>
            <a:r>
              <a:rPr lang="cs-CZ" dirty="0" smtClean="0"/>
              <a:t>předzásob je ……………………………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Picture 2" descr="C:\Users\NavratilovaH\AppData\Local\Microsoft\Windows\Temporary Internet Files\Content.IE5\S7687CZ2\MC900286082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348880"/>
            <a:ext cx="1323955" cy="134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05895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Odpověz na dané otázky: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jsou prostředky improvizované ochrany?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Čím budeš chránit při improvizované ochraně oči, dýchací cesty, tělo?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budeš postupovat po návratu z kontaminovaného prostředí?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jsou biologické zbraně?</a:t>
            </a:r>
          </a:p>
          <a:p>
            <a:endParaRPr lang="cs-CZ" dirty="0"/>
          </a:p>
        </p:txBody>
      </p:sp>
      <p:pic>
        <p:nvPicPr>
          <p:cNvPr id="4" name="Picture 2" descr="C:\Users\NavratilovaH\AppData\Local\Microsoft\Windows\Temporary Internet Files\Content.IE5\DE4CGPLA\MC900232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21088"/>
            <a:ext cx="1879810" cy="21683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</p:spTree>
    <p:extLst>
      <p:ext uri="{BB962C8B-B14F-4D97-AF65-F5344CB8AC3E}">
        <p14:creationId xmlns:p14="http://schemas.microsoft.com/office/powerpoint/2010/main" xmlns="" val="2296280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Promysli a popiš, jak se zachováš: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Před povodní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Při povodni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 povodni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Při vypuknutí požáru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Při nálezu podezřelého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zavazadla</a:t>
            </a:r>
            <a:endParaRPr lang="cs-CZ" dirty="0"/>
          </a:p>
        </p:txBody>
      </p:sp>
      <p:pic>
        <p:nvPicPr>
          <p:cNvPr id="4" name="Picture 2" descr="C:\Users\NavratilovaH\AppData\Local\Microsoft\Windows\Temporary Internet Files\Content.IE5\AM1I8PN9\MP9004485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36912"/>
            <a:ext cx="2564904" cy="256490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5483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Správně oprav popletené věty:</a:t>
            </a:r>
          </a:p>
          <a:p>
            <a:r>
              <a:rPr lang="cs-CZ" dirty="0" smtClean="0"/>
              <a:t>Pokud chceš zabránit dopravní nehodě, v koloně vypni světla. Pokud jsi účastníkem dopravní nehody, nemusíš ošetřit zraněné. Policii zavolejte pokud při nehodě nedošlo k žádnému zranění. Pokud jsi svědkem dopravní </a:t>
            </a:r>
            <a:r>
              <a:rPr lang="cs-CZ" dirty="0" smtClean="0"/>
              <a:t>nehody, </a:t>
            </a:r>
            <a:r>
              <a:rPr lang="cs-CZ" dirty="0" smtClean="0"/>
              <a:t>zavolej především do televize a rozhlasu. Otevřené zaparkované auto u supermarketu nech hlídat svého malého syna. Při opuštění svého auta zaparkuji na neosvětleném místě a ukryju v něm své doklady a peněženku. </a:t>
            </a:r>
            <a:endParaRPr lang="cs-CZ" dirty="0"/>
          </a:p>
        </p:txBody>
      </p:sp>
      <p:pic>
        <p:nvPicPr>
          <p:cNvPr id="4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908719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0750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/>
              <a:t>ING. ZDENĚK RATHAUSKÝ. </a:t>
            </a:r>
            <a:r>
              <a:rPr lang="cs-CZ" i="1" dirty="0"/>
              <a:t>Co dělat...: aneb Kapesní průvodce krizovými situacemi</a:t>
            </a:r>
            <a:r>
              <a:rPr lang="cs-CZ" dirty="0"/>
              <a:t>. 2. vyd. Praha: Centrum pro bezpečný stát, o. s., 2008.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Pro případ ohrožení: Příručka pro obyvatele</a:t>
            </a:r>
            <a:r>
              <a:rPr lang="cs-CZ" dirty="0"/>
              <a:t>. Praha: Ministerstvo vnitra - Hasičský záchranný sbor ČR, 2001. </a:t>
            </a:r>
          </a:p>
          <a:p>
            <a:r>
              <a:rPr lang="cs-CZ" dirty="0"/>
              <a:t>HORSKÁ, Viola, Eva MARÁDOVÁ a Dušan SLÁVIK. </a:t>
            </a:r>
            <a:r>
              <a:rPr lang="cs-CZ" i="1" dirty="0"/>
              <a:t>Ochrana člověka za mimořádných událostí: Sebeobrana a vzájemná pomoc</a:t>
            </a:r>
            <a:r>
              <a:rPr lang="cs-CZ" dirty="0"/>
              <a:t>. 1. vyd. Praha 1: Fortuna, 2002.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Sebeobrana obyvatelstva</a:t>
            </a:r>
            <a:r>
              <a:rPr lang="cs-CZ" dirty="0"/>
              <a:t>. Praha: Ministerstvo vnitra - Hasičský záchranný sbor, 2001. 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1284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147</TotalTime>
  <Words>469</Words>
  <Application>Microsoft Office PowerPoint</Application>
  <PresentationFormat>Předvádění na obrazovce (4:3)</PresentationFormat>
  <Paragraphs>58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Špendlík</vt:lpstr>
      <vt:lpstr>Prezentace</vt:lpstr>
      <vt:lpstr>Snímek 1</vt:lpstr>
      <vt:lpstr>OCHRANA ČLOVĚKA ZA MIMOŘÁDNÝCH UDÁLOSTÍ X</vt:lpstr>
      <vt:lpstr>ANOTACE</vt:lpstr>
      <vt:lpstr>ÚKOL Č. 1</vt:lpstr>
      <vt:lpstr>ÚKOL Č. 2</vt:lpstr>
      <vt:lpstr>ÚKOL Č. 3</vt:lpstr>
      <vt:lpstr>ÚKOL Č. 4</vt:lpstr>
      <vt:lpstr>ÚKOL Č. 5</vt:lpstr>
      <vt:lpstr>ÚKOL Č. 6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17</cp:revision>
  <dcterms:created xsi:type="dcterms:W3CDTF">2013-10-13T20:11:19Z</dcterms:created>
  <dcterms:modified xsi:type="dcterms:W3CDTF">2014-04-01T20:14:13Z</dcterms:modified>
</cp:coreProperties>
</file>