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56" r:id="rId3"/>
    <p:sldId id="257" r:id="rId4"/>
    <p:sldId id="258" r:id="rId5"/>
    <p:sldId id="260" r:id="rId6"/>
    <p:sldId id="261" r:id="rId7"/>
    <p:sldId id="262" r:id="rId8"/>
    <p:sldId id="263" r:id="rId9"/>
    <p:sldId id="265" r:id="rId10"/>
    <p:sldId id="266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60C39-7321-4EAB-8E38-E9C2F2B42214}" type="datetimeFigureOut">
              <a:rPr lang="cs-CZ" smtClean="0"/>
              <a:pPr/>
              <a:t>28.3.2014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D2086B-0991-4D17-A5B7-B884310190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60C39-7321-4EAB-8E38-E9C2F2B42214}" type="datetimeFigureOut">
              <a:rPr lang="cs-CZ" smtClean="0"/>
              <a:pPr/>
              <a:t>28.3.2014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D2086B-0991-4D17-A5B7-B884310190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60C39-7321-4EAB-8E38-E9C2F2B42214}" type="datetimeFigureOut">
              <a:rPr lang="cs-CZ" smtClean="0"/>
              <a:pPr/>
              <a:t>28.3.2014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D2086B-0991-4D17-A5B7-B884310190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60C39-7321-4EAB-8E38-E9C2F2B42214}" type="datetimeFigureOut">
              <a:rPr lang="cs-CZ" smtClean="0"/>
              <a:pPr/>
              <a:t>28.3.2014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D2086B-0991-4D17-A5B7-B884310190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60C39-7321-4EAB-8E38-E9C2F2B42214}" type="datetimeFigureOut">
              <a:rPr lang="cs-CZ" smtClean="0"/>
              <a:pPr/>
              <a:t>28.3.2014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D2086B-0991-4D17-A5B7-B884310190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60C39-7321-4EAB-8E38-E9C2F2B42214}" type="datetimeFigureOut">
              <a:rPr lang="cs-CZ" smtClean="0"/>
              <a:pPr/>
              <a:t>28.3.2014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D2086B-0991-4D17-A5B7-B884310190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60C39-7321-4EAB-8E38-E9C2F2B42214}" type="datetimeFigureOut">
              <a:rPr lang="cs-CZ" smtClean="0"/>
              <a:pPr/>
              <a:t>28.3.2014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D2086B-0991-4D17-A5B7-B884310190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60C39-7321-4EAB-8E38-E9C2F2B42214}" type="datetimeFigureOut">
              <a:rPr lang="cs-CZ" smtClean="0"/>
              <a:pPr/>
              <a:t>28.3.2014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D2086B-0991-4D17-A5B7-B884310190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60C39-7321-4EAB-8E38-E9C2F2B42214}" type="datetimeFigureOut">
              <a:rPr lang="cs-CZ" smtClean="0"/>
              <a:pPr/>
              <a:t>28.3.2014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D2086B-0991-4D17-A5B7-B884310190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60C39-7321-4EAB-8E38-E9C2F2B42214}" type="datetimeFigureOut">
              <a:rPr lang="cs-CZ" smtClean="0"/>
              <a:pPr/>
              <a:t>28.3.2014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D2086B-0991-4D17-A5B7-B884310190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60C39-7321-4EAB-8E38-E9C2F2B42214}" type="datetimeFigureOut">
              <a:rPr lang="cs-CZ" smtClean="0"/>
              <a:pPr/>
              <a:t>28.3.2014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D2086B-0991-4D17-A5B7-B884310190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360C39-7321-4EAB-8E38-E9C2F2B42214}" type="datetimeFigureOut">
              <a:rPr lang="cs-CZ" smtClean="0"/>
              <a:pPr/>
              <a:t>28.3.2014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D2086B-0991-4D17-A5B7-B8843101903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79512" y="1772816"/>
          <a:ext cx="8640961" cy="4700211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2704130"/>
                <a:gridCol w="5936831"/>
              </a:tblGrid>
              <a:tr h="359442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</a:t>
                      </a:r>
                      <a:r>
                        <a:rPr lang="cs-CZ" baseline="0" dirty="0" smtClean="0"/>
                        <a:t> PROJEKTU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CZ.1.07/1.5.00/34.0891</a:t>
                      </a:r>
                      <a:endParaRPr lang="cs-CZ" dirty="0"/>
                    </a:p>
                  </a:txBody>
                  <a:tcPr/>
                </a:tc>
              </a:tr>
              <a:tr h="402179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</a:t>
                      </a:r>
                      <a:r>
                        <a:rPr lang="cs-CZ" baseline="0" dirty="0" smtClean="0"/>
                        <a:t>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VYS_32_INOVACE_491_Mytí, </a:t>
                      </a:r>
                      <a:r>
                        <a:rPr lang="cs-CZ" dirty="0" err="1" smtClean="0"/>
                        <a:t>smáčivost</a:t>
                      </a:r>
                      <a:r>
                        <a:rPr lang="cs-CZ" dirty="0" smtClean="0"/>
                        <a:t>, emulgace</a:t>
                      </a:r>
                      <a:endParaRPr lang="cs-CZ" dirty="0"/>
                    </a:p>
                  </a:txBody>
                  <a:tcPr/>
                </a:tc>
              </a:tr>
              <a:tr h="629023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Vyšší</a:t>
                      </a:r>
                      <a:r>
                        <a:rPr lang="cs-CZ" baseline="0" dirty="0" smtClean="0"/>
                        <a:t> odborná škola, Střední průmyslová škola a Střední odborná řemesel a služeb, Strakonice, Zvolenská 934</a:t>
                      </a:r>
                      <a:endParaRPr lang="cs-CZ" dirty="0"/>
                    </a:p>
                  </a:txBody>
                  <a:tcPr/>
                </a:tc>
              </a:tr>
              <a:tr h="402179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Bc.</a:t>
                      </a:r>
                      <a:r>
                        <a:rPr lang="cs-CZ" baseline="0" dirty="0" smtClean="0"/>
                        <a:t> Petra Turková</a:t>
                      </a:r>
                      <a:endParaRPr lang="cs-CZ" dirty="0"/>
                    </a:p>
                  </a:txBody>
                  <a:tcPr/>
                </a:tc>
              </a:tr>
              <a:tr h="402179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CELEK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Kadeřnické materiály</a:t>
                      </a:r>
                      <a:endParaRPr lang="cs-CZ" dirty="0"/>
                    </a:p>
                  </a:txBody>
                  <a:tcPr/>
                </a:tc>
              </a:tr>
              <a:tr h="359442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1. ročník</a:t>
                      </a:r>
                      <a:endParaRPr lang="cs-CZ" dirty="0"/>
                    </a:p>
                  </a:txBody>
                  <a:tcPr/>
                </a:tc>
              </a:tr>
              <a:tr h="445674">
                <a:tc>
                  <a:txBody>
                    <a:bodyPr/>
                    <a:lstStyle/>
                    <a:p>
                      <a:r>
                        <a:rPr lang="cs-CZ" dirty="0" smtClean="0"/>
                        <a:t>DATUM TVORBY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5. 9. 2013</a:t>
                      </a:r>
                      <a:endParaRPr lang="cs-CZ" dirty="0"/>
                    </a:p>
                  </a:txBody>
                  <a:tcPr/>
                </a:tc>
              </a:tr>
              <a:tr h="402179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Tento materiál je určen k interaktivní výuce žáků oboru Kadeřník na 30 – 40 min. Prezentace</a:t>
                      </a:r>
                      <a:r>
                        <a:rPr lang="cs-CZ" sz="1400" baseline="0" dirty="0" smtClean="0"/>
                        <a:t> by měla žákům usnadnit pochopení  pojmů mytí, </a:t>
                      </a:r>
                      <a:r>
                        <a:rPr lang="cs-CZ" sz="1400" baseline="0" dirty="0" err="1" smtClean="0"/>
                        <a:t>smáčivost</a:t>
                      </a:r>
                      <a:r>
                        <a:rPr lang="cs-CZ" sz="1400" baseline="0" dirty="0" smtClean="0"/>
                        <a:t>, emulgace. Zároveň pochopit význam  účinku mycích  prostředků a působení </a:t>
                      </a:r>
                      <a:r>
                        <a:rPr lang="cs-CZ" sz="1400" baseline="0" dirty="0" err="1" smtClean="0"/>
                        <a:t>tenzidů</a:t>
                      </a:r>
                      <a:r>
                        <a:rPr lang="cs-CZ" sz="1400" baseline="0" dirty="0" smtClean="0"/>
                        <a:t> při odstraňování nečistot.</a:t>
                      </a:r>
                      <a:endParaRPr lang="cs-CZ" sz="1400" dirty="0"/>
                    </a:p>
                  </a:txBody>
                  <a:tcPr/>
                </a:tc>
              </a:tr>
              <a:tr h="694173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METODICKÝ POKYN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 obsahují stručný výtah a objasnění základních pojmů.</a:t>
                      </a:r>
                      <a:r>
                        <a:rPr lang="cs-CZ" sz="1400" baseline="0" dirty="0" smtClean="0"/>
                        <a:t> Dále nákres pro objasnění  a pochopení  této problematiky. Na závěr si žáci mohou ověřit své znalosti správným </a:t>
                      </a:r>
                      <a:r>
                        <a:rPr lang="cs-CZ" sz="1400" baseline="0" dirty="0" err="1" smtClean="0"/>
                        <a:t>zodpovězením</a:t>
                      </a:r>
                      <a:r>
                        <a:rPr lang="cs-CZ" sz="1400" baseline="0" dirty="0" smtClean="0"/>
                        <a:t> závěrečných otázek.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xmlns:lc="http://schemas.openxmlformats.org/drawingml/2006/lockedCanvas" val="0"/>
              </a:ext>
            </a:extLst>
          </a:blip>
          <a:stretch>
            <a:fillRect/>
          </a:stretch>
        </p:blipFill>
        <p:spPr>
          <a:xfrm>
            <a:off x="251520" y="188640"/>
            <a:ext cx="6192688" cy="1080120"/>
          </a:xfrm>
          <a:prstGeom prst="rect">
            <a:avLst/>
          </a:prstGeom>
        </p:spPr>
      </p:pic>
      <p:pic>
        <p:nvPicPr>
          <p:cNvPr id="4" name="Picture 2" descr="C:\Users\Natálka\Desktop\logo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20272" y="260648"/>
            <a:ext cx="1658674" cy="100811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002060"/>
                </a:solidFill>
              </a:rPr>
              <a:t>Mytí, </a:t>
            </a:r>
            <a:r>
              <a:rPr lang="cs-CZ" sz="4800" b="1" dirty="0" err="1" smtClean="0">
                <a:solidFill>
                  <a:srgbClr val="002060"/>
                </a:solidFill>
              </a:rPr>
              <a:t>smáčivost</a:t>
            </a:r>
            <a:r>
              <a:rPr lang="cs-CZ" sz="4800" b="1" dirty="0" smtClean="0">
                <a:solidFill>
                  <a:srgbClr val="002060"/>
                </a:solidFill>
              </a:rPr>
              <a:t>, emulgace</a:t>
            </a:r>
            <a:endParaRPr lang="cs-CZ" sz="4800" b="1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707904" y="260648"/>
            <a:ext cx="138191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u="sng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Mytí</a:t>
            </a:r>
            <a:endParaRPr lang="cs-CZ" sz="4800" b="1" u="sng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1556792"/>
            <a:ext cx="9229834" cy="47089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u="sng" dirty="0" smtClean="0">
                <a:solidFill>
                  <a:srgbClr val="002060"/>
                </a:solidFill>
              </a:rPr>
              <a:t>Mytí</a:t>
            </a:r>
            <a:r>
              <a:rPr lang="cs-CZ" sz="4000" dirty="0" smtClean="0"/>
              <a:t>- </a:t>
            </a:r>
            <a:r>
              <a:rPr lang="cs-CZ" sz="4400" dirty="0" smtClean="0"/>
              <a:t> </a:t>
            </a:r>
            <a:r>
              <a:rPr lang="cs-CZ" sz="3200" dirty="0" smtClean="0"/>
              <a:t>složitý fyzikální nebo fyzikálně chemický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          proces, při kterém je pomocí mycí lázně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          a dalších prostředků odstraněna nečistota</a:t>
            </a:r>
          </a:p>
          <a:p>
            <a:endParaRPr lang="cs-CZ" sz="3200" dirty="0"/>
          </a:p>
          <a:p>
            <a:r>
              <a:rPr lang="cs-CZ" sz="3200" b="1" u="sng" dirty="0" smtClean="0">
                <a:solidFill>
                  <a:srgbClr val="002060"/>
                </a:solidFill>
              </a:rPr>
              <a:t>Fyzikální proces</a:t>
            </a:r>
            <a:r>
              <a:rPr lang="cs-CZ" sz="3200" b="1" dirty="0" smtClean="0">
                <a:solidFill>
                  <a:srgbClr val="002060"/>
                </a:solidFill>
              </a:rPr>
              <a:t> </a:t>
            </a:r>
            <a:r>
              <a:rPr lang="cs-CZ" sz="3200" dirty="0" smtClean="0"/>
              <a:t>– odstranění nečistoty pomocí vody</a:t>
            </a:r>
          </a:p>
          <a:p>
            <a:endParaRPr lang="cs-CZ" sz="3200" u="sng" dirty="0"/>
          </a:p>
          <a:p>
            <a:r>
              <a:rPr lang="cs-CZ" sz="3200" b="1" u="sng" dirty="0" smtClean="0">
                <a:solidFill>
                  <a:srgbClr val="002060"/>
                </a:solidFill>
              </a:rPr>
              <a:t>Fyzikálně chemický proces</a:t>
            </a:r>
            <a:r>
              <a:rPr lang="cs-CZ" sz="3200" b="1" dirty="0" smtClean="0">
                <a:solidFill>
                  <a:srgbClr val="002060"/>
                </a:solidFill>
              </a:rPr>
              <a:t> </a:t>
            </a:r>
            <a:r>
              <a:rPr lang="cs-CZ" sz="3200" dirty="0" smtClean="0"/>
              <a:t>– odstranění nečistoty</a:t>
            </a:r>
          </a:p>
          <a:p>
            <a:r>
              <a:rPr lang="cs-CZ" sz="3200" dirty="0" smtClean="0"/>
              <a:t>                                                    pomocí vody a vhodného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                                               chemického prostředku</a:t>
            </a:r>
            <a:endParaRPr lang="cs-CZ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59832" y="260648"/>
            <a:ext cx="242726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u="sng" dirty="0" smtClean="0">
                <a:solidFill>
                  <a:srgbClr val="002060"/>
                </a:solidFill>
              </a:rPr>
              <a:t>Smáčedla</a:t>
            </a:r>
            <a:endParaRPr lang="cs-CZ" sz="4400" b="1" u="sng" dirty="0">
              <a:solidFill>
                <a:srgbClr val="00206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1268760"/>
            <a:ext cx="7331366" cy="60631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Proces mytí je založen na </a:t>
            </a:r>
            <a:r>
              <a:rPr lang="cs-CZ" sz="2800" dirty="0" err="1" smtClean="0"/>
              <a:t>smáčivém</a:t>
            </a:r>
            <a:r>
              <a:rPr lang="cs-CZ" sz="2800" dirty="0" smtClean="0"/>
              <a:t> efektu.</a:t>
            </a:r>
          </a:p>
          <a:p>
            <a:endParaRPr lang="cs-CZ" sz="2800" dirty="0"/>
          </a:p>
          <a:p>
            <a:r>
              <a:rPr lang="cs-CZ" sz="2800" b="1" u="sng" dirty="0" smtClean="0">
                <a:solidFill>
                  <a:srgbClr val="002060"/>
                </a:solidFill>
              </a:rPr>
              <a:t>Smáčedla</a:t>
            </a:r>
            <a:r>
              <a:rPr lang="cs-CZ" sz="2800" dirty="0" smtClean="0"/>
              <a:t> – látky, které po přidání k vodě</a:t>
            </a:r>
          </a:p>
          <a:p>
            <a:r>
              <a:rPr lang="cs-CZ" sz="2800" dirty="0" smtClean="0"/>
              <a:t>                     zvyšují povrchovou aktivitu, odstraní </a:t>
            </a:r>
          </a:p>
          <a:p>
            <a:r>
              <a:rPr lang="cs-CZ" sz="2800" dirty="0" smtClean="0"/>
              <a:t>                     nečistoty ve vodě nerozpustné.</a:t>
            </a:r>
          </a:p>
          <a:p>
            <a:endParaRPr lang="cs-CZ" sz="2800" dirty="0"/>
          </a:p>
          <a:p>
            <a:r>
              <a:rPr lang="cs-CZ" sz="2800" b="1" u="sng" dirty="0" smtClean="0">
                <a:solidFill>
                  <a:srgbClr val="002060"/>
                </a:solidFill>
              </a:rPr>
              <a:t>K mytí používáme</a:t>
            </a:r>
            <a:r>
              <a:rPr lang="cs-CZ" sz="2800" dirty="0" smtClean="0"/>
              <a:t>:</a:t>
            </a:r>
          </a:p>
          <a:p>
            <a:endParaRPr lang="cs-CZ" sz="2800" dirty="0"/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Vodu</a:t>
            </a:r>
          </a:p>
          <a:p>
            <a:endParaRPr lang="cs-CZ" sz="2800" dirty="0"/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Mycí prostředek</a:t>
            </a:r>
          </a:p>
          <a:p>
            <a:endParaRPr lang="cs-CZ" sz="4000" dirty="0"/>
          </a:p>
          <a:p>
            <a:endParaRPr lang="cs-CZ" sz="4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35696" y="332656"/>
            <a:ext cx="508600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u="sng" dirty="0" smtClean="0">
                <a:solidFill>
                  <a:srgbClr val="002060"/>
                </a:solidFill>
              </a:rPr>
              <a:t>Nečistoty na vlasech </a:t>
            </a:r>
            <a:endParaRPr lang="cs-CZ" sz="4400" b="1" u="sng" dirty="0">
              <a:solidFill>
                <a:srgbClr val="00206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1556792"/>
            <a:ext cx="7821180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AutoNum type="arabicPeriod"/>
            </a:pPr>
            <a:r>
              <a:rPr lang="cs-CZ" sz="3200" b="1" u="sng" dirty="0" smtClean="0">
                <a:solidFill>
                  <a:srgbClr val="002060"/>
                </a:solidFill>
              </a:rPr>
              <a:t>Nerozpustné ve vodě</a:t>
            </a:r>
          </a:p>
          <a:p>
            <a:pPr marL="457200" indent="-457200"/>
            <a:endParaRPr lang="cs-CZ" sz="2400" dirty="0" smtClean="0"/>
          </a:p>
          <a:p>
            <a:pPr marL="457200" indent="-457200">
              <a:buAutoNum type="alphaLcParenR"/>
            </a:pPr>
            <a:r>
              <a:rPr lang="cs-CZ" sz="2400" u="sng" dirty="0" smtClean="0"/>
              <a:t>Pevné</a:t>
            </a:r>
            <a:r>
              <a:rPr lang="cs-CZ" sz="2400" dirty="0" smtClean="0"/>
              <a:t> – prach, popel, lupy, zbytky kadeřnických přípravků</a:t>
            </a:r>
          </a:p>
          <a:p>
            <a:pPr marL="457200" indent="-457200">
              <a:buAutoNum type="alphaLcParenR"/>
            </a:pPr>
            <a:endParaRPr lang="cs-CZ" sz="2400" dirty="0" smtClean="0"/>
          </a:p>
          <a:p>
            <a:pPr marL="457200" indent="-457200">
              <a:buAutoNum type="alphaLcParenR"/>
            </a:pPr>
            <a:r>
              <a:rPr lang="cs-CZ" sz="2400" dirty="0" smtClean="0"/>
              <a:t> </a:t>
            </a:r>
            <a:r>
              <a:rPr lang="cs-CZ" sz="2400" u="sng" dirty="0" smtClean="0"/>
              <a:t>Kapalné</a:t>
            </a:r>
            <a:r>
              <a:rPr lang="cs-CZ" sz="2400" dirty="0" smtClean="0"/>
              <a:t> – produkty mazových žláz, olejové </a:t>
            </a:r>
            <a:r>
              <a:rPr lang="cs-CZ" sz="2400" dirty="0" err="1" smtClean="0"/>
              <a:t>znečištěniny</a:t>
            </a:r>
            <a:endParaRPr lang="cs-CZ" sz="2400" dirty="0" smtClean="0"/>
          </a:p>
          <a:p>
            <a:pPr marL="457200" indent="-457200">
              <a:buAutoNum type="alphaLcParenR"/>
            </a:pPr>
            <a:endParaRPr lang="cs-CZ" sz="2400" dirty="0" smtClean="0"/>
          </a:p>
          <a:p>
            <a:pPr marL="457200" indent="-457200">
              <a:buAutoNum type="alphaLcParenR"/>
            </a:pPr>
            <a:endParaRPr lang="cs-CZ" sz="2400" dirty="0" smtClean="0"/>
          </a:p>
          <a:p>
            <a:pPr marL="457200" indent="-457200"/>
            <a:r>
              <a:rPr lang="cs-CZ" sz="2400" b="1" dirty="0" smtClean="0">
                <a:solidFill>
                  <a:srgbClr val="002060"/>
                </a:solidFill>
              </a:rPr>
              <a:t>2</a:t>
            </a:r>
            <a:r>
              <a:rPr lang="cs-CZ" sz="3200" b="1" dirty="0" smtClean="0">
                <a:solidFill>
                  <a:srgbClr val="002060"/>
                </a:solidFill>
              </a:rPr>
              <a:t>. </a:t>
            </a:r>
            <a:r>
              <a:rPr lang="cs-CZ" sz="3200" b="1" u="sng" dirty="0" smtClean="0">
                <a:solidFill>
                  <a:srgbClr val="002060"/>
                </a:solidFill>
              </a:rPr>
              <a:t>Rozpustné ve vodě</a:t>
            </a:r>
          </a:p>
          <a:p>
            <a:pPr marL="457200" indent="-457200"/>
            <a:endParaRPr lang="cs-CZ" sz="2400" u="sng" dirty="0" smtClean="0"/>
          </a:p>
          <a:p>
            <a:pPr marL="457200" indent="-457200"/>
            <a:r>
              <a:rPr lang="cs-CZ" sz="2400" dirty="0" smtClean="0"/>
              <a:t>     produkt potních žláz - pot</a:t>
            </a:r>
          </a:p>
          <a:p>
            <a:pPr marL="457200" indent="-457200"/>
            <a:endParaRPr lang="cs-CZ" sz="2400" u="sng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03848" y="188640"/>
            <a:ext cx="241604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u="sng" dirty="0" smtClean="0">
                <a:solidFill>
                  <a:srgbClr val="002060"/>
                </a:solidFill>
              </a:rPr>
              <a:t>Emulgace</a:t>
            </a:r>
            <a:endParaRPr lang="cs-CZ" sz="4400" b="1" u="sng" dirty="0">
              <a:solidFill>
                <a:srgbClr val="00206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412776"/>
            <a:ext cx="7399141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rgbClr val="002060"/>
                </a:solidFill>
              </a:rPr>
              <a:t>Emulgace</a:t>
            </a:r>
            <a:r>
              <a:rPr lang="cs-CZ" sz="3200" u="sng" dirty="0" smtClean="0"/>
              <a:t> </a:t>
            </a:r>
            <a:r>
              <a:rPr lang="cs-CZ" sz="2400" dirty="0" smtClean="0"/>
              <a:t>– schopnost mycího prostředku převést </a:t>
            </a:r>
          </a:p>
          <a:p>
            <a:r>
              <a:rPr lang="cs-CZ" sz="2400" dirty="0" smtClean="0"/>
              <a:t>                            do roztoku nečistoty ve vodě nerozpustné,</a:t>
            </a:r>
          </a:p>
          <a:p>
            <a:r>
              <a:rPr lang="cs-CZ" sz="2400" dirty="0" smtClean="0"/>
              <a:t>                             zvýšení účinku - teplotou  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3717032"/>
            <a:ext cx="351371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rgbClr val="002060"/>
                </a:solidFill>
              </a:rPr>
              <a:t>Účinky emulgátorů</a:t>
            </a:r>
            <a:r>
              <a:rPr lang="cs-CZ" sz="3200" b="1" dirty="0" smtClean="0">
                <a:solidFill>
                  <a:srgbClr val="002060"/>
                </a:solidFill>
              </a:rPr>
              <a:t>: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7544" y="4581128"/>
            <a:ext cx="5738943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400" dirty="0" smtClean="0"/>
              <a:t> Tvorba pěny</a:t>
            </a:r>
          </a:p>
          <a:p>
            <a:pPr>
              <a:buFont typeface="Wingdings" pitchFamily="2" charset="2"/>
              <a:buChar char="§"/>
            </a:pPr>
            <a:endParaRPr lang="cs-CZ" sz="2400" dirty="0" smtClean="0"/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 Schopnost převést olejové látky do roztoku</a:t>
            </a:r>
          </a:p>
          <a:p>
            <a:pPr>
              <a:buFont typeface="Wingdings" pitchFamily="2" charset="2"/>
              <a:buChar char="§"/>
            </a:pPr>
            <a:endParaRPr lang="cs-CZ" sz="2400" dirty="0" smtClean="0"/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 Vytvoření emulze</a:t>
            </a:r>
            <a:endParaRPr lang="cs-CZ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47864" y="188640"/>
            <a:ext cx="193444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u="sng" dirty="0" err="1" smtClean="0">
                <a:solidFill>
                  <a:srgbClr val="002060"/>
                </a:solidFill>
              </a:rPr>
              <a:t>Tenzidy</a:t>
            </a:r>
            <a:endParaRPr lang="cs-CZ" sz="4400" b="1" u="sng" dirty="0">
              <a:solidFill>
                <a:srgbClr val="00206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412776"/>
            <a:ext cx="6890348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err="1" smtClean="0">
                <a:solidFill>
                  <a:srgbClr val="002060"/>
                </a:solidFill>
              </a:rPr>
              <a:t>Tenzidy</a:t>
            </a:r>
            <a:r>
              <a:rPr lang="cs-CZ" sz="3200" dirty="0" smtClean="0"/>
              <a:t> - </a:t>
            </a:r>
            <a:r>
              <a:rPr lang="cs-CZ" sz="2400" dirty="0" smtClean="0"/>
              <a:t>povrchově aktivní látky, snižují povrchové</a:t>
            </a:r>
          </a:p>
          <a:p>
            <a:r>
              <a:rPr lang="cs-CZ" sz="2400" dirty="0" smtClean="0"/>
              <a:t>                       napětí vody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3356992"/>
            <a:ext cx="282301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rgbClr val="002060"/>
                </a:solidFill>
              </a:rPr>
              <a:t>Účinek </a:t>
            </a:r>
            <a:r>
              <a:rPr lang="cs-CZ" sz="3200" b="1" u="sng" dirty="0" err="1" smtClean="0">
                <a:solidFill>
                  <a:srgbClr val="002060"/>
                </a:solidFill>
              </a:rPr>
              <a:t>tenzidů</a:t>
            </a:r>
            <a:r>
              <a:rPr lang="cs-CZ" sz="3200" b="1" dirty="0" smtClean="0">
                <a:solidFill>
                  <a:srgbClr val="002060"/>
                </a:solidFill>
              </a:rPr>
              <a:t>: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1560" y="4365104"/>
            <a:ext cx="2993897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400" dirty="0" smtClean="0"/>
              <a:t> Čistící schopnost</a:t>
            </a:r>
          </a:p>
          <a:p>
            <a:pPr>
              <a:buFont typeface="Wingdings" pitchFamily="2" charset="2"/>
              <a:buChar char="§"/>
            </a:pPr>
            <a:endParaRPr lang="cs-CZ" sz="2400" dirty="0" smtClean="0"/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 Pěnivost</a:t>
            </a:r>
          </a:p>
          <a:p>
            <a:pPr>
              <a:buFont typeface="Wingdings" pitchFamily="2" charset="2"/>
              <a:buChar char="§"/>
            </a:pPr>
            <a:endParaRPr lang="cs-CZ" sz="2400" dirty="0" smtClean="0"/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 </a:t>
            </a:r>
            <a:r>
              <a:rPr lang="cs-CZ" sz="2400" dirty="0" err="1" smtClean="0"/>
              <a:t>Smáčivost</a:t>
            </a:r>
            <a:r>
              <a:rPr lang="cs-CZ" sz="2400" dirty="0" smtClean="0"/>
              <a:t>, emulgace</a:t>
            </a:r>
            <a:endParaRPr lang="cs-CZ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260648"/>
            <a:ext cx="839428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u="sng" dirty="0" smtClean="0">
                <a:solidFill>
                  <a:srgbClr val="002060"/>
                </a:solidFill>
              </a:rPr>
              <a:t>Účinky </a:t>
            </a:r>
            <a:r>
              <a:rPr lang="cs-CZ" sz="4400" b="1" u="sng" dirty="0" err="1" smtClean="0">
                <a:solidFill>
                  <a:srgbClr val="002060"/>
                </a:solidFill>
              </a:rPr>
              <a:t>tenzidů</a:t>
            </a:r>
            <a:r>
              <a:rPr lang="cs-CZ" sz="4400" b="1" u="sng" dirty="0" smtClean="0">
                <a:solidFill>
                  <a:srgbClr val="002060"/>
                </a:solidFill>
              </a:rPr>
              <a:t> v mycím prostředku</a:t>
            </a:r>
            <a:endParaRPr lang="cs-CZ" sz="4400" b="1" u="sng" dirty="0">
              <a:solidFill>
                <a:srgbClr val="002060"/>
              </a:solidFill>
            </a:endParaRPr>
          </a:p>
        </p:txBody>
      </p:sp>
      <p:pic>
        <p:nvPicPr>
          <p:cNvPr id="1026" name="Picture 2" descr="C:\Users\user\Desktop\mycí prostředek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340768"/>
            <a:ext cx="5688632" cy="5102714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6228184" y="856356"/>
            <a:ext cx="2915816" cy="60939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6600" dirty="0" smtClean="0"/>
              <a:t> </a:t>
            </a:r>
            <a:r>
              <a:rPr lang="cs-CZ" sz="3600" dirty="0" smtClean="0"/>
              <a:t>= nečistota</a:t>
            </a:r>
          </a:p>
          <a:p>
            <a:r>
              <a:rPr lang="cs-CZ" sz="5400" dirty="0" smtClean="0"/>
              <a:t>X </a:t>
            </a:r>
            <a:r>
              <a:rPr lang="cs-CZ" sz="3600" dirty="0" smtClean="0"/>
              <a:t>(</a:t>
            </a:r>
            <a:r>
              <a:rPr lang="cs-CZ" sz="3600" dirty="0" err="1" smtClean="0"/>
              <a:t>tenzid</a:t>
            </a:r>
            <a:r>
              <a:rPr lang="cs-CZ" sz="3600" dirty="0" smtClean="0"/>
              <a:t>)</a:t>
            </a:r>
          </a:p>
          <a:p>
            <a:r>
              <a:rPr lang="cs-CZ" sz="3600" dirty="0" smtClean="0"/>
              <a:t>hydrofobní</a:t>
            </a:r>
          </a:p>
          <a:p>
            <a:r>
              <a:rPr lang="cs-CZ" sz="3600" dirty="0" smtClean="0"/>
              <a:t>část</a:t>
            </a:r>
          </a:p>
          <a:p>
            <a:endParaRPr lang="cs-CZ" sz="2400" dirty="0" smtClean="0"/>
          </a:p>
          <a:p>
            <a:r>
              <a:rPr lang="cs-CZ" sz="5400" dirty="0" smtClean="0"/>
              <a:t>Y</a:t>
            </a:r>
            <a:r>
              <a:rPr lang="cs-CZ" sz="3600" dirty="0" smtClean="0"/>
              <a:t> (</a:t>
            </a:r>
            <a:r>
              <a:rPr lang="cs-CZ" sz="3600" dirty="0" err="1" smtClean="0"/>
              <a:t>tenzid</a:t>
            </a:r>
            <a:r>
              <a:rPr lang="cs-CZ" sz="3600" dirty="0" smtClean="0"/>
              <a:t>)</a:t>
            </a:r>
          </a:p>
          <a:p>
            <a:r>
              <a:rPr lang="cs-CZ" sz="3600" dirty="0" smtClean="0"/>
              <a:t>hydrofilní </a:t>
            </a:r>
          </a:p>
          <a:p>
            <a:r>
              <a:rPr lang="cs-CZ" sz="3600" dirty="0" smtClean="0"/>
              <a:t>část</a:t>
            </a:r>
          </a:p>
          <a:p>
            <a:endParaRPr lang="cs-CZ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Odpovězte na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686800" cy="4497363"/>
          </a:xfrm>
        </p:spPr>
        <p:txBody>
          <a:bodyPr>
            <a:normAutofit fontScale="92500" lnSpcReduction="20000"/>
          </a:bodyPr>
          <a:lstStyle/>
          <a:p>
            <a:pPr marL="514350" indent="-514350">
              <a:buNone/>
            </a:pPr>
            <a:r>
              <a:rPr lang="cs-CZ" dirty="0" smtClean="0"/>
              <a:t>1. V čem spočívá fyzikální proces mytí?</a:t>
            </a:r>
          </a:p>
          <a:p>
            <a:pPr marL="514350" indent="-514350">
              <a:buNone/>
            </a:pPr>
            <a:r>
              <a:rPr lang="cs-CZ" dirty="0" smtClean="0"/>
              <a:t>2.  Jak se nazývá proces, při kterém je možné </a:t>
            </a:r>
          </a:p>
          <a:p>
            <a:pPr marL="514350" indent="-514350">
              <a:buNone/>
            </a:pPr>
            <a:r>
              <a:rPr lang="cs-CZ" dirty="0" smtClean="0"/>
              <a:t>     odstranit i mastné nečistoty z různých povrchů?</a:t>
            </a:r>
          </a:p>
          <a:p>
            <a:pPr marL="514350" indent="-514350">
              <a:buNone/>
            </a:pPr>
            <a:r>
              <a:rPr lang="cs-CZ" dirty="0" smtClean="0"/>
              <a:t>3. Vyjmenujte nečistoty vyskytující se na vlasech.</a:t>
            </a:r>
          </a:p>
          <a:p>
            <a:pPr marL="514350" indent="-514350">
              <a:buNone/>
            </a:pPr>
            <a:r>
              <a:rPr lang="cs-CZ" dirty="0" smtClean="0"/>
              <a:t>4. Z čeho se vytváří mycí lázeň, jak lze zajistit její </a:t>
            </a:r>
          </a:p>
          <a:p>
            <a:pPr marL="514350" indent="-514350">
              <a:buNone/>
            </a:pPr>
            <a:r>
              <a:rPr lang="cs-CZ" dirty="0" smtClean="0"/>
              <a:t>    vyšší mycí účinek?</a:t>
            </a:r>
          </a:p>
          <a:p>
            <a:pPr marL="514350" indent="-514350">
              <a:buNone/>
            </a:pPr>
            <a:r>
              <a:rPr lang="cs-CZ" dirty="0" smtClean="0"/>
              <a:t>5. Jak se nazývají účinné látky v mycích prostředcích?</a:t>
            </a:r>
          </a:p>
          <a:p>
            <a:pPr marL="514350" indent="-514350">
              <a:buNone/>
            </a:pPr>
            <a:r>
              <a:rPr lang="cs-CZ" dirty="0" smtClean="0"/>
              <a:t>6. Na jakém efektu je založen proces mytí?</a:t>
            </a:r>
          </a:p>
          <a:p>
            <a:pPr marL="514350" indent="-514350">
              <a:buNone/>
            </a:pPr>
            <a:r>
              <a:rPr lang="cs-CZ" dirty="0" smtClean="0"/>
              <a:t>7. Jak působí hydrofobní a hydrofilní části v mycím prostředku? 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odpovědi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514350" indent="-514350">
              <a:buAutoNum type="arabicPeriod"/>
            </a:pPr>
            <a:r>
              <a:rPr lang="cs-CZ" dirty="0" smtClean="0"/>
              <a:t>Odstranění nečistot pomocí vody.</a:t>
            </a:r>
          </a:p>
          <a:p>
            <a:pPr marL="514350" indent="-514350">
              <a:buAutoNum type="arabicPeriod"/>
            </a:pPr>
            <a:r>
              <a:rPr lang="cs-CZ" dirty="0" smtClean="0"/>
              <a:t> Emulgace.</a:t>
            </a:r>
          </a:p>
          <a:p>
            <a:pPr marL="514350" indent="-514350">
              <a:buAutoNum type="arabicPeriod"/>
            </a:pPr>
            <a:r>
              <a:rPr lang="cs-CZ" dirty="0" smtClean="0"/>
              <a:t> Popel, prach, lupy, pot, maz, zbytky kadeřnických přípravků.</a:t>
            </a:r>
          </a:p>
          <a:p>
            <a:pPr marL="514350" indent="-514350">
              <a:buAutoNum type="arabicPeriod"/>
            </a:pPr>
            <a:r>
              <a:rPr lang="cs-CZ" dirty="0" smtClean="0"/>
              <a:t> Voda a vhodný mycí přípravek, zvýšení teplotou a     pěnivostí.</a:t>
            </a:r>
          </a:p>
          <a:p>
            <a:pPr marL="514350" indent="-514350">
              <a:buAutoNum type="arabicPeriod"/>
            </a:pPr>
            <a:r>
              <a:rPr lang="cs-CZ" dirty="0" smtClean="0"/>
              <a:t> </a:t>
            </a:r>
            <a:r>
              <a:rPr lang="cs-CZ" dirty="0" err="1" smtClean="0"/>
              <a:t>Tenzidy</a:t>
            </a:r>
            <a:r>
              <a:rPr lang="cs-CZ" dirty="0" smtClean="0"/>
              <a:t>.</a:t>
            </a:r>
          </a:p>
          <a:p>
            <a:pPr marL="514350" indent="-514350">
              <a:buAutoNum type="arabicPeriod"/>
            </a:pPr>
            <a:r>
              <a:rPr lang="cs-CZ" dirty="0" smtClean="0"/>
              <a:t> Na </a:t>
            </a:r>
            <a:r>
              <a:rPr lang="cs-CZ" dirty="0" err="1" smtClean="0"/>
              <a:t>smáčivém</a:t>
            </a:r>
            <a:r>
              <a:rPr lang="cs-CZ" dirty="0" smtClean="0"/>
              <a:t> efektu.</a:t>
            </a:r>
          </a:p>
          <a:p>
            <a:pPr marL="514350" indent="-514350">
              <a:buAutoNum type="arabicPeriod"/>
            </a:pPr>
            <a:r>
              <a:rPr lang="cs-CZ" dirty="0" smtClean="0"/>
              <a:t> Hydrofobní část – obklopí nečistotu, působí na její odloučení, odpuzuje vodu.</a:t>
            </a:r>
          </a:p>
          <a:p>
            <a:pPr marL="514350" indent="-514350">
              <a:buNone/>
            </a:pPr>
            <a:r>
              <a:rPr lang="cs-CZ" dirty="0" smtClean="0"/>
              <a:t>       Hydrofilní část – vtáhne nečistotu do roztoku, přitahuje vodu.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764704"/>
            <a:ext cx="184731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3200" dirty="0" smtClean="0"/>
          </a:p>
          <a:p>
            <a:endParaRPr lang="cs-CZ" sz="3200" dirty="0" smtClean="0"/>
          </a:p>
          <a:p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548680"/>
            <a:ext cx="322812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rgbClr val="002060"/>
                </a:solidFill>
              </a:rPr>
              <a:t>Použitá literatura</a:t>
            </a:r>
            <a:r>
              <a:rPr lang="cs-CZ" sz="3200" dirty="0" smtClean="0"/>
              <a:t>: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1196752"/>
            <a:ext cx="8008667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Peterka, Kocourek, Podzimek. Materiály pro 1. – 3. ročník učebního oboru Kadeřník.</a:t>
            </a:r>
          </a:p>
          <a:p>
            <a:r>
              <a:rPr lang="cs-CZ" dirty="0" smtClean="0"/>
              <a:t>3. vydání, Praha: </a:t>
            </a:r>
            <a:r>
              <a:rPr lang="cs-CZ" dirty="0" err="1" smtClean="0"/>
              <a:t>Informatorium</a:t>
            </a:r>
            <a:r>
              <a:rPr lang="cs-CZ" dirty="0" smtClean="0"/>
              <a:t>, 1999. ISBN 80 – 86073 – 38 – 6.</a:t>
            </a:r>
          </a:p>
          <a:p>
            <a:endParaRPr lang="cs-CZ" dirty="0" smtClean="0"/>
          </a:p>
          <a:p>
            <a:r>
              <a:rPr lang="cs-CZ" dirty="0" smtClean="0"/>
              <a:t>Krs Václav,  Materiály I</a:t>
            </a:r>
            <a:r>
              <a:rPr lang="cs-CZ" dirty="0" smtClean="0"/>
              <a:t>,  </a:t>
            </a:r>
            <a:r>
              <a:rPr lang="cs-CZ" dirty="0" smtClean="0"/>
              <a:t>pro 1. a 2. ročník oboru Kosmetička. První vydání, Praha: </a:t>
            </a:r>
          </a:p>
          <a:p>
            <a:r>
              <a:rPr lang="cs-CZ" dirty="0" err="1" smtClean="0"/>
              <a:t>Informatorium</a:t>
            </a:r>
            <a:r>
              <a:rPr lang="cs-CZ" dirty="0" smtClean="0"/>
              <a:t>, 2001. ISBN 80 – 86073 – 73 – 4.</a:t>
            </a:r>
          </a:p>
          <a:p>
            <a:endParaRPr lang="cs-CZ" dirty="0" smtClean="0"/>
          </a:p>
          <a:p>
            <a:r>
              <a:rPr lang="cs-CZ" dirty="0" smtClean="0"/>
              <a:t>Obrázek, nákres - archiv autora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103</TotalTime>
  <Words>574</Words>
  <Application>Microsoft Office PowerPoint</Application>
  <PresentationFormat>Předvádění na obrazovce (4:3)</PresentationFormat>
  <Paragraphs>109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Mytí, smáčivost, emulgace</vt:lpstr>
      <vt:lpstr>Snímek 3</vt:lpstr>
      <vt:lpstr>Snímek 4</vt:lpstr>
      <vt:lpstr>Snímek 5</vt:lpstr>
      <vt:lpstr>Snímek 6</vt:lpstr>
      <vt:lpstr>Snímek 7</vt:lpstr>
      <vt:lpstr>Snímek 8</vt:lpstr>
      <vt:lpstr>Odpovězte na otázky</vt:lpstr>
      <vt:lpstr>Správné odpovědi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Mytí, smáčivost, emulgace</dc:title>
  <dc:creator>user</dc:creator>
  <cp:lastModifiedBy>user</cp:lastModifiedBy>
  <cp:revision>16</cp:revision>
  <dcterms:created xsi:type="dcterms:W3CDTF">2014-02-06T06:48:54Z</dcterms:created>
  <dcterms:modified xsi:type="dcterms:W3CDTF">2014-03-28T20:58:56Z</dcterms:modified>
</cp:coreProperties>
</file>