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54037-1BE7-4374-BE42-542BB08A91DF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4508F-AB01-401C-AECB-7637EBEF3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54037-1BE7-4374-BE42-542BB08A91DF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4508F-AB01-401C-AECB-7637EBEF3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54037-1BE7-4374-BE42-542BB08A91DF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4508F-AB01-401C-AECB-7637EBEF3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54037-1BE7-4374-BE42-542BB08A91DF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4508F-AB01-401C-AECB-7637EBEF3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54037-1BE7-4374-BE42-542BB08A91DF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4508F-AB01-401C-AECB-7637EBEF3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54037-1BE7-4374-BE42-542BB08A91DF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4508F-AB01-401C-AECB-7637EBEF3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54037-1BE7-4374-BE42-542BB08A91DF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4508F-AB01-401C-AECB-7637EBEF3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54037-1BE7-4374-BE42-542BB08A91DF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4508F-AB01-401C-AECB-7637EBEF3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54037-1BE7-4374-BE42-542BB08A91DF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4508F-AB01-401C-AECB-7637EBEF368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54037-1BE7-4374-BE42-542BB08A91DF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4508F-AB01-401C-AECB-7637EBEF3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54037-1BE7-4374-BE42-542BB08A91DF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4508F-AB01-401C-AECB-7637EBEF3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A54037-1BE7-4374-BE42-542BB08A91DF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24508F-AB01-401C-AECB-7637EBEF36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634645430"/>
              </p:ext>
            </p:extLst>
          </p:nvPr>
        </p:nvGraphicFramePr>
        <p:xfrm>
          <a:off x="0" y="-992"/>
          <a:ext cx="9144000" cy="6857207"/>
        </p:xfrm>
        <a:graphic>
          <a:graphicData uri="http://schemas.openxmlformats.org/presentationml/2006/ole">
            <p:oleObj spid="_x0000_s1038" name="Prezentace" r:id="rId3" imgW="2033133" imgH="1524147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765541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836712"/>
            <a:ext cx="7117180" cy="1470025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DOPRAVNÍ VÝCHOVA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2492896"/>
            <a:ext cx="7117180" cy="314590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CYKLISTA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VYBAVENÍ JÍZDNÍHO KOLA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VYBAVENÍ CYKLISTY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8027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548680"/>
            <a:ext cx="7117180" cy="1470025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2420888"/>
            <a:ext cx="7117180" cy="321791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POPSAT SPRÁVNÉ VYBAVENÍ JÍZDNÍHO KOLA, VYJMENOVAT POVINNOU A DOPORUČENOU VÝBAVU KOLA, SEZNÁMIT ŽÁKY SE SPRÁVNÝM POUŽÍVÁNÍM CYKLISTICKÉ PŘILBY, POPSAT DALŠÍ VHODNÉ DOPLŇKY CYKLISTY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47030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BEZPEČNÁ JÍZDA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sz="2000" b="1" dirty="0" smtClean="0">
                <a:solidFill>
                  <a:srgbClr val="FFFF00"/>
                </a:solidFill>
              </a:rPr>
              <a:t>PŘI JÍZDĚ NA KOLE JE TŘEBA VŽDY DBÁT BEZPEČNOSTI</a:t>
            </a:r>
            <a:r>
              <a:rPr lang="cs-CZ" dirty="0" smtClean="0">
                <a:solidFill>
                  <a:srgbClr val="FFFF00"/>
                </a:solidFill>
              </a:rPr>
              <a:t>!</a:t>
            </a:r>
          </a:p>
          <a:p>
            <a:r>
              <a:rPr lang="cs-CZ" dirty="0" smtClean="0"/>
              <a:t>JAK MŮŽEME PŘISPĚT K TÉTO BEZPEČNOSTI?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Správnou výbavou kola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Správnou výbavou cyklisty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Znalostí správného chování při jízdě na kole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Znalostí bezpečnosti silničního provozu</a:t>
            </a:r>
          </a:p>
        </p:txBody>
      </p:sp>
    </p:spTree>
    <p:extLst>
      <p:ext uri="{BB962C8B-B14F-4D97-AF65-F5344CB8AC3E}">
        <p14:creationId xmlns:p14="http://schemas.microsoft.com/office/powerpoint/2010/main" xmlns="" val="3671385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SPRÁVNÁ VÝBAVA KOLA</a:t>
            </a:r>
            <a:endParaRPr lang="cs-CZ" dirty="0"/>
          </a:p>
        </p:txBody>
      </p:sp>
      <p:pic>
        <p:nvPicPr>
          <p:cNvPr id="2052" name="Picture 4" descr="C:\Users\NavratilovaH\AppData\Local\Microsoft\Windows\Temporary Internet Files\Content.IE5\K0O7W0UI\MC9002225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636912"/>
            <a:ext cx="44475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115616" y="1844824"/>
            <a:ext cx="7125112" cy="453650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dirty="0" smtClean="0">
                <a:solidFill>
                  <a:srgbClr val="FFFF00"/>
                </a:solidFill>
              </a:rPr>
              <a:t>KTERÉ PRVKY VE VÝBAVĚ KOLA JSOU POVINNÉ?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Přední brzda, zadní brzda, přední odrazka bílá, zadní odrazka červená, oranžové odrazky na pedálech, oranžové odrazky v paprscích kol </a:t>
            </a:r>
            <a:endParaRPr lang="cs-CZ" b="1" dirty="0" smtClean="0"/>
          </a:p>
          <a:p>
            <a:pPr marL="0" indent="0" algn="ctr">
              <a:buNone/>
            </a:pP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   SPRÁVNĚ PŘIŘAĎ K JEDNOTLIVÝM ČÁSTEM KOLA</a:t>
            </a:r>
            <a:endParaRPr lang="cs-CZ" dirty="0">
              <a:solidFill>
                <a:srgbClr val="FFFF00"/>
              </a:solidFill>
            </a:endParaRPr>
          </a:p>
          <a:p>
            <a:endParaRPr lang="cs-CZ" dirty="0"/>
          </a:p>
        </p:txBody>
      </p:sp>
      <p:pic>
        <p:nvPicPr>
          <p:cNvPr id="2057" name="Picture 9" descr="C:\Users\NavratilovaH\AppData\Local\Microsoft\Windows\Temporary Internet Files\Content.IE5\S7687CZ2\MC9002225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94370" y="2630883"/>
            <a:ext cx="3820934" cy="2412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28944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SPRÁVNÁ VÝBAVA KOLA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844824"/>
            <a:ext cx="7125112" cy="450195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KTERÉ </a:t>
            </a:r>
            <a:r>
              <a:rPr lang="cs-CZ" dirty="0">
                <a:solidFill>
                  <a:srgbClr val="FFFF00"/>
                </a:solidFill>
              </a:rPr>
              <a:t>PRVKY VE VÝBAVĚ KOLA JSOU </a:t>
            </a:r>
            <a:r>
              <a:rPr lang="cs-CZ" dirty="0" smtClean="0">
                <a:solidFill>
                  <a:srgbClr val="FFFF00"/>
                </a:solidFill>
              </a:rPr>
              <a:t>DOPORUČENÉ? 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Přední bílé světlo, zadní světlo červené,  zvonek, blatníky, kryt řetězu</a:t>
            </a:r>
          </a:p>
          <a:p>
            <a:r>
              <a:rPr lang="cs-CZ" dirty="0">
                <a:solidFill>
                  <a:srgbClr val="FFFF00"/>
                </a:solidFill>
              </a:rPr>
              <a:t> SPRÁVNĚ PŘIŘAĎ K JEDNOTLIVÝM ČÁSTEM KOLA</a:t>
            </a:r>
            <a:endParaRPr lang="cs-CZ" b="1" dirty="0" smtClean="0">
              <a:solidFill>
                <a:srgbClr val="FFFF00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pic>
        <p:nvPicPr>
          <p:cNvPr id="3076" name="Picture 4" descr="C:\Users\NavratilovaH\AppData\Local\Microsoft\Windows\Temporary Internet Files\Content.IE5\DE4CGPLA\MC9003205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564904"/>
            <a:ext cx="3078298" cy="212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2483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SPRÁVNÁ VÝBAVA CYKLISTY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53804" y="1916832"/>
            <a:ext cx="7125112" cy="4573967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CO PATŘÍ K POVINNÉ VÝBAVĚ CYKLISTY?</a:t>
            </a:r>
          </a:p>
          <a:p>
            <a:pPr algn="ctr"/>
            <a:endParaRPr lang="cs-CZ" dirty="0" smtClean="0">
              <a:solidFill>
                <a:srgbClr val="FFFF00"/>
              </a:solidFill>
            </a:endParaRPr>
          </a:p>
          <a:p>
            <a:pPr algn="ctr"/>
            <a:endParaRPr lang="cs-CZ" dirty="0" smtClean="0">
              <a:solidFill>
                <a:srgbClr val="FFFF00"/>
              </a:solidFill>
            </a:endParaRPr>
          </a:p>
          <a:p>
            <a:pPr algn="ctr"/>
            <a:endParaRPr lang="cs-CZ" dirty="0">
              <a:solidFill>
                <a:srgbClr val="FFFF00"/>
              </a:solidFill>
            </a:endParaRPr>
          </a:p>
          <a:p>
            <a:pPr algn="ctr"/>
            <a:endParaRPr lang="cs-CZ" dirty="0" smtClean="0">
              <a:solidFill>
                <a:srgbClr val="FFFF00"/>
              </a:solidFill>
            </a:endParaRPr>
          </a:p>
          <a:p>
            <a:pPr marL="0" indent="0" algn="ctr">
              <a:buNone/>
            </a:pPr>
            <a:endParaRPr lang="cs-CZ" dirty="0">
              <a:solidFill>
                <a:srgbClr val="FFFF00"/>
              </a:solidFill>
            </a:endParaRPr>
          </a:p>
          <a:p>
            <a:pPr algn="ctr"/>
            <a:r>
              <a:rPr lang="cs-CZ" dirty="0" smtClean="0">
                <a:solidFill>
                  <a:srgbClr val="FFFF00"/>
                </a:solidFill>
              </a:rPr>
              <a:t>ČERVENĚ PODTRHNI, JAKÁ BY SPRÁVNĚ PŘILBA MĚLA BÝT: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Malá, velká, akorát, moje cizí, zapnutá, rozepnutá, nová, půjčená, tatínka, prasklá, zapnutá, rozepnutá, lepená</a:t>
            </a:r>
          </a:p>
          <a:p>
            <a:pPr algn="ctr"/>
            <a:r>
              <a:rPr lang="cs-CZ" dirty="0" smtClean="0">
                <a:solidFill>
                  <a:srgbClr val="FFFF00"/>
                </a:solidFill>
              </a:rPr>
              <a:t>DO 18 LET POVINNÁ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099" name="Picture 3" descr="C:\Users\NavratilovaH\AppData\Local\Microsoft\Windows\Temporary Internet Files\Content.IE5\S7687CZ2\MC900320466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9" y="2512770"/>
            <a:ext cx="2232248" cy="199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620642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SPRÁVNÁ VÝBAVA CYKLISTY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PODLE OBRÁZKŮ SE POKUS POPSAT, KTERÉ DALŠÍ DOPLŇKY MŮŽOU ZPŘÍJEMNIT JÍZDU NA KOLE A PROČ JE DOBRÉ JE MÍT S SEBOU</a:t>
            </a:r>
            <a:endParaRPr lang="cs-CZ" dirty="0">
              <a:solidFill>
                <a:srgbClr val="FFFF00"/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 descr="C:\Users\NavratilovaH\AppData\Local\Microsoft\Windows\Temporary Internet Files\Content.IE5\S7687CZ2\MC900371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2629" y="2910992"/>
            <a:ext cx="1818742" cy="1036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avratilovaH\AppData\Local\Microsoft\Windows\Temporary Internet Files\Content.IE5\S7687CZ2\MC9003253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637830"/>
            <a:ext cx="1356970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avratilovaH\AppData\Local\Microsoft\Windows\Temporary Internet Files\Content.IE5\AM1I8PN9\MC9004303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082272"/>
            <a:ext cx="1752600" cy="17526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NavratilovaH\AppData\Local\Microsoft\Windows\Temporary Internet Files\Content.IE5\S7687CZ2\MC9004400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06726" y="4287059"/>
            <a:ext cx="1949450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NavratilovaH\AppData\Local\Microsoft\Windows\Temporary Internet Files\Content.IE5\DE4CGPLA\MC9003348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031018"/>
            <a:ext cx="1874520" cy="886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37821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ZOPAKUJ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SPRÁVNĚ DOPLŇ CHYBĚJÍCÍ SLOVA DO VĚT: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Bezpečnost jízdy na kole zvyšuje správné vybavení k……. i c…………. Přední svítilna na kole má barvu b…….., zadní č…………. K povinné výbavě kola patří ………………… Přilbu musí mít každý cyklista do …………. let. 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POKUS SE ODPOVĚDĚT NA OTÁZKY:</a:t>
            </a:r>
          </a:p>
          <a:p>
            <a:pPr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Které další doplňky můžou zpříjemnit cyklistovi jízdu?</a:t>
            </a:r>
          </a:p>
          <a:p>
            <a:pPr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Jaké můžeš použít reflexní prvky a kam je umístíš?</a:t>
            </a:r>
          </a:p>
          <a:p>
            <a:pPr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Jaká musí být přilba a jak jí správně </a:t>
            </a:r>
            <a:r>
              <a:rPr lang="cs-CZ" dirty="0" smtClean="0">
                <a:solidFill>
                  <a:schemeClr val="bg1"/>
                </a:solidFill>
              </a:rPr>
              <a:t>použiješ?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Proč je dobré mít při jízdě pevnou obuv?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2037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PEADDR. LENKA FRAJEROVÁ. </a:t>
            </a:r>
            <a:r>
              <a:rPr lang="cs-CZ" i="1" dirty="0"/>
              <a:t>Dopravní výchova - </a:t>
            </a:r>
            <a:r>
              <a:rPr lang="cs-CZ" i="1" dirty="0" smtClean="0"/>
              <a:t>cyklista</a:t>
            </a:r>
            <a:r>
              <a:rPr lang="cs-CZ" dirty="0" smtClean="0"/>
              <a:t>. </a:t>
            </a:r>
            <a:r>
              <a:rPr lang="cs-CZ" dirty="0"/>
              <a:t>první. Praha: BESIP, 2009. </a:t>
            </a:r>
          </a:p>
          <a:p>
            <a:r>
              <a:rPr lang="cs-CZ" dirty="0"/>
              <a:t>PEADDR. LENKA FRAJEROVÁ. </a:t>
            </a:r>
            <a:r>
              <a:rPr lang="cs-CZ" i="1" dirty="0"/>
              <a:t>Příručka dopravní výchovy pro pedagogy ZŠ</a:t>
            </a:r>
            <a:r>
              <a:rPr lang="cs-CZ" dirty="0"/>
              <a:t>. první. Praha: BESIP, 2012. 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2396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theme/theme1.xml><?xml version="1.0" encoding="utf-8"?>
<a:theme xmlns:a="http://schemas.openxmlformats.org/drawingml/2006/main" name="Summer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235</TotalTime>
  <Words>350</Words>
  <Application>Microsoft Office PowerPoint</Application>
  <PresentationFormat>Předvádění na obrazovce (4:3)</PresentationFormat>
  <Paragraphs>67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Summer</vt:lpstr>
      <vt:lpstr>Prezentace</vt:lpstr>
      <vt:lpstr>Snímek 1</vt:lpstr>
      <vt:lpstr>DOPRAVNÍ VÝCHOVA</vt:lpstr>
      <vt:lpstr>ANOTACE</vt:lpstr>
      <vt:lpstr>BEZPEČNÁ JÍZDA</vt:lpstr>
      <vt:lpstr>SPRÁVNÁ VÝBAVA KOLA</vt:lpstr>
      <vt:lpstr>SPRÁVNÁ VÝBAVA KOLA</vt:lpstr>
      <vt:lpstr>SPRÁVNÁ VÝBAVA CYKLISTY</vt:lpstr>
      <vt:lpstr>SPRÁVNÁ VÝBAVA CYKLISTY</vt:lpstr>
      <vt:lpstr>ZOPAKUJ SI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Navrátilová Hana</dc:creator>
  <cp:lastModifiedBy>Dum</cp:lastModifiedBy>
  <cp:revision>24</cp:revision>
  <dcterms:created xsi:type="dcterms:W3CDTF">2013-10-25T18:38:12Z</dcterms:created>
  <dcterms:modified xsi:type="dcterms:W3CDTF">2014-04-02T06:25:41Z</dcterms:modified>
</cp:coreProperties>
</file>