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C728C-CC9E-4624-ACC9-689BB7F2AB3F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A9F9E-D421-4924-82FB-E72031F89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51520" y="1628800"/>
          <a:ext cx="8640961" cy="5126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130"/>
                <a:gridCol w="5936831"/>
              </a:tblGrid>
              <a:tr h="359442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CZ.1.07/1.5.00/34.0891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VYS_32_INOVACE_493_OŠETŘENÍ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dirty="0" smtClean="0"/>
                        <a:t>A REGENERACE VLASŮ</a:t>
                      </a:r>
                      <a:endParaRPr lang="cs-CZ" dirty="0"/>
                    </a:p>
                  </a:txBody>
                  <a:tcPr/>
                </a:tc>
              </a:tr>
              <a:tr h="629023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Vyšší</a:t>
                      </a:r>
                      <a:r>
                        <a:rPr lang="cs-CZ" baseline="0" dirty="0" smtClean="0"/>
                        <a:t> odborná škola, Střední průmyslová škola a Střední odborná řemesel a služeb, Strakonice, Zvolenská 934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</a:t>
                      </a:r>
                      <a:r>
                        <a:rPr lang="cs-CZ" baseline="0" dirty="0" smtClean="0"/>
                        <a:t> Petra Turková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CELEK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Kadeřnické materiály</a:t>
                      </a:r>
                      <a:endParaRPr lang="cs-CZ" dirty="0"/>
                    </a:p>
                  </a:txBody>
                  <a:tcPr/>
                </a:tc>
              </a:tr>
              <a:tr h="359442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/>
                </a:tc>
              </a:tr>
              <a:tr h="445674">
                <a:tc>
                  <a:txBody>
                    <a:bodyPr/>
                    <a:lstStyle/>
                    <a:p>
                      <a:r>
                        <a:rPr lang="cs-CZ" dirty="0" smtClean="0"/>
                        <a:t>DATUM TVORBY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15. 9. 2013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Tento výukový materiál je určen žákům  třetího ročníku oboru Kadeřník. </a:t>
                      </a:r>
                      <a:r>
                        <a:rPr lang="cs-CZ" sz="1400" baseline="0" dirty="0" smtClean="0"/>
                        <a:t> Názorná  interaktivní  forma umožňuje  rychlé zopakování učiva a shrnuje nejdůležitější pojmy o přípravcích určených k ošetřování vlasového  stvolu a kořínku.</a:t>
                      </a:r>
                      <a:endParaRPr lang="cs-CZ" sz="1400" dirty="0"/>
                    </a:p>
                  </a:txBody>
                  <a:tcPr/>
                </a:tc>
              </a:tr>
              <a:tr h="694173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METODICKÝ POKYN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Tato</a:t>
                      </a:r>
                      <a:r>
                        <a:rPr lang="cs-CZ" sz="1400" baseline="0" dirty="0" smtClean="0"/>
                        <a:t> prezentace obsahuje  výkladové snímky se základními informacemi řešícími problematiku regenerace vlasů, v závěru je použito doplňovací cvičení k rychlému ověření získaných informací. Žáci mohou správné odpovědi zapisovat na interaktivní tabuli nebo pracovat samostatně a své odpovědi poznamenat </a:t>
                      </a:r>
                      <a:r>
                        <a:rPr lang="cs-CZ" sz="1400" baseline="0" smtClean="0"/>
                        <a:t>na  papír. 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251520" y="332656"/>
            <a:ext cx="6192688" cy="1045464"/>
          </a:xfrm>
          <a:prstGeom prst="rect">
            <a:avLst/>
          </a:prstGeom>
        </p:spPr>
      </p:pic>
      <p:pic>
        <p:nvPicPr>
          <p:cNvPr id="4" name="Picture 2" descr="C:\Users\Natálka\Desktop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32656"/>
            <a:ext cx="1540197" cy="936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2492896"/>
            <a:ext cx="66562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u="sng" dirty="0" smtClean="0">
                <a:solidFill>
                  <a:srgbClr val="002060"/>
                </a:solidFill>
              </a:rPr>
              <a:t>Ošetření a regenerace vlasů</a:t>
            </a:r>
            <a:endParaRPr lang="cs-CZ" sz="4400" b="1" u="sng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76672"/>
            <a:ext cx="7088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>
                <a:solidFill>
                  <a:srgbClr val="002060"/>
                </a:solidFill>
              </a:rPr>
              <a:t>Přípravky k ošetření vlasového stvolu</a:t>
            </a:r>
            <a:endParaRPr lang="cs-CZ" sz="3600" u="sng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484784"/>
            <a:ext cx="1463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Význam: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204864"/>
            <a:ext cx="690804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dirty="0" smtClean="0"/>
              <a:t> </a:t>
            </a:r>
            <a:r>
              <a:rPr lang="cs-CZ" sz="2800" dirty="0" smtClean="0"/>
              <a:t>Zlepšují fyzikální a vzhledové vlastnosti vlasu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Navrací vlasu přirozené prostředí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Zpevňují a uzavírají vlas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Zjemňují vlasovou strukturu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Usnadňují rozčesávání vlasů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0"/>
            <a:ext cx="635379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u="sng" dirty="0" smtClean="0">
                <a:solidFill>
                  <a:srgbClr val="002060"/>
                </a:solidFill>
              </a:rPr>
              <a:t>Druhy vlasových přípravků,</a:t>
            </a:r>
          </a:p>
          <a:p>
            <a:r>
              <a:rPr lang="cs-CZ" sz="4400" dirty="0" smtClean="0">
                <a:solidFill>
                  <a:srgbClr val="002060"/>
                </a:solidFill>
              </a:rPr>
              <a:t>         </a:t>
            </a:r>
            <a:r>
              <a:rPr lang="cs-CZ" sz="4400" u="sng" dirty="0" smtClean="0">
                <a:solidFill>
                  <a:srgbClr val="002060"/>
                </a:solidFill>
              </a:rPr>
              <a:t>účinné látky</a:t>
            </a:r>
          </a:p>
          <a:p>
            <a:r>
              <a:rPr lang="cs-CZ" sz="4400" dirty="0"/>
              <a:t> </a:t>
            </a:r>
            <a:r>
              <a:rPr lang="cs-CZ" sz="4400" dirty="0" smtClean="0"/>
              <a:t>     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7714869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 Vlasové emulze a gely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400" dirty="0" smtClean="0"/>
              <a:t>Lanolín,cholesterol, lecitiny, rostlinné oleje</a:t>
            </a:r>
          </a:p>
          <a:p>
            <a:endParaRPr lang="cs-CZ" sz="2400" dirty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 Kondicionéry</a:t>
            </a:r>
          </a:p>
          <a:p>
            <a:endParaRPr lang="cs-CZ" sz="2800" dirty="0"/>
          </a:p>
          <a:p>
            <a:r>
              <a:rPr lang="cs-CZ" sz="2400" dirty="0"/>
              <a:t> </a:t>
            </a:r>
            <a:r>
              <a:rPr lang="cs-CZ" sz="2400" dirty="0" smtClean="0"/>
              <a:t>  Silikony</a:t>
            </a:r>
          </a:p>
          <a:p>
            <a:endParaRPr lang="cs-CZ" sz="24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b="1" dirty="0" smtClean="0"/>
              <a:t>Domácí regenerační vlasové prostředky</a:t>
            </a:r>
          </a:p>
          <a:p>
            <a:endParaRPr lang="cs-CZ" sz="2800" dirty="0"/>
          </a:p>
          <a:p>
            <a:r>
              <a:rPr lang="cs-CZ" sz="2800" dirty="0" smtClean="0"/>
              <a:t>   </a:t>
            </a:r>
            <a:r>
              <a:rPr lang="cs-CZ" sz="2400" dirty="0" smtClean="0"/>
              <a:t>Vaječný žloutek, olivový nebo ricínový olej, citronová šťáva</a:t>
            </a:r>
            <a:endParaRPr lang="cs-CZ" sz="2800" dirty="0" smtClean="0"/>
          </a:p>
          <a:p>
            <a:endParaRPr lang="cs-CZ" sz="2400" dirty="0"/>
          </a:p>
          <a:p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8245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u="sng" dirty="0" smtClean="0">
                <a:solidFill>
                  <a:srgbClr val="002060"/>
                </a:solidFill>
              </a:rPr>
              <a:t>Přípravky k povzbuzení vlasového</a:t>
            </a:r>
          </a:p>
          <a:p>
            <a:r>
              <a:rPr lang="cs-CZ" sz="4400" dirty="0">
                <a:solidFill>
                  <a:srgbClr val="002060"/>
                </a:solidFill>
              </a:rPr>
              <a:t> </a:t>
            </a:r>
            <a:r>
              <a:rPr lang="cs-CZ" sz="4400" dirty="0" smtClean="0">
                <a:solidFill>
                  <a:srgbClr val="002060"/>
                </a:solidFill>
              </a:rPr>
              <a:t>                      </a:t>
            </a:r>
            <a:r>
              <a:rPr lang="cs-CZ" sz="4400" u="sng" dirty="0" smtClean="0">
                <a:solidFill>
                  <a:srgbClr val="002060"/>
                </a:solidFill>
              </a:rPr>
              <a:t>kořínku</a:t>
            </a:r>
            <a:endParaRPr lang="cs-CZ" sz="4400" u="sng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916832"/>
            <a:ext cx="1463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Význam</a:t>
            </a:r>
            <a:r>
              <a:rPr lang="cs-CZ" sz="2800" b="1" dirty="0" smtClean="0"/>
              <a:t>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636912"/>
            <a:ext cx="494404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Omezují vypadávání vlasů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Ovlivňují činnost mazových žláz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Podporují růst vlasů</a:t>
            </a:r>
          </a:p>
          <a:p>
            <a:pPr>
              <a:buFont typeface="Arial" pitchFamily="34" charset="0"/>
              <a:buChar char="•"/>
            </a:pPr>
            <a:endParaRPr lang="cs-CZ" sz="2800" dirty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Omezují výskyt lupů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6093296"/>
            <a:ext cx="6341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Používají se v kombinaci s vlasovou masáží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60648"/>
            <a:ext cx="648203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u="sng" dirty="0" smtClean="0">
                <a:solidFill>
                  <a:srgbClr val="002060"/>
                </a:solidFill>
              </a:rPr>
              <a:t>Druhy vlasových přípravků</a:t>
            </a:r>
            <a:r>
              <a:rPr lang="cs-CZ" sz="4400" dirty="0" smtClean="0">
                <a:solidFill>
                  <a:srgbClr val="002060"/>
                </a:solidFill>
              </a:rPr>
              <a:t>, </a:t>
            </a:r>
          </a:p>
          <a:p>
            <a:r>
              <a:rPr lang="cs-CZ" sz="4400" dirty="0">
                <a:solidFill>
                  <a:srgbClr val="002060"/>
                </a:solidFill>
              </a:rPr>
              <a:t> </a:t>
            </a:r>
            <a:r>
              <a:rPr lang="cs-CZ" sz="4400" dirty="0" smtClean="0">
                <a:solidFill>
                  <a:srgbClr val="002060"/>
                </a:solidFill>
              </a:rPr>
              <a:t>            </a:t>
            </a:r>
            <a:r>
              <a:rPr lang="cs-CZ" sz="4400" u="sng" dirty="0" smtClean="0">
                <a:solidFill>
                  <a:srgbClr val="002060"/>
                </a:solidFill>
              </a:rPr>
              <a:t>účinné látky</a:t>
            </a:r>
            <a:endParaRPr lang="cs-CZ" sz="4400" u="sng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060848"/>
            <a:ext cx="836434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 Vlasové vody a tonika</a:t>
            </a:r>
          </a:p>
          <a:p>
            <a:endParaRPr lang="cs-CZ" sz="2800" b="1" dirty="0"/>
          </a:p>
          <a:p>
            <a:r>
              <a:rPr lang="cs-CZ" sz="2800" b="1" dirty="0" smtClean="0"/>
              <a:t>   </a:t>
            </a:r>
            <a:r>
              <a:rPr lang="cs-CZ" sz="2400" dirty="0" smtClean="0"/>
              <a:t>voda, etylalkohol, organické kyseliny, tukové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</a:t>
            </a:r>
            <a:r>
              <a:rPr lang="cs-CZ" sz="2400" dirty="0" smtClean="0"/>
              <a:t>přísady, rostlinné výtažky, vitamíny</a:t>
            </a:r>
          </a:p>
          <a:p>
            <a:endParaRPr lang="cs-CZ" sz="2800" b="1" dirty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 Vlasové emulze a gely</a:t>
            </a:r>
          </a:p>
          <a:p>
            <a:pPr>
              <a:buFont typeface="Arial" pitchFamily="34" charset="0"/>
              <a:buChar char="•"/>
            </a:pPr>
            <a:endParaRPr lang="cs-CZ" sz="2800" b="1" dirty="0"/>
          </a:p>
          <a:p>
            <a:r>
              <a:rPr lang="cs-CZ" sz="2800" b="1" dirty="0" smtClean="0"/>
              <a:t>   </a:t>
            </a:r>
            <a:r>
              <a:rPr lang="cs-CZ" sz="2400" dirty="0" smtClean="0"/>
              <a:t>biologicky účinné látky – cholesterol, lecitin, aminokyseliny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vitamíny, pohlavní hormony, tkáňové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extrakty, bylinné extrakty </a:t>
            </a:r>
            <a:endParaRPr lang="cs-CZ" sz="28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188640"/>
            <a:ext cx="4215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>
                <a:solidFill>
                  <a:srgbClr val="002060"/>
                </a:solidFill>
              </a:rPr>
              <a:t>Odpovězte na otázky:</a:t>
            </a:r>
            <a:endParaRPr lang="cs-CZ" sz="3600" u="sng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041023"/>
            <a:ext cx="917909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Jak dělíme přípravky k regeneraci vlasů?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 Vyjmenujte účinné látky používané k regeneraci</a:t>
            </a:r>
          </a:p>
          <a:p>
            <a:pPr marL="514350" indent="-514350"/>
            <a:r>
              <a:rPr lang="cs-CZ" sz="2800" dirty="0" smtClean="0"/>
              <a:t>       viditelné části vlasu.</a:t>
            </a:r>
          </a:p>
          <a:p>
            <a:pPr marL="514350" indent="-514350"/>
            <a:endParaRPr lang="cs-CZ" sz="2800" dirty="0" smtClean="0"/>
          </a:p>
          <a:p>
            <a:pPr marL="514350" indent="-514350">
              <a:buAutoNum type="arabicPeriod" startAt="3"/>
            </a:pPr>
            <a:r>
              <a:rPr lang="cs-CZ" sz="2800" dirty="0" smtClean="0"/>
              <a:t>Jaký význam má péče o vlasy?</a:t>
            </a:r>
          </a:p>
          <a:p>
            <a:pPr marL="514350" indent="-514350">
              <a:buAutoNum type="arabicPeriod" startAt="3"/>
            </a:pPr>
            <a:endParaRPr lang="cs-CZ" sz="2800" dirty="0" smtClean="0"/>
          </a:p>
          <a:p>
            <a:pPr marL="514350" indent="-514350">
              <a:buAutoNum type="arabicPeriod" startAt="3"/>
            </a:pPr>
            <a:r>
              <a:rPr lang="cs-CZ" sz="2800" dirty="0" smtClean="0"/>
              <a:t>Jakým fyzikálním způsobem můžeme zvýšit účinek</a:t>
            </a:r>
          </a:p>
          <a:p>
            <a:pPr marL="514350" indent="-514350"/>
            <a:r>
              <a:rPr lang="cs-CZ" sz="2800" dirty="0" smtClean="0"/>
              <a:t>      přípravků k regeneraci vlasů?</a:t>
            </a:r>
          </a:p>
          <a:p>
            <a:pPr marL="514350" indent="-514350"/>
            <a:endParaRPr lang="cs-CZ" sz="3200" dirty="0" smtClean="0"/>
          </a:p>
          <a:p>
            <a:pPr marL="514350" indent="-514350"/>
            <a:r>
              <a:rPr lang="cs-CZ" sz="3200" dirty="0" smtClean="0"/>
              <a:t>5</a:t>
            </a:r>
            <a:r>
              <a:rPr lang="cs-CZ" sz="2800" dirty="0" smtClean="0"/>
              <a:t>. Vyjmenujte biologicky účinné látky.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2800" dirty="0" smtClean="0"/>
              <a:t>6. Jaké účinky mají přípravky k povzbuzení vlasového kořínku?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915816" y="188640"/>
            <a:ext cx="32846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Správné odpovědi: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2687" y="836712"/>
            <a:ext cx="8502905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/>
            <a:r>
              <a:rPr lang="cs-CZ" sz="2400" dirty="0" smtClean="0"/>
              <a:t>1.  Přípravky k ošetření vlasového stvolu</a:t>
            </a:r>
          </a:p>
          <a:p>
            <a:pPr marL="514350" indent="-514350"/>
            <a:r>
              <a:rPr lang="cs-CZ" sz="2400" dirty="0" smtClean="0"/>
              <a:t>     Přípravky k regeneraci vlasového kořínku.</a:t>
            </a:r>
          </a:p>
          <a:p>
            <a:pPr marL="514350" indent="-514350"/>
            <a:endParaRPr lang="cs-CZ" sz="2400" dirty="0" smtClean="0"/>
          </a:p>
          <a:p>
            <a:pPr marL="514350" indent="-514350"/>
            <a:r>
              <a:rPr lang="cs-CZ" sz="2400" dirty="0" smtClean="0"/>
              <a:t>2.  Cholesterol, lecitin, lanolín, rostlinné oleje, silikon.</a:t>
            </a:r>
          </a:p>
          <a:p>
            <a:pPr marL="514350" indent="-514350"/>
            <a:endParaRPr lang="cs-CZ" sz="2400" dirty="0" smtClean="0"/>
          </a:p>
          <a:p>
            <a:pPr marL="514350" indent="-514350"/>
            <a:r>
              <a:rPr lang="cs-CZ" sz="2400" dirty="0" smtClean="0"/>
              <a:t>3.  Zlepšují fyzikální a vzhledové vlastnosti, navrací přirozené</a:t>
            </a:r>
          </a:p>
          <a:p>
            <a:pPr marL="514350" indent="-514350"/>
            <a:r>
              <a:rPr lang="cs-CZ" sz="2400" dirty="0" smtClean="0"/>
              <a:t>     přirozené prostředí, uzavírají a zpevňují vlas, usnadňují</a:t>
            </a:r>
          </a:p>
          <a:p>
            <a:pPr marL="514350" indent="-514350"/>
            <a:r>
              <a:rPr lang="cs-CZ" sz="2400" dirty="0" smtClean="0"/>
              <a:t>     rozčesávání vlasů.</a:t>
            </a:r>
          </a:p>
          <a:p>
            <a:pPr marL="514350" indent="-514350"/>
            <a:endParaRPr lang="cs-CZ" sz="2400" dirty="0" smtClean="0"/>
          </a:p>
          <a:p>
            <a:pPr marL="514350" indent="-514350"/>
            <a:r>
              <a:rPr lang="cs-CZ" sz="2400" dirty="0" smtClean="0"/>
              <a:t>4.  Pomocí masáže.</a:t>
            </a:r>
          </a:p>
          <a:p>
            <a:pPr marL="514350" indent="-514350"/>
            <a:endParaRPr lang="cs-CZ" sz="2400" dirty="0" smtClean="0"/>
          </a:p>
          <a:p>
            <a:pPr marL="514350" indent="-514350"/>
            <a:r>
              <a:rPr lang="cs-CZ" sz="2400" dirty="0" smtClean="0"/>
              <a:t>5.  Cholesterol, lecitin, aminokyseliny, vitamíny, tkáňové</a:t>
            </a:r>
          </a:p>
          <a:p>
            <a:pPr marL="514350" indent="-514350"/>
            <a:r>
              <a:rPr lang="cs-CZ" sz="2400" dirty="0" smtClean="0"/>
              <a:t>      a bylinné extrakty, pohlavní hormony.</a:t>
            </a:r>
          </a:p>
          <a:p>
            <a:pPr marL="514350" indent="-514350"/>
            <a:endParaRPr lang="cs-CZ" sz="2400" dirty="0" smtClean="0"/>
          </a:p>
          <a:p>
            <a:pPr marL="514350" indent="-514350"/>
            <a:r>
              <a:rPr lang="cs-CZ" sz="2400" dirty="0" smtClean="0"/>
              <a:t>6.  Omezují vypadávání vlasů, podporují růst vlasů, ovlivňují činnost</a:t>
            </a:r>
          </a:p>
          <a:p>
            <a:pPr marL="514350" indent="-514350"/>
            <a:r>
              <a:rPr lang="cs-CZ" sz="2400" dirty="0" smtClean="0"/>
              <a:t>      mazových žláz, omezují výskyt lupů.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52736"/>
            <a:ext cx="3150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002060"/>
                </a:solidFill>
              </a:rPr>
              <a:t>Použitá literatura</a:t>
            </a:r>
            <a:r>
              <a:rPr lang="cs-CZ" sz="3200" dirty="0" smtClean="0">
                <a:solidFill>
                  <a:srgbClr val="002060"/>
                </a:solidFill>
              </a:rPr>
              <a:t>: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238" y="1916832"/>
            <a:ext cx="8176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Peterka,  Kocourek, Podzimek.  Materiály pro 1. – 3. ročník učebního oboru Kadeřník.</a:t>
            </a:r>
          </a:p>
          <a:p>
            <a:r>
              <a:rPr lang="cs-CZ" dirty="0" smtClean="0"/>
              <a:t>3. vydání, Praha,  </a:t>
            </a:r>
            <a:r>
              <a:rPr lang="cs-CZ" dirty="0" err="1" smtClean="0"/>
              <a:t>Informatorium</a:t>
            </a:r>
            <a:r>
              <a:rPr lang="cs-CZ" dirty="0" smtClean="0"/>
              <a:t>, 1999. ISBN 80 – 86073 – 38 – 6.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489</Words>
  <Application>Microsoft Office PowerPoint</Application>
  <PresentationFormat>Předvádění na obrazovce (4:3)</PresentationFormat>
  <Paragraphs>101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user</cp:lastModifiedBy>
  <cp:revision>18</cp:revision>
  <dcterms:created xsi:type="dcterms:W3CDTF">2014-02-04T05:20:16Z</dcterms:created>
  <dcterms:modified xsi:type="dcterms:W3CDTF">2014-04-01T20:15:43Z</dcterms:modified>
</cp:coreProperties>
</file>