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VY_32_INOVACE_DOPRAVNÍ VÝCHOVA_17.JÍZDA NA KOLE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ZŠ Pardubice - </a:t>
          </a:r>
          <a:r>
            <a:rPr lang="cs-CZ" sz="2000" dirty="0" err="1" smtClean="0"/>
            <a:t>Spořilov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Hana Navrátilová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JÍZDA NA KOLE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CZ.1.07/1.4.00/21.2349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F269063-855B-4639-AA1B-C72CF5EDD68C}" type="presOf" srcId="{D8197B8C-B260-4A16-BDF4-0947B075E274}" destId="{25B08C86-7E15-44DC-BE7F-FFB55DD49D12}" srcOrd="0" destOrd="0" presId="urn:microsoft.com/office/officeart/2005/8/layout/target3"/>
    <dgm:cxn modelId="{0C23B48F-7D4E-4889-BE7B-5732A5017FBC}" type="presOf" srcId="{D1D4F407-5343-4D3F-B5B9-D407B03CAEB4}" destId="{D005CE8C-CC26-4C3E-AC11-E15060ECD759}" srcOrd="0" destOrd="0" presId="urn:microsoft.com/office/officeart/2005/8/layout/target3"/>
    <dgm:cxn modelId="{B9E5C8CA-615B-42B6-B9B4-BAFE3DDAD6D8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E178149-96AC-450F-BB33-AC50E6C05B1F}" type="presOf" srcId="{D1D4F407-5343-4D3F-B5B9-D407B03CAEB4}" destId="{AED2198E-93D5-4001-81B4-73124B309672}" srcOrd="1" destOrd="0" presId="urn:microsoft.com/office/officeart/2005/8/layout/target3"/>
    <dgm:cxn modelId="{CBBFFB07-58D0-446B-9413-5480AFBD9CC3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B351CB0-9C1F-4068-A549-B8DF65E4B8C1}" type="presOf" srcId="{4C35D32F-0EAB-4CD7-82EE-45574DC2A586}" destId="{890E4F0B-2866-4A3F-A3C7-2A14B1797930}" srcOrd="1" destOrd="0" presId="urn:microsoft.com/office/officeart/2005/8/layout/target3"/>
    <dgm:cxn modelId="{B058B6F5-BB2B-4B0B-89B9-4DD0A0798878}" type="presOf" srcId="{D1B46980-6531-4606-95E6-44980827E919}" destId="{2BE915AB-18AA-4053-B92C-3BFC9ED204BB}" srcOrd="1" destOrd="0" presId="urn:microsoft.com/office/officeart/2005/8/layout/target3"/>
    <dgm:cxn modelId="{CB9DCB53-8B2D-4477-A342-0335DAD2AE05}" type="presOf" srcId="{757F3AB3-0718-4624-B441-E567A8F0AB56}" destId="{333A1088-737F-45CB-B68E-254E46348037}" srcOrd="0" destOrd="0" presId="urn:microsoft.com/office/officeart/2005/8/layout/target3"/>
    <dgm:cxn modelId="{AC365BEB-7D01-43CE-91AA-2B8A969682C8}" type="presOf" srcId="{D8197B8C-B260-4A16-BDF4-0947B075E274}" destId="{5A5FFA88-C948-4069-8E93-59FA12366E83}" srcOrd="1" destOrd="0" presId="urn:microsoft.com/office/officeart/2005/8/layout/target3"/>
    <dgm:cxn modelId="{7350CEBE-7346-4D12-B002-C3D258F01B56}" type="presOf" srcId="{D1B46980-6531-4606-95E6-44980827E919}" destId="{6140AFEC-043D-4C43-A2F9-D0F5331DF3A3}" srcOrd="0" destOrd="0" presId="urn:microsoft.com/office/officeart/2005/8/layout/target3"/>
    <dgm:cxn modelId="{11D5D290-976A-4AAC-8D1B-D9175611DCDB}" type="presOf" srcId="{B651F6E3-6281-48DB-9319-2AEAFDAE7572}" destId="{6BB5E863-4638-4E1D-BFDE-399D028AC4ED}" srcOrd="1" destOrd="0" presId="urn:microsoft.com/office/officeart/2005/8/layout/target3"/>
    <dgm:cxn modelId="{F8FD7F08-042A-4EEB-9E1D-AA36148A5D66}" type="presParOf" srcId="{333A1088-737F-45CB-B68E-254E46348037}" destId="{F5ABB229-8D3B-4694-996A-96F23CF14429}" srcOrd="0" destOrd="0" presId="urn:microsoft.com/office/officeart/2005/8/layout/target3"/>
    <dgm:cxn modelId="{B7FAC08E-7E72-48B2-BB24-4F88D1B99F88}" type="presParOf" srcId="{333A1088-737F-45CB-B68E-254E46348037}" destId="{F41139FD-01EE-4571-8B17-4FB00FC51163}" srcOrd="1" destOrd="0" presId="urn:microsoft.com/office/officeart/2005/8/layout/target3"/>
    <dgm:cxn modelId="{237B74E7-E5E0-40FE-BC66-64E73A0A756A}" type="presParOf" srcId="{333A1088-737F-45CB-B68E-254E46348037}" destId="{D005CE8C-CC26-4C3E-AC11-E15060ECD759}" srcOrd="2" destOrd="0" presId="urn:microsoft.com/office/officeart/2005/8/layout/target3"/>
    <dgm:cxn modelId="{60053342-60F7-4C00-9F51-7A9C8DBA57C8}" type="presParOf" srcId="{333A1088-737F-45CB-B68E-254E46348037}" destId="{2C702D82-9B77-49B7-9568-BB8EB47C3372}" srcOrd="3" destOrd="0" presId="urn:microsoft.com/office/officeart/2005/8/layout/target3"/>
    <dgm:cxn modelId="{0FB5EF7B-EB69-479E-87D3-6BCB1B2B9CC8}" type="presParOf" srcId="{333A1088-737F-45CB-B68E-254E46348037}" destId="{A52A0455-90FF-4808-ABD0-F02540D31D5A}" srcOrd="4" destOrd="0" presId="urn:microsoft.com/office/officeart/2005/8/layout/target3"/>
    <dgm:cxn modelId="{5BA80879-6FBF-41C8-A81E-FB3D297C46E9}" type="presParOf" srcId="{333A1088-737F-45CB-B68E-254E46348037}" destId="{6140AFEC-043D-4C43-A2F9-D0F5331DF3A3}" srcOrd="5" destOrd="0" presId="urn:microsoft.com/office/officeart/2005/8/layout/target3"/>
    <dgm:cxn modelId="{C892DB18-B795-4932-9A56-A527BF844CC4}" type="presParOf" srcId="{333A1088-737F-45CB-B68E-254E46348037}" destId="{9358AC05-5D7D-4327-9F80-1AD486AEA664}" srcOrd="6" destOrd="0" presId="urn:microsoft.com/office/officeart/2005/8/layout/target3"/>
    <dgm:cxn modelId="{C7D305ED-D011-4B25-A296-3383876FE458}" type="presParOf" srcId="{333A1088-737F-45CB-B68E-254E46348037}" destId="{313FC574-E1CD-4FB4-B054-0B805CE0447D}" srcOrd="7" destOrd="0" presId="urn:microsoft.com/office/officeart/2005/8/layout/target3"/>
    <dgm:cxn modelId="{52972C6E-8E80-4DC3-9A97-5F86FD36FA76}" type="presParOf" srcId="{333A1088-737F-45CB-B68E-254E46348037}" destId="{619D679B-A015-4ECF-8348-D1034C574F40}" srcOrd="8" destOrd="0" presId="urn:microsoft.com/office/officeart/2005/8/layout/target3"/>
    <dgm:cxn modelId="{B67FA4CB-28F5-4EA4-8031-E78CDD45CAF3}" type="presParOf" srcId="{333A1088-737F-45CB-B68E-254E46348037}" destId="{322283A8-4A27-4CDA-BAE3-F381106A9174}" srcOrd="9" destOrd="0" presId="urn:microsoft.com/office/officeart/2005/8/layout/target3"/>
    <dgm:cxn modelId="{933C40EC-7968-46CD-A678-CADEA5193ACD}" type="presParOf" srcId="{333A1088-737F-45CB-B68E-254E46348037}" destId="{FFC9F71D-1B4F-4AD9-A4A6-86ADEFC8AF5C}" srcOrd="10" destOrd="0" presId="urn:microsoft.com/office/officeart/2005/8/layout/target3"/>
    <dgm:cxn modelId="{061723DE-9A20-4BCF-8E33-05A8D2FB0608}" type="presParOf" srcId="{333A1088-737F-45CB-B68E-254E46348037}" destId="{25B08C86-7E15-44DC-BE7F-FFB55DD49D12}" srcOrd="11" destOrd="0" presId="urn:microsoft.com/office/officeart/2005/8/layout/target3"/>
    <dgm:cxn modelId="{E59EDAEF-6B6D-41AC-BE94-D729C03FB511}" type="presParOf" srcId="{333A1088-737F-45CB-B68E-254E46348037}" destId="{76644BE8-9D7C-4C09-B250-3D10AF48CBB7}" srcOrd="12" destOrd="0" presId="urn:microsoft.com/office/officeart/2005/8/layout/target3"/>
    <dgm:cxn modelId="{CFEA57BE-FDF3-4EA8-A8A8-8D25D9CFA945}" type="presParOf" srcId="{333A1088-737F-45CB-B68E-254E46348037}" destId="{EE85B701-7295-41C0-BA7A-34D3756A2AE6}" srcOrd="13" destOrd="0" presId="urn:microsoft.com/office/officeart/2005/8/layout/target3"/>
    <dgm:cxn modelId="{EFE96AFF-57A7-423C-858B-CD309BAB2D11}" type="presParOf" srcId="{333A1088-737F-45CB-B68E-254E46348037}" destId="{8BEBB6EC-1DAA-4CAC-8A25-BC0FCBD5DBD5}" srcOrd="14" destOrd="0" presId="urn:microsoft.com/office/officeart/2005/8/layout/target3"/>
    <dgm:cxn modelId="{F839D1ED-C296-4DBF-8F98-609BF1B7C2F1}" type="presParOf" srcId="{333A1088-737F-45CB-B68E-254E46348037}" destId="{AED2198E-93D5-4001-81B4-73124B309672}" srcOrd="15" destOrd="0" presId="urn:microsoft.com/office/officeart/2005/8/layout/target3"/>
    <dgm:cxn modelId="{2D137AE0-703C-4156-AD50-9125629C370F}" type="presParOf" srcId="{333A1088-737F-45CB-B68E-254E46348037}" destId="{2BE915AB-18AA-4053-B92C-3BFC9ED204BB}" srcOrd="16" destOrd="0" presId="urn:microsoft.com/office/officeart/2005/8/layout/target3"/>
    <dgm:cxn modelId="{1B828F35-E7CC-4627-AC8A-0C35DA4A114D}" type="presParOf" srcId="{333A1088-737F-45CB-B68E-254E46348037}" destId="{6BB5E863-4638-4E1D-BFDE-399D028AC4ED}" srcOrd="17" destOrd="0" presId="urn:microsoft.com/office/officeart/2005/8/layout/target3"/>
    <dgm:cxn modelId="{C45C6411-6C64-496F-9DF2-52F07CBD1030}" type="presParOf" srcId="{333A1088-737F-45CB-B68E-254E46348037}" destId="{5A5FFA88-C948-4069-8E93-59FA12366E83}" srcOrd="18" destOrd="0" presId="urn:microsoft.com/office/officeart/2005/8/layout/target3"/>
    <dgm:cxn modelId="{33368EE9-D932-4CF9-A7D2-AEAA19C0A7E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ZŠ Pardubice - </a:t>
          </a:r>
          <a:r>
            <a:rPr lang="cs-CZ" sz="2000" kern="1200" dirty="0" err="1" smtClean="0"/>
            <a:t>Spořilov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Hana Navrátilová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VY_32_INOVACE_DOPRAVNÍ VÝCHOVA_17.JÍZDA NA KOLE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JÍZDA NA KOLE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atMod val="120000"/>
                <a:lumMod val="1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88900" dist="38100" dir="5400000" algn="ctr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5400000"/>
          </a:lightRig>
        </a:scene3d>
        <a:sp3d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CZ.1.07/1.4.00/21.2349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A3F67-E8EE-4717-84FC-28B43B2BF7A0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19A82-25E1-4312-8F9A-B513626B5B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xmlns="" val="306017002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04008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556792"/>
            <a:ext cx="7117180" cy="147002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DOPRAVNÍ VÝCHOVA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9442" y="3212976"/>
            <a:ext cx="7117180" cy="242582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BEZPEČNÁ JÍZDA NA KOLE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CO JE NEBEZPEČNÉ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DOVEDNOSTI</a:t>
            </a: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JÍZDA NA SILNICI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320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270175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DOVEDNOST ROZLIŠIT BEZPEČNÉ A NEBEZPEČNÉ CHOVÁNÍ PŘI JÍZDĚ NA KOLE, POPSAT POTŘEBNÉ DOVEDNOSTI, SEZNÁMIT ŽÁKY S PRVKY BEZPEČNÉ JÍZDY NA KOLE PO SILNICI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1841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BEZPEČNÁ JÍZDA NA KOLE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71798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accent1"/>
                </a:solidFill>
              </a:rPr>
              <a:t>ABY BYLA JÍZDA NA KOLE BEZPEČNÁ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1"/>
                </a:solidFill>
              </a:rPr>
              <a:t> - VE VĚTÁCH SPRÁVNĚ POUŽIJ TATO SLOVA:</a:t>
            </a:r>
          </a:p>
          <a:p>
            <a:pPr marL="0" indent="0" algn="ctr">
              <a:buNone/>
            </a:pPr>
            <a:r>
              <a:rPr lang="cs-CZ" dirty="0" smtClean="0"/>
              <a:t>řídítka                                        </a:t>
            </a:r>
            <a:r>
              <a:rPr lang="cs-CZ" dirty="0" smtClean="0"/>
              <a:t>neohrozit</a:t>
            </a:r>
          </a:p>
          <a:p>
            <a:pPr marL="0" indent="0" algn="ctr">
              <a:buNone/>
            </a:pPr>
            <a:r>
              <a:rPr lang="cs-CZ" dirty="0" smtClean="0"/>
              <a:t>pedály                                        neomezit</a:t>
            </a:r>
          </a:p>
          <a:p>
            <a:pPr marL="0" indent="0" algn="ctr">
              <a:buNone/>
            </a:pPr>
            <a:r>
              <a:rPr lang="cs-CZ" dirty="0" smtClean="0"/>
              <a:t> brzda                                         předvídat</a:t>
            </a:r>
          </a:p>
          <a:p>
            <a:pPr marL="0" indent="0" algn="ctr">
              <a:buNone/>
            </a:pPr>
            <a:r>
              <a:rPr lang="cs-CZ" dirty="0" smtClean="0"/>
              <a:t> rovnováha                                       rozestupy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1"/>
                </a:solidFill>
              </a:rPr>
              <a:t>DOVEDNOSTI JÍZDY NA KOLE SE NAUČÍME MIMO SILNICI = stezka, hřiště, volné parkoviště</a:t>
            </a:r>
          </a:p>
          <a:p>
            <a:pPr algn="ctr">
              <a:buFont typeface="Courier New" pitchFamily="49" charset="0"/>
              <a:buChar char="o"/>
            </a:pPr>
            <a:r>
              <a:rPr lang="cs-CZ" dirty="0" smtClean="0">
                <a:solidFill>
                  <a:schemeClr val="accent1"/>
                </a:solidFill>
              </a:rPr>
              <a:t>NEJLEPŠÍ JE DOPRAVNÍ HŘIŠTĚ      </a:t>
            </a:r>
          </a:p>
          <a:p>
            <a:pPr marL="0" indent="0">
              <a:buNone/>
            </a:pP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1026" name="Picture 2" descr="C:\Users\NavratilovaH\AppData\Local\Microsoft\Windows\Temporary Internet Files\Content.IE5\AM1I8PN9\MP90040744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24944"/>
            <a:ext cx="2912368" cy="194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8107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CO JE NEBEZPEČNÉ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42995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cs-CZ" dirty="0" smtClean="0">
                <a:solidFill>
                  <a:schemeClr val="accent1"/>
                </a:solidFill>
              </a:rPr>
              <a:t>JAKÉ CHOVÁNÍ PŘI JÍZDĚ NA KOLE MŮŽE BÝT NEBEZPEČNÉ – VE VĚTÁCH POUŽIJ NÁSLEDUJÍCÍ SLOVA: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bg1"/>
                </a:solidFill>
              </a:rPr>
              <a:t>                      Nedržím, pantofle,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bg1"/>
                </a:solidFill>
              </a:rPr>
              <a:t>                    sluchátka, taška, 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bg1"/>
                </a:solidFill>
              </a:rPr>
              <a:t>                   telefon,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bg1"/>
                </a:solidFill>
              </a:rPr>
              <a:t>            vedle sebe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accent1"/>
              </a:solidFill>
            </a:endParaRPr>
          </a:p>
          <a:p>
            <a:pPr algn="ctr"/>
            <a:r>
              <a:rPr lang="cs-CZ" dirty="0" smtClean="0">
                <a:solidFill>
                  <a:schemeClr val="accent1"/>
                </a:solidFill>
              </a:rPr>
              <a:t>NA KOLE SE NECHOVÁM NEBEZPEČNĚ, NEOHROŽUJI SEBE ANI OSTATNÍ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2050" name="Picture 2" descr="C:\Users\NavratilovaH\AppData\Local\Microsoft\Windows\Temporary Internet Files\Content.IE5\S7687CZ2\MP900406947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20888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7041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DOVEDNOSTI NA JÍZDNÍM KOLE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cs-CZ" dirty="0" smtClean="0">
                <a:solidFill>
                  <a:schemeClr val="accent1"/>
                </a:solidFill>
              </a:rPr>
              <a:t>ZMĚNA SMĚRU JÍZDY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Jakým způsobem dávám vědět, že budu měnit směr jízdy?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Kdy dávám znamení o změně směru jízdy?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Jak dlouho dávám toto znamení?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POPIŠ , JAK BUDEŠ POSTUPOVAT: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Při odbočení vpravo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Při odbočení vlevo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Při zastavení u krajnice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Při výjezdu od krajnice</a:t>
            </a:r>
          </a:p>
          <a:p>
            <a:pPr>
              <a:buFont typeface="+mj-lt"/>
              <a:buAutoNum type="arabicPeriod"/>
            </a:pPr>
            <a:r>
              <a:rPr lang="cs-CZ" dirty="0" smtClean="0"/>
              <a:t>Při otáčení na silnici</a:t>
            </a:r>
            <a:endParaRPr lang="cs-CZ" dirty="0"/>
          </a:p>
        </p:txBody>
      </p:sp>
      <p:pic>
        <p:nvPicPr>
          <p:cNvPr id="3074" name="Picture 2" descr="C:\Users\NavratilovaH\AppData\Local\Microsoft\Windows\Temporary Internet Files\Content.IE5\S7687CZ2\MP9004483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284984"/>
            <a:ext cx="1757941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9590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CYKLISTA NA SILNICI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42995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accent1"/>
                </a:solidFill>
              </a:rPr>
              <a:t>VÍŠ, </a:t>
            </a:r>
            <a:r>
              <a:rPr lang="cs-CZ" dirty="0" smtClean="0">
                <a:solidFill>
                  <a:schemeClr val="accent1"/>
                </a:solidFill>
              </a:rPr>
              <a:t>JAKÝ VÝZNAM NA SILNICI MÁ:</a:t>
            </a:r>
          </a:p>
          <a:p>
            <a:r>
              <a:rPr lang="cs-CZ" dirty="0" smtClean="0"/>
              <a:t>Bílá dělící čára (plná, přerušovaná), krajnice, jízdní pruh pro cyklisty</a:t>
            </a:r>
          </a:p>
          <a:p>
            <a:pPr algn="ctr"/>
            <a:r>
              <a:rPr lang="cs-CZ" dirty="0" smtClean="0">
                <a:solidFill>
                  <a:schemeClr val="accent1"/>
                </a:solidFill>
              </a:rPr>
              <a:t>PRAVIDLA JÍZDY NA SILNICI:</a:t>
            </a:r>
          </a:p>
          <a:p>
            <a:pPr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Jezdíme vpravo</a:t>
            </a:r>
          </a:p>
          <a:p>
            <a:pPr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Sledujeme provoz kolem</a:t>
            </a:r>
          </a:p>
          <a:p>
            <a:pPr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Dodržujeme dopravní značky</a:t>
            </a:r>
          </a:p>
          <a:p>
            <a:pPr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Jedeme plynule</a:t>
            </a:r>
          </a:p>
          <a:p>
            <a:pPr>
              <a:buFont typeface="+mj-lt"/>
              <a:buAutoNum type="arabicPeriod"/>
            </a:pPr>
            <a:r>
              <a:rPr lang="cs-CZ" dirty="0" smtClean="0">
                <a:solidFill>
                  <a:schemeClr val="bg1"/>
                </a:solidFill>
              </a:rPr>
              <a:t>Dodržujeme odstup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NEPŘECEŇUJ SVÉ SÍLY, RADĚJI Z KOLA SESEDNI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4098" name="Picture 2" descr="C:\Users\NavratilovaH\AppData\Local\Microsoft\Windows\Temporary Internet Files\Content.IE5\K0O7W0UI\MP90042767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73016"/>
            <a:ext cx="2843132" cy="1894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4811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ZOPAKUJ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accent1"/>
                </a:solidFill>
              </a:rPr>
              <a:t>OPRAV VĚTY TAK, ABY BYLY SPRÁVNĚ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Po silnici jezdím vlevo. Více cyklistů může jezdit vedle sebe. Nemusím dodržovat rozestupy. Na kole se držím jednou rukou, můžu měnit směr jízdy rychle a bez přemýšlení. Přejíždět smím jen plnou dělící čáru. Na stezce je menší bezpečnost. Po silnici jedu  u dělící čáry. Kolo vedu po silnici vpravo nebo vlevo. Při odbočení dávám znamení po celou dobu.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NavratilovaH\AppData\Local\Microsoft\Windows\Temporary Internet Files\Content.IE5\AM1I8PN9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77072"/>
            <a:ext cx="19051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1585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PEADDR. LENKA FRAJEROVÁ. </a:t>
            </a:r>
            <a:r>
              <a:rPr lang="cs-CZ" i="1" dirty="0"/>
              <a:t>Dopravní výchova - cyklista</a:t>
            </a:r>
            <a:r>
              <a:rPr lang="cs-CZ" dirty="0"/>
              <a:t>. první. Praha: BESIP, 2009. </a:t>
            </a:r>
          </a:p>
          <a:p>
            <a:r>
              <a:rPr lang="cs-CZ" dirty="0"/>
              <a:t>PEADDR. LENKA FRAJEROVÁ. </a:t>
            </a:r>
            <a:r>
              <a:rPr lang="cs-CZ" i="1" dirty="0"/>
              <a:t>Příručka dopravní výchovy pro pedagogy ZŠ</a:t>
            </a:r>
            <a:r>
              <a:rPr lang="cs-CZ" dirty="0"/>
              <a:t>. první. Praha: BESIP, 2012. </a:t>
            </a:r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2499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121</TotalTime>
  <Words>381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Summer</vt:lpstr>
      <vt:lpstr>Snímek 1</vt:lpstr>
      <vt:lpstr>DOPRAVNÍ VÝCHOVA</vt:lpstr>
      <vt:lpstr>ANOTACE</vt:lpstr>
      <vt:lpstr>BEZPEČNÁ JÍZDA NA KOLE</vt:lpstr>
      <vt:lpstr>CO JE NEBEZPEČNÉ</vt:lpstr>
      <vt:lpstr>DOVEDNOSTI NA JÍZDNÍM KOLE</vt:lpstr>
      <vt:lpstr>CYKLISTA NA SILNICI</vt:lpstr>
      <vt:lpstr>ZOPAKUJ SI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Navrátilová Hana</dc:creator>
  <cp:lastModifiedBy>Dum</cp:lastModifiedBy>
  <cp:revision>13</cp:revision>
  <dcterms:created xsi:type="dcterms:W3CDTF">2014-03-08T08:06:24Z</dcterms:created>
  <dcterms:modified xsi:type="dcterms:W3CDTF">2014-04-02T06:22:25Z</dcterms:modified>
</cp:coreProperties>
</file>