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4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VY_32_INOVACE_DOPRAVNÍ VÝCHOVA_18.OBJÍŽDÍME, PŘEDJÍŽDÍME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ZŠ Pardubice - </a:t>
          </a:r>
          <a:r>
            <a:rPr lang="cs-CZ" sz="2000" dirty="0" err="1" smtClean="0"/>
            <a:t>Spořilov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 Hana Navrátilová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OBJÍŽDÍME, PŘEDJÍŽDÍME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CZ.1.07/1.4.00/21.2349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1C1B95B-2035-4B7A-976B-DD3105B3AF30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4D9A6BB-68DB-448D-82CE-A91848DBE571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4576C62-3FE1-46BD-B426-1C1138C29972}" type="presOf" srcId="{D1D4F407-5343-4D3F-B5B9-D407B03CAEB4}" destId="{AED2198E-93D5-4001-81B4-73124B309672}" srcOrd="1" destOrd="0" presId="urn:microsoft.com/office/officeart/2005/8/layout/target3"/>
    <dgm:cxn modelId="{AEC807D0-0C9A-4182-92EC-BE6D0EEBA30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4DC5C5D-0232-43FB-9365-BEB4F7459852}" type="presOf" srcId="{B651F6E3-6281-48DB-9319-2AEAFDAE7572}" destId="{6BB5E863-4638-4E1D-BFDE-399D028AC4ED}" srcOrd="1" destOrd="0" presId="urn:microsoft.com/office/officeart/2005/8/layout/target3"/>
    <dgm:cxn modelId="{82FB09DF-88C2-49B7-B4AA-41A9CB4A3B61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B27DF7F-750E-45A5-A261-234C858D7D44}" type="presOf" srcId="{B651F6E3-6281-48DB-9319-2AEAFDAE7572}" destId="{619D679B-A015-4ECF-8348-D1034C574F40}" srcOrd="0" destOrd="0" presId="urn:microsoft.com/office/officeart/2005/8/layout/target3"/>
    <dgm:cxn modelId="{56B7211B-C384-47C8-BD8A-26E20DAB5343}" type="presOf" srcId="{D8197B8C-B260-4A16-BDF4-0947B075E274}" destId="{5A5FFA88-C948-4069-8E93-59FA12366E83}" srcOrd="1" destOrd="0" presId="urn:microsoft.com/office/officeart/2005/8/layout/target3"/>
    <dgm:cxn modelId="{4923B84E-C94F-4AAD-88B4-C1D71D7F654F}" type="presOf" srcId="{D1D4F407-5343-4D3F-B5B9-D407B03CAEB4}" destId="{D005CE8C-CC26-4C3E-AC11-E15060ECD759}" srcOrd="0" destOrd="0" presId="urn:microsoft.com/office/officeart/2005/8/layout/target3"/>
    <dgm:cxn modelId="{5F44FF42-843B-41C5-AAB7-14682265FDC9}" type="presOf" srcId="{D1B46980-6531-4606-95E6-44980827E919}" destId="{6140AFEC-043D-4C43-A2F9-D0F5331DF3A3}" srcOrd="0" destOrd="0" presId="urn:microsoft.com/office/officeart/2005/8/layout/target3"/>
    <dgm:cxn modelId="{6494F9AB-CA86-4CB5-B58D-19339A696151}" type="presOf" srcId="{757F3AB3-0718-4624-B441-E567A8F0AB56}" destId="{333A1088-737F-45CB-B68E-254E46348037}" srcOrd="0" destOrd="0" presId="urn:microsoft.com/office/officeart/2005/8/layout/target3"/>
    <dgm:cxn modelId="{4F11260E-EEE5-465F-8EF9-0A8D63820BEA}" type="presParOf" srcId="{333A1088-737F-45CB-B68E-254E46348037}" destId="{F5ABB229-8D3B-4694-996A-96F23CF14429}" srcOrd="0" destOrd="0" presId="urn:microsoft.com/office/officeart/2005/8/layout/target3"/>
    <dgm:cxn modelId="{D1B4238B-0EA0-47BA-A2C8-1649F9371C99}" type="presParOf" srcId="{333A1088-737F-45CB-B68E-254E46348037}" destId="{F41139FD-01EE-4571-8B17-4FB00FC51163}" srcOrd="1" destOrd="0" presId="urn:microsoft.com/office/officeart/2005/8/layout/target3"/>
    <dgm:cxn modelId="{4766BD5C-8740-4FEE-865A-B5FD0B18FFB2}" type="presParOf" srcId="{333A1088-737F-45CB-B68E-254E46348037}" destId="{D005CE8C-CC26-4C3E-AC11-E15060ECD759}" srcOrd="2" destOrd="0" presId="urn:microsoft.com/office/officeart/2005/8/layout/target3"/>
    <dgm:cxn modelId="{9873B8F8-9205-4415-9D6A-68C860709E8D}" type="presParOf" srcId="{333A1088-737F-45CB-B68E-254E46348037}" destId="{2C702D82-9B77-49B7-9568-BB8EB47C3372}" srcOrd="3" destOrd="0" presId="urn:microsoft.com/office/officeart/2005/8/layout/target3"/>
    <dgm:cxn modelId="{A0BC02A2-7AE1-4FC6-B59B-EF121DBE9362}" type="presParOf" srcId="{333A1088-737F-45CB-B68E-254E46348037}" destId="{A52A0455-90FF-4808-ABD0-F02540D31D5A}" srcOrd="4" destOrd="0" presId="urn:microsoft.com/office/officeart/2005/8/layout/target3"/>
    <dgm:cxn modelId="{6751ECFC-ACEC-471D-910A-2D4C9A6C1E0E}" type="presParOf" srcId="{333A1088-737F-45CB-B68E-254E46348037}" destId="{6140AFEC-043D-4C43-A2F9-D0F5331DF3A3}" srcOrd="5" destOrd="0" presId="urn:microsoft.com/office/officeart/2005/8/layout/target3"/>
    <dgm:cxn modelId="{1E2EA432-B958-4B73-9C62-C6FEB146B52E}" type="presParOf" srcId="{333A1088-737F-45CB-B68E-254E46348037}" destId="{9358AC05-5D7D-4327-9F80-1AD486AEA664}" srcOrd="6" destOrd="0" presId="urn:microsoft.com/office/officeart/2005/8/layout/target3"/>
    <dgm:cxn modelId="{03B5BE72-5258-4891-9E9B-24A488166288}" type="presParOf" srcId="{333A1088-737F-45CB-B68E-254E46348037}" destId="{313FC574-E1CD-4FB4-B054-0B805CE0447D}" srcOrd="7" destOrd="0" presId="urn:microsoft.com/office/officeart/2005/8/layout/target3"/>
    <dgm:cxn modelId="{9D071085-9B45-4A80-9892-BB8A916FC65E}" type="presParOf" srcId="{333A1088-737F-45CB-B68E-254E46348037}" destId="{619D679B-A015-4ECF-8348-D1034C574F40}" srcOrd="8" destOrd="0" presId="urn:microsoft.com/office/officeart/2005/8/layout/target3"/>
    <dgm:cxn modelId="{14BA282B-9DA2-4067-A390-0D9E10BC3E64}" type="presParOf" srcId="{333A1088-737F-45CB-B68E-254E46348037}" destId="{322283A8-4A27-4CDA-BAE3-F381106A9174}" srcOrd="9" destOrd="0" presId="urn:microsoft.com/office/officeart/2005/8/layout/target3"/>
    <dgm:cxn modelId="{A4A15DBF-BC3C-4752-A903-9309F0301CE9}" type="presParOf" srcId="{333A1088-737F-45CB-B68E-254E46348037}" destId="{FFC9F71D-1B4F-4AD9-A4A6-86ADEFC8AF5C}" srcOrd="10" destOrd="0" presId="urn:microsoft.com/office/officeart/2005/8/layout/target3"/>
    <dgm:cxn modelId="{910BA3FA-9892-4FFD-974F-7D981BE4785E}" type="presParOf" srcId="{333A1088-737F-45CB-B68E-254E46348037}" destId="{25B08C86-7E15-44DC-BE7F-FFB55DD49D12}" srcOrd="11" destOrd="0" presId="urn:microsoft.com/office/officeart/2005/8/layout/target3"/>
    <dgm:cxn modelId="{55933021-E32B-4744-A57F-9E03DBCC1C59}" type="presParOf" srcId="{333A1088-737F-45CB-B68E-254E46348037}" destId="{76644BE8-9D7C-4C09-B250-3D10AF48CBB7}" srcOrd="12" destOrd="0" presId="urn:microsoft.com/office/officeart/2005/8/layout/target3"/>
    <dgm:cxn modelId="{D48A094A-1913-4031-BE0E-B4E725D716AB}" type="presParOf" srcId="{333A1088-737F-45CB-B68E-254E46348037}" destId="{EE85B701-7295-41C0-BA7A-34D3756A2AE6}" srcOrd="13" destOrd="0" presId="urn:microsoft.com/office/officeart/2005/8/layout/target3"/>
    <dgm:cxn modelId="{985D90C5-40BD-424B-A229-3D33164BF116}" type="presParOf" srcId="{333A1088-737F-45CB-B68E-254E46348037}" destId="{8BEBB6EC-1DAA-4CAC-8A25-BC0FCBD5DBD5}" srcOrd="14" destOrd="0" presId="urn:microsoft.com/office/officeart/2005/8/layout/target3"/>
    <dgm:cxn modelId="{0194779A-4C69-4E40-BEA0-E5773DEB55BA}" type="presParOf" srcId="{333A1088-737F-45CB-B68E-254E46348037}" destId="{AED2198E-93D5-4001-81B4-73124B309672}" srcOrd="15" destOrd="0" presId="urn:microsoft.com/office/officeart/2005/8/layout/target3"/>
    <dgm:cxn modelId="{75B04C71-4590-424F-8DAA-E968E27E313B}" type="presParOf" srcId="{333A1088-737F-45CB-B68E-254E46348037}" destId="{2BE915AB-18AA-4053-B92C-3BFC9ED204BB}" srcOrd="16" destOrd="0" presId="urn:microsoft.com/office/officeart/2005/8/layout/target3"/>
    <dgm:cxn modelId="{AB4E2983-18FC-4700-B8FE-C6983BD529E0}" type="presParOf" srcId="{333A1088-737F-45CB-B68E-254E46348037}" destId="{6BB5E863-4638-4E1D-BFDE-399D028AC4ED}" srcOrd="17" destOrd="0" presId="urn:microsoft.com/office/officeart/2005/8/layout/target3"/>
    <dgm:cxn modelId="{80803E52-39C0-4832-8044-9A6E36C5FE7E}" type="presParOf" srcId="{333A1088-737F-45CB-B68E-254E46348037}" destId="{5A5FFA88-C948-4069-8E93-59FA12366E83}" srcOrd="18" destOrd="0" presId="urn:microsoft.com/office/officeart/2005/8/layout/target3"/>
    <dgm:cxn modelId="{8A6D4F4D-492B-4EAC-9C45-D8EA9F09AA1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ZŠ Pardubice - </a:t>
          </a:r>
          <a:r>
            <a:rPr lang="cs-CZ" sz="2000" kern="1200" dirty="0" err="1" smtClean="0"/>
            <a:t>Spořilov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 Hana Navrátilová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VY_32_INOVACE_DOPRAVNÍ VÝCHOVA_18.OBJÍŽDÍME, PŘEDJÍŽDÍME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OBJÍŽDÍME, PŘEDJÍŽDÍME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CZ.1.07/1.4.00/21.2349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4291D-E1AE-4E17-9DDC-F6D742261B26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24BC5-B68D-453C-8833-00D376571B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4291D-E1AE-4E17-9DDC-F6D742261B26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24BC5-B68D-453C-8833-00D376571B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4291D-E1AE-4E17-9DDC-F6D742261B26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24BC5-B68D-453C-8833-00D376571B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4291D-E1AE-4E17-9DDC-F6D742261B26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24BC5-B68D-453C-8833-00D376571B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4291D-E1AE-4E17-9DDC-F6D742261B26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24BC5-B68D-453C-8833-00D376571B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4291D-E1AE-4E17-9DDC-F6D742261B26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24BC5-B68D-453C-8833-00D376571B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4291D-E1AE-4E17-9DDC-F6D742261B26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24BC5-B68D-453C-8833-00D376571B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4291D-E1AE-4E17-9DDC-F6D742261B26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24BC5-B68D-453C-8833-00D376571B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4291D-E1AE-4E17-9DDC-F6D742261B26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24BC5-B68D-453C-8833-00D376571BE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4291D-E1AE-4E17-9DDC-F6D742261B26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24BC5-B68D-453C-8833-00D376571B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4291D-E1AE-4E17-9DDC-F6D742261B26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24BC5-B68D-453C-8833-00D376571B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4291D-E1AE-4E17-9DDC-F6D742261B26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824BC5-B68D-453C-8833-00D376571B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12" name="Diagram 11"/>
          <p:cNvGraphicFramePr/>
          <p:nvPr>
            <p:extLst>
              <p:ext uri="{D42A27DB-BD31-4B8C-83A1-F6EECF244321}">
                <p14:modId xmlns:p14="http://schemas.microsoft.com/office/powerpoint/2010/main" xmlns="" val="3276456928"/>
              </p:ext>
            </p:extLst>
          </p:nvPr>
        </p:nvGraphicFramePr>
        <p:xfrm>
          <a:off x="467544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1396712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196752"/>
            <a:ext cx="7117180" cy="147002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DOPRAVNÍ VÝCHOVA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9442" y="3356992"/>
            <a:ext cx="7117180" cy="2281808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OBJÍŽDÍME PŘEKÁŽKU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PŘEDJÍŽDÍME POMALEJŠÍ VOZIDLA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PŘEDNOST V JÍZDĚ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NA KŘIŽOVATCE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NA KRUHOVÉM OBJEZDU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72519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971600" y="980728"/>
            <a:ext cx="7117180" cy="147002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009442" y="3284984"/>
            <a:ext cx="7117180" cy="235381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POPÍŠEME ŽÁKŮM, JAK SPRÁVNĚ OBJÍŽDÍME PŘEKÁŽKU A PŘEDJÍŽDÍME,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SEZNÁMÍME JE SE SPRÁVNÝM CHOVÁNÍM NA KŘIŽOVATCE A NA KRUHOVÉM OBJEZDU, ZVLÁDNEME POZNATKY O PŘEDNOSTI V JÍZDĚ</a:t>
            </a:r>
          </a:p>
        </p:txBody>
      </p:sp>
    </p:spTree>
    <p:extLst>
      <p:ext uri="{BB962C8B-B14F-4D97-AF65-F5344CB8AC3E}">
        <p14:creationId xmlns:p14="http://schemas.microsoft.com/office/powerpoint/2010/main" xmlns="" val="3489940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OBJÍŽDÍME PŘEKÁŽKU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CO MŮŽE BÝT PŘEKÁŽKOU?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Chodec, stojící vůz, výkop či jiná překážka</a:t>
            </a:r>
          </a:p>
          <a:p>
            <a:pPr algn="ctr"/>
            <a:r>
              <a:rPr lang="cs-CZ" dirty="0" smtClean="0">
                <a:solidFill>
                  <a:srgbClr val="C00000"/>
                </a:solidFill>
              </a:rPr>
              <a:t>SEŘAĎ PODLE ČÍSLIC, JAK BUDEŠ PŘI OBJÍŽDĚNÍ POSTUPOVAT:</a:t>
            </a:r>
          </a:p>
          <a:p>
            <a:pPr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Dám znamení pravou rukou a zařadím se zpět</a:t>
            </a:r>
          </a:p>
          <a:p>
            <a:pPr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Ohlédnu se za záda vlevo a dám přednost vozidlu, které mne předjíždí</a:t>
            </a:r>
          </a:p>
          <a:p>
            <a:pPr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Překážku objedu v dostatečné vzdálenosti</a:t>
            </a:r>
          </a:p>
          <a:p>
            <a:pPr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Dám znamení levou rukou a vrátím ji zpět na </a:t>
            </a:r>
            <a:r>
              <a:rPr lang="cs-CZ" dirty="0" err="1" smtClean="0">
                <a:solidFill>
                  <a:schemeClr val="bg1"/>
                </a:solidFill>
              </a:rPr>
              <a:t>řidítka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     2 – 4 – 3 - 1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23633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PŘEDJÍŽDÍME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35794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PŘEDJÍŽDÍME VOZIDLO, KTERÉ JE JEŠTĚ POMALEJŠÍ = cyklista, traktor, čistící vůz….</a:t>
            </a:r>
          </a:p>
          <a:p>
            <a:r>
              <a:rPr lang="cs-CZ" dirty="0" smtClean="0"/>
              <a:t>Postupuji stejně jako u objíždění</a:t>
            </a:r>
          </a:p>
          <a:p>
            <a:pPr algn="ctr"/>
            <a:r>
              <a:rPr lang="cs-CZ" dirty="0" smtClean="0">
                <a:solidFill>
                  <a:srgbClr val="C00000"/>
                </a:solidFill>
              </a:rPr>
              <a:t>NA CO SI JEŠTĚ MUSÍM DÁT POZOR?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Musím počítat s rychlostí vozidla, které předjíždím – musím být rychlejší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Předjíždím jen tehdy, pokud proti mně nic nejede</a:t>
            </a:r>
          </a:p>
          <a:p>
            <a:pPr algn="ctr"/>
            <a:r>
              <a:rPr lang="cs-CZ" dirty="0" smtClean="0">
                <a:solidFill>
                  <a:srgbClr val="C00000"/>
                </a:solidFill>
              </a:rPr>
              <a:t>KDY PŘEDJÍŽDĚT NESMÍM?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Pokud pomalu jedoucí vozidlo přede mnou dává znamení o změně směru jízdy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V zatáčce, v kopci, na přechodu pro chodce, na  železničním přejezdu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124255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PŘEDNOST </a:t>
            </a:r>
            <a:r>
              <a:rPr lang="cs-CZ" dirty="0" smtClean="0"/>
              <a:t>V JÍZDĚ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PŘEDNOST ŘÍZENÁ SVĚTELNÝMI SIGNÁLY </a:t>
            </a:r>
          </a:p>
          <a:p>
            <a:r>
              <a:rPr lang="cs-CZ" dirty="0" smtClean="0"/>
              <a:t>Zelená = jeď</a:t>
            </a:r>
          </a:p>
          <a:p>
            <a:r>
              <a:rPr lang="cs-CZ" dirty="0" smtClean="0"/>
              <a:t>Červená = stůj</a:t>
            </a:r>
          </a:p>
          <a:p>
            <a:pPr algn="ctr"/>
            <a:r>
              <a:rPr lang="cs-CZ" dirty="0" smtClean="0">
                <a:solidFill>
                  <a:srgbClr val="C00000"/>
                </a:solidFill>
              </a:rPr>
              <a:t>PŘEDNOST ZPRAVA</a:t>
            </a:r>
          </a:p>
          <a:p>
            <a:r>
              <a:rPr lang="cs-CZ" dirty="0" smtClean="0"/>
              <a:t>Přednost na křižovatce </a:t>
            </a:r>
            <a:r>
              <a:rPr lang="cs-CZ" dirty="0"/>
              <a:t>bez </a:t>
            </a:r>
            <a:r>
              <a:rPr lang="cs-CZ" dirty="0" smtClean="0"/>
              <a:t>značek </a:t>
            </a:r>
            <a:r>
              <a:rPr lang="cs-CZ" dirty="0"/>
              <a:t>= přednost vozidlům přijíždějícím </a:t>
            </a:r>
            <a:r>
              <a:rPr lang="cs-CZ" dirty="0" smtClean="0"/>
              <a:t>zprava</a:t>
            </a:r>
          </a:p>
          <a:p>
            <a:pPr algn="ctr"/>
            <a:r>
              <a:rPr lang="cs-CZ" dirty="0" smtClean="0">
                <a:solidFill>
                  <a:srgbClr val="C00000"/>
                </a:solidFill>
              </a:rPr>
              <a:t>PŘEDNOST PROTIJEDOUCÍCH VOZIDEL</a:t>
            </a:r>
          </a:p>
          <a:p>
            <a:r>
              <a:rPr lang="cs-CZ" dirty="0" smtClean="0"/>
              <a:t>Při předjíždění, objíždění, při odbočování vlevo</a:t>
            </a:r>
            <a:endParaRPr lang="cs-CZ" dirty="0"/>
          </a:p>
        </p:txBody>
      </p:sp>
      <p:pic>
        <p:nvPicPr>
          <p:cNvPr id="1026" name="Picture 2" descr="C:\Users\NavratilovaH\AppData\Local\Microsoft\Windows\Temporary Internet Files\Content.IE5\DE4CGPLA\dglxasset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492896"/>
            <a:ext cx="1472208" cy="147220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707573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125113" cy="92447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NA KŘIŽOVATCE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556792"/>
            <a:ext cx="7125112" cy="486199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algn="ctr"/>
            <a:endParaRPr lang="cs-CZ" dirty="0" smtClean="0">
              <a:solidFill>
                <a:srgbClr val="C00000"/>
              </a:solidFill>
            </a:endParaRPr>
          </a:p>
          <a:p>
            <a:pPr algn="ctr"/>
            <a:r>
              <a:rPr lang="cs-CZ" dirty="0" smtClean="0">
                <a:solidFill>
                  <a:srgbClr val="C00000"/>
                </a:solidFill>
              </a:rPr>
              <a:t>NA KŘIŽOVATCE NEOZNAČENÉ DOPRAVNÍMI ZNAČKAMI</a:t>
            </a:r>
          </a:p>
          <a:p>
            <a:r>
              <a:rPr lang="cs-CZ" dirty="0" smtClean="0"/>
              <a:t>Vždy dám přednost zprava</a:t>
            </a:r>
          </a:p>
          <a:p>
            <a:r>
              <a:rPr lang="cs-CZ" dirty="0" smtClean="0"/>
              <a:t>Při odbočení vlevo dám přednost protijedoucím vozidlům</a:t>
            </a:r>
          </a:p>
          <a:p>
            <a:pPr algn="ctr"/>
            <a:r>
              <a:rPr lang="cs-CZ" dirty="0" smtClean="0">
                <a:solidFill>
                  <a:srgbClr val="C00000"/>
                </a:solidFill>
              </a:rPr>
              <a:t>NA KŘIŽOVATCE S DOPRAVNÍ ZNAČKOU DEJ PŘEDNOST V JÍZDĚ</a:t>
            </a:r>
          </a:p>
          <a:p>
            <a:r>
              <a:rPr lang="cs-CZ" dirty="0" smtClean="0"/>
              <a:t>Dáme přednost vozidlům ze všech směrů – pokud vidím dostatečně daleko, nemusím zastavit</a:t>
            </a:r>
          </a:p>
          <a:p>
            <a:pPr algn="ctr"/>
            <a:r>
              <a:rPr lang="cs-CZ" dirty="0" smtClean="0">
                <a:solidFill>
                  <a:srgbClr val="C00000"/>
                </a:solidFill>
              </a:rPr>
              <a:t>NA KŘIŽOVATCE S DOPRAVNÍ ZNAČKOU STŮJ, DEJ PŘEDNOST V JÍZDĚ</a:t>
            </a:r>
          </a:p>
          <a:p>
            <a:r>
              <a:rPr lang="cs-CZ" dirty="0" smtClean="0"/>
              <a:t>Dáváme přednost vozidlům ve všech směrech a vždy musíme zastavit</a:t>
            </a:r>
          </a:p>
          <a:p>
            <a:pPr algn="ctr"/>
            <a:r>
              <a:rPr lang="cs-CZ" dirty="0" smtClean="0">
                <a:solidFill>
                  <a:srgbClr val="C00000"/>
                </a:solidFill>
              </a:rPr>
              <a:t>NA KŘIŽOVATCE S DOPRAVNÍ ZNAČKOU HLAVNÍ SILNICE</a:t>
            </a:r>
          </a:p>
          <a:p>
            <a:r>
              <a:rPr lang="cs-CZ" dirty="0" smtClean="0"/>
              <a:t>Máme přednost, při odbočení vlevo dáme přednost protijedoucím vozidlům </a:t>
            </a:r>
          </a:p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65079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/>
              <a:t>KRUHOVÝ OBJEZD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JAK SE </a:t>
            </a:r>
            <a:r>
              <a:rPr lang="cs-CZ" dirty="0" smtClean="0">
                <a:solidFill>
                  <a:srgbClr val="C00000"/>
                </a:solidFill>
              </a:rPr>
              <a:t>CHOVÁME, </a:t>
            </a:r>
            <a:r>
              <a:rPr lang="cs-CZ" dirty="0" smtClean="0">
                <a:solidFill>
                  <a:srgbClr val="C00000"/>
                </a:solidFill>
              </a:rPr>
              <a:t>POKUD OBJÍŽDÍME KRUHOVÝ OBJEZD?</a:t>
            </a:r>
          </a:p>
          <a:p>
            <a:pPr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Dáme přednost vozidlům, které již jedou po objezdu</a:t>
            </a:r>
          </a:p>
          <a:p>
            <a:pPr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Při objíždění jedeme co nejvíce vpravo</a:t>
            </a:r>
          </a:p>
          <a:p>
            <a:pPr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Při vyjíždění  dáme včas znamení a odbočíme vpravo</a:t>
            </a:r>
          </a:p>
          <a:p>
            <a:pPr>
              <a:buFont typeface="+mj-lt"/>
              <a:buAutoNum type="arabicPeriod"/>
            </a:pPr>
            <a:endParaRPr lang="cs-CZ" dirty="0">
              <a:solidFill>
                <a:schemeClr val="bg1"/>
              </a:solidFill>
            </a:endParaRPr>
          </a:p>
          <a:p>
            <a:pPr>
              <a:buFont typeface="+mj-lt"/>
              <a:buAutoNum type="arabicPeriod"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0" name="Picture 2" descr="C:\Users\NavratilovaH\AppData\Local\Microsoft\Windows\Temporary Internet Files\Content.IE5\DE4CGPLA\MC9004324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51250" y="4293096"/>
            <a:ext cx="1841500" cy="134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800867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DOPRAVNÍ ZNAČKY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50195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>
                <a:solidFill>
                  <a:schemeClr val="bg2"/>
                </a:solidFill>
              </a:rPr>
              <a:t>SPRÁVNĚ PŘIŘAĎ, CO K SOBĚ </a:t>
            </a:r>
            <a:r>
              <a:rPr lang="cs-CZ" dirty="0" smtClean="0">
                <a:solidFill>
                  <a:schemeClr val="bg2"/>
                </a:solidFill>
              </a:rPr>
              <a:t>PATŘÍ: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algn="ctr"/>
            <a:r>
              <a:rPr lang="cs-CZ" dirty="0" smtClean="0"/>
              <a:t>KRUHOVÝ OBJEZD, HLAVNÍ SILNICE, KŘIŽOVATKA S VEDLEJŠÍ SILNICÍ, DEJ PŘEDNOST V JÍZDĚ, STŮJ, DEJ PŘEDNOST V JÍZDĚ</a:t>
            </a:r>
            <a:endParaRPr lang="cs-CZ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636912"/>
            <a:ext cx="119062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86400" y="2636912"/>
            <a:ext cx="1047750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41943" y="3684662"/>
            <a:ext cx="119062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684537"/>
            <a:ext cx="1095375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76825" y="3684662"/>
            <a:ext cx="1095375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378788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5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PEADDR. LENKA FRAJEROVÁ. </a:t>
            </a:r>
            <a:r>
              <a:rPr lang="cs-CZ" i="1" dirty="0"/>
              <a:t>Dopravní výchova - cyklista</a:t>
            </a:r>
            <a:r>
              <a:rPr lang="cs-CZ" dirty="0"/>
              <a:t>. první. Praha: BESIP, 2009. </a:t>
            </a:r>
          </a:p>
          <a:p>
            <a:r>
              <a:rPr lang="cs-CZ" dirty="0"/>
              <a:t>PEADDR. LENKA FRAJEROVÁ. </a:t>
            </a:r>
            <a:r>
              <a:rPr lang="cs-CZ" i="1" dirty="0"/>
              <a:t>Příručka dopravní výchovy pro pedagogy ZŠ</a:t>
            </a:r>
            <a:r>
              <a:rPr lang="cs-CZ" dirty="0"/>
              <a:t>. první. Praha: BESIP, 2012. </a:t>
            </a:r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smtClean="0"/>
          </a:p>
          <a:p>
            <a:r>
              <a:rPr lang="cs-CZ" smtClean="0"/>
              <a:t>Dopravní </a:t>
            </a:r>
            <a:r>
              <a:rPr lang="cs-CZ" dirty="0" smtClean="0"/>
              <a:t>- značení.cz. [online]. [cit. 2013-10-29].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635456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271</TotalTime>
  <Words>454</Words>
  <Application>Microsoft Office PowerPoint</Application>
  <PresentationFormat>Předvádění na obrazovce (4:3)</PresentationFormat>
  <Paragraphs>71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Summer</vt:lpstr>
      <vt:lpstr>Snímek 1</vt:lpstr>
      <vt:lpstr>DOPRAVNÍ VÝCHOVA</vt:lpstr>
      <vt:lpstr>ANOTACE</vt:lpstr>
      <vt:lpstr>OBJÍŽDÍME PŘEKÁŽKU</vt:lpstr>
      <vt:lpstr>PŘEDJÍŽDÍME</vt:lpstr>
      <vt:lpstr>PŘEDNOST V JÍZDĚ</vt:lpstr>
      <vt:lpstr>NA KŘIŽOVATCE</vt:lpstr>
      <vt:lpstr>KRUHOVÝ OBJEZD</vt:lpstr>
      <vt:lpstr>DOPRAVNÍ ZNAČKY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Navrátilová Hana</dc:creator>
  <cp:lastModifiedBy>Dum</cp:lastModifiedBy>
  <cp:revision>18</cp:revision>
  <dcterms:created xsi:type="dcterms:W3CDTF">2014-03-09T19:34:48Z</dcterms:created>
  <dcterms:modified xsi:type="dcterms:W3CDTF">2014-04-01T20:38:13Z</dcterms:modified>
</cp:coreProperties>
</file>