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VY_32_INOVACE_DOPRAVNÍ VÝCHOVA_19.DOPRAVNÍ ZNAČKY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Pardubice - </a:t>
          </a:r>
          <a:r>
            <a:rPr lang="cs-CZ" sz="2000" dirty="0" err="1" smtClean="0"/>
            <a:t>Spořilov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Hana Navrátilová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DOPRAVNÍ ZNAČKY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CZ.1.07/1.4.00/21.2349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807ED80-2C36-487D-A44C-5787BFB2F85E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98F09B3-2A12-405A-A3B1-9D62B6FC6DFF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C2DA54D-0E0C-4EA2-A702-B03598A680A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2FC5C88-AB82-44C3-856C-C1A63FD36B72}" type="presOf" srcId="{D1B46980-6531-4606-95E6-44980827E919}" destId="{2BE915AB-18AA-4053-B92C-3BFC9ED204BB}" srcOrd="1" destOrd="0" presId="urn:microsoft.com/office/officeart/2005/8/layout/target3"/>
    <dgm:cxn modelId="{05EAC26E-E28F-449E-BCEE-398508163B2D}" type="presOf" srcId="{D1B46980-6531-4606-95E6-44980827E919}" destId="{6140AFEC-043D-4C43-A2F9-D0F5331DF3A3}" srcOrd="0" destOrd="0" presId="urn:microsoft.com/office/officeart/2005/8/layout/target3"/>
    <dgm:cxn modelId="{A97D6B4A-83F6-49BD-96F8-A145CFCFD13C}" type="presOf" srcId="{4C35D32F-0EAB-4CD7-82EE-45574DC2A586}" destId="{890E4F0B-2866-4A3F-A3C7-2A14B1797930}" srcOrd="1" destOrd="0" presId="urn:microsoft.com/office/officeart/2005/8/layout/target3"/>
    <dgm:cxn modelId="{7E64C996-79C7-4607-9AA7-1394BD90C996}" type="presOf" srcId="{B651F6E3-6281-48DB-9319-2AEAFDAE7572}" destId="{619D679B-A015-4ECF-8348-D1034C574F40}" srcOrd="0" destOrd="0" presId="urn:microsoft.com/office/officeart/2005/8/layout/target3"/>
    <dgm:cxn modelId="{C5F2D029-3A85-49A0-98DC-F217EF10E7A1}" type="presOf" srcId="{D8197B8C-B260-4A16-BDF4-0947B075E274}" destId="{5A5FFA88-C948-4069-8E93-59FA12366E83}" srcOrd="1" destOrd="0" presId="urn:microsoft.com/office/officeart/2005/8/layout/target3"/>
    <dgm:cxn modelId="{FBB55B34-33D7-4450-BD6F-925A47B4B5D1}" type="presOf" srcId="{D1D4F407-5343-4D3F-B5B9-D407B03CAEB4}" destId="{D005CE8C-CC26-4C3E-AC11-E15060ECD759}" srcOrd="0" destOrd="0" presId="urn:microsoft.com/office/officeart/2005/8/layout/target3"/>
    <dgm:cxn modelId="{E79140BA-A2BA-4B40-8A59-40D9BC46AAD1}" type="presOf" srcId="{4C35D32F-0EAB-4CD7-82EE-45574DC2A586}" destId="{8BEBB6EC-1DAA-4CAC-8A25-BC0FCBD5DBD5}" srcOrd="0" destOrd="0" presId="urn:microsoft.com/office/officeart/2005/8/layout/target3"/>
    <dgm:cxn modelId="{583A8AE2-5832-44FB-8209-3341ABFB3BAF}" type="presOf" srcId="{D1D4F407-5343-4D3F-B5B9-D407B03CAEB4}" destId="{AED2198E-93D5-4001-81B4-73124B309672}" srcOrd="1" destOrd="0" presId="urn:microsoft.com/office/officeart/2005/8/layout/target3"/>
    <dgm:cxn modelId="{EF564823-F44A-4C36-B3FD-2FFAD2F210F4}" type="presParOf" srcId="{333A1088-737F-45CB-B68E-254E46348037}" destId="{F5ABB229-8D3B-4694-996A-96F23CF14429}" srcOrd="0" destOrd="0" presId="urn:microsoft.com/office/officeart/2005/8/layout/target3"/>
    <dgm:cxn modelId="{C1E8F850-9E71-450E-949A-8B15440A6B09}" type="presParOf" srcId="{333A1088-737F-45CB-B68E-254E46348037}" destId="{F41139FD-01EE-4571-8B17-4FB00FC51163}" srcOrd="1" destOrd="0" presId="urn:microsoft.com/office/officeart/2005/8/layout/target3"/>
    <dgm:cxn modelId="{9AB04B9F-8BDD-4629-A7A5-B1AAF4C1A69E}" type="presParOf" srcId="{333A1088-737F-45CB-B68E-254E46348037}" destId="{D005CE8C-CC26-4C3E-AC11-E15060ECD759}" srcOrd="2" destOrd="0" presId="urn:microsoft.com/office/officeart/2005/8/layout/target3"/>
    <dgm:cxn modelId="{A4B25742-EC56-4ED2-9076-074E9893A761}" type="presParOf" srcId="{333A1088-737F-45CB-B68E-254E46348037}" destId="{2C702D82-9B77-49B7-9568-BB8EB47C3372}" srcOrd="3" destOrd="0" presId="urn:microsoft.com/office/officeart/2005/8/layout/target3"/>
    <dgm:cxn modelId="{B6B309FD-F424-4BFE-936E-60E3445F9C9F}" type="presParOf" srcId="{333A1088-737F-45CB-B68E-254E46348037}" destId="{A52A0455-90FF-4808-ABD0-F02540D31D5A}" srcOrd="4" destOrd="0" presId="urn:microsoft.com/office/officeart/2005/8/layout/target3"/>
    <dgm:cxn modelId="{6FE243C3-936A-449D-8113-7DF8357176EC}" type="presParOf" srcId="{333A1088-737F-45CB-B68E-254E46348037}" destId="{6140AFEC-043D-4C43-A2F9-D0F5331DF3A3}" srcOrd="5" destOrd="0" presId="urn:microsoft.com/office/officeart/2005/8/layout/target3"/>
    <dgm:cxn modelId="{EB60AC21-266F-4E5B-9901-A96BE06AB699}" type="presParOf" srcId="{333A1088-737F-45CB-B68E-254E46348037}" destId="{9358AC05-5D7D-4327-9F80-1AD486AEA664}" srcOrd="6" destOrd="0" presId="urn:microsoft.com/office/officeart/2005/8/layout/target3"/>
    <dgm:cxn modelId="{DA753A7D-DE3C-4966-97D3-81C43CB07B0F}" type="presParOf" srcId="{333A1088-737F-45CB-B68E-254E46348037}" destId="{313FC574-E1CD-4FB4-B054-0B805CE0447D}" srcOrd="7" destOrd="0" presId="urn:microsoft.com/office/officeart/2005/8/layout/target3"/>
    <dgm:cxn modelId="{22ABB8D2-F275-430B-A27C-122DA41A1E8D}" type="presParOf" srcId="{333A1088-737F-45CB-B68E-254E46348037}" destId="{619D679B-A015-4ECF-8348-D1034C574F40}" srcOrd="8" destOrd="0" presId="urn:microsoft.com/office/officeart/2005/8/layout/target3"/>
    <dgm:cxn modelId="{17335DAC-23DF-4EA2-9011-5040B624B030}" type="presParOf" srcId="{333A1088-737F-45CB-B68E-254E46348037}" destId="{322283A8-4A27-4CDA-BAE3-F381106A9174}" srcOrd="9" destOrd="0" presId="urn:microsoft.com/office/officeart/2005/8/layout/target3"/>
    <dgm:cxn modelId="{BAEF3B9A-0A90-47F2-827A-A00260FB9DD6}" type="presParOf" srcId="{333A1088-737F-45CB-B68E-254E46348037}" destId="{FFC9F71D-1B4F-4AD9-A4A6-86ADEFC8AF5C}" srcOrd="10" destOrd="0" presId="urn:microsoft.com/office/officeart/2005/8/layout/target3"/>
    <dgm:cxn modelId="{E151C817-8B42-4449-B8EC-440AC04855BD}" type="presParOf" srcId="{333A1088-737F-45CB-B68E-254E46348037}" destId="{25B08C86-7E15-44DC-BE7F-FFB55DD49D12}" srcOrd="11" destOrd="0" presId="urn:microsoft.com/office/officeart/2005/8/layout/target3"/>
    <dgm:cxn modelId="{EDBC56D4-1331-45F7-B07E-1379AA20C41E}" type="presParOf" srcId="{333A1088-737F-45CB-B68E-254E46348037}" destId="{76644BE8-9D7C-4C09-B250-3D10AF48CBB7}" srcOrd="12" destOrd="0" presId="urn:microsoft.com/office/officeart/2005/8/layout/target3"/>
    <dgm:cxn modelId="{80E69697-A8BB-4F2B-A36B-E840733362A8}" type="presParOf" srcId="{333A1088-737F-45CB-B68E-254E46348037}" destId="{EE85B701-7295-41C0-BA7A-34D3756A2AE6}" srcOrd="13" destOrd="0" presId="urn:microsoft.com/office/officeart/2005/8/layout/target3"/>
    <dgm:cxn modelId="{2D0CA353-9138-4F13-A6C9-D7045C62B1AC}" type="presParOf" srcId="{333A1088-737F-45CB-B68E-254E46348037}" destId="{8BEBB6EC-1DAA-4CAC-8A25-BC0FCBD5DBD5}" srcOrd="14" destOrd="0" presId="urn:microsoft.com/office/officeart/2005/8/layout/target3"/>
    <dgm:cxn modelId="{707C4807-3B72-4B0F-B532-176E93E9BA88}" type="presParOf" srcId="{333A1088-737F-45CB-B68E-254E46348037}" destId="{AED2198E-93D5-4001-81B4-73124B309672}" srcOrd="15" destOrd="0" presId="urn:microsoft.com/office/officeart/2005/8/layout/target3"/>
    <dgm:cxn modelId="{C86332AE-4FEA-48B2-94B9-904E4A57EE21}" type="presParOf" srcId="{333A1088-737F-45CB-B68E-254E46348037}" destId="{2BE915AB-18AA-4053-B92C-3BFC9ED204BB}" srcOrd="16" destOrd="0" presId="urn:microsoft.com/office/officeart/2005/8/layout/target3"/>
    <dgm:cxn modelId="{C88FC7B0-D67E-43EC-816C-C7FDE43864DC}" type="presParOf" srcId="{333A1088-737F-45CB-B68E-254E46348037}" destId="{6BB5E863-4638-4E1D-BFDE-399D028AC4ED}" srcOrd="17" destOrd="0" presId="urn:microsoft.com/office/officeart/2005/8/layout/target3"/>
    <dgm:cxn modelId="{0CA7C09D-F251-4F7D-97D3-DE3E6659EBEB}" type="presParOf" srcId="{333A1088-737F-45CB-B68E-254E46348037}" destId="{5A5FFA88-C948-4069-8E93-59FA12366E83}" srcOrd="18" destOrd="0" presId="urn:microsoft.com/office/officeart/2005/8/layout/target3"/>
    <dgm:cxn modelId="{92FFF8AA-86D8-4C6A-879A-FCFD1B8F066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Pardubice - </a:t>
          </a:r>
          <a:r>
            <a:rPr lang="cs-CZ" sz="2000" kern="1200" dirty="0" err="1" smtClean="0"/>
            <a:t>Spořilov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Hana Navrátilová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VY_32_INOVACE_DOPRAVNÍ VÝCHOVA_19.DOPRAVNÍ ZNAČKY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DOPRAVNÍ ZNAČKY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CZ.1.07/1.4.00/21.2349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67A9-F0B9-474B-871D-A5C273A8591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C3079-F95C-46B5-B385-211261E3B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67A9-F0B9-474B-871D-A5C273A8591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C3079-F95C-46B5-B385-211261E3B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67A9-F0B9-474B-871D-A5C273A8591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C3079-F95C-46B5-B385-211261E3B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67A9-F0B9-474B-871D-A5C273A8591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C3079-F95C-46B5-B385-211261E3B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67A9-F0B9-474B-871D-A5C273A8591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C3079-F95C-46B5-B385-211261E3B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67A9-F0B9-474B-871D-A5C273A8591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C3079-F95C-46B5-B385-211261E3B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67A9-F0B9-474B-871D-A5C273A8591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C3079-F95C-46B5-B385-211261E3B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67A9-F0B9-474B-871D-A5C273A8591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C3079-F95C-46B5-B385-211261E3B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67A9-F0B9-474B-871D-A5C273A8591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C3079-F95C-46B5-B385-211261E3BEB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67A9-F0B9-474B-871D-A5C273A8591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C3079-F95C-46B5-B385-211261E3B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67A9-F0B9-474B-871D-A5C273A8591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C3079-F95C-46B5-B385-211261E3BE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9967A9-F0B9-474B-871D-A5C273A8591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C3079-F95C-46B5-B385-211261E3BE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421746347"/>
              </p:ext>
            </p:extLst>
          </p:nvPr>
        </p:nvGraphicFramePr>
        <p:xfrm>
          <a:off x="467544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742651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556792"/>
            <a:ext cx="7117180" cy="147002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3501008"/>
            <a:ext cx="7117180" cy="213779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VÝSTRAŽNÉ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UPRAVUJÍCÍ PŘEDNOST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ZÁKAZOVÉ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PŘÍKAZOVÉ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INFORMAČNÍ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2736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484784"/>
            <a:ext cx="7117178" cy="146880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9443" y="3356992"/>
            <a:ext cx="7117178" cy="228078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SEZNÁMIT </a:t>
            </a:r>
            <a:r>
              <a:rPr lang="cs-CZ" sz="2400" dirty="0" smtClean="0">
                <a:solidFill>
                  <a:schemeClr val="bg1"/>
                </a:solidFill>
              </a:rPr>
              <a:t>ŽÁKY S </a:t>
            </a:r>
            <a:r>
              <a:rPr lang="cs-CZ" sz="2400" dirty="0" smtClean="0">
                <a:solidFill>
                  <a:schemeClr val="bg1"/>
                </a:solidFill>
              </a:rPr>
              <a:t>RŮZNÝMI DRUHY DOPRAVNÍCH ZNAČEK</a:t>
            </a:r>
          </a:p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pPr algn="ctr"/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3567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VÝSTRAŽNÉ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789991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algn="ctr"/>
            <a:endParaRPr lang="cs-CZ" dirty="0" smtClean="0">
              <a:solidFill>
                <a:schemeClr val="bg2"/>
              </a:solidFill>
            </a:endParaRPr>
          </a:p>
          <a:p>
            <a:pPr algn="ctr"/>
            <a:endParaRPr lang="cs-CZ" dirty="0">
              <a:solidFill>
                <a:schemeClr val="bg2"/>
              </a:solidFill>
            </a:endParaRP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SPRÁVNĚ </a:t>
            </a:r>
            <a:r>
              <a:rPr lang="cs-CZ" dirty="0">
                <a:solidFill>
                  <a:srgbClr val="FF0000"/>
                </a:solidFill>
              </a:rPr>
              <a:t>PŘIŘAĎ, CO K SOBĚ PATŘÍ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</a:p>
          <a:p>
            <a:pPr algn="ctr"/>
            <a:endParaRPr lang="cs-CZ" dirty="0">
              <a:solidFill>
                <a:schemeClr val="bg2"/>
              </a:solidFill>
            </a:endParaRPr>
          </a:p>
          <a:p>
            <a:pPr algn="ctr"/>
            <a:endParaRPr lang="cs-CZ" dirty="0" smtClean="0">
              <a:solidFill>
                <a:schemeClr val="bg2"/>
              </a:solidFill>
            </a:endParaRPr>
          </a:p>
          <a:p>
            <a:pPr algn="ctr"/>
            <a:endParaRPr lang="cs-CZ" dirty="0">
              <a:solidFill>
                <a:schemeClr val="bg2"/>
              </a:solidFill>
            </a:endParaRPr>
          </a:p>
          <a:p>
            <a:pPr algn="ctr"/>
            <a:endParaRPr lang="cs-CZ" dirty="0" smtClean="0">
              <a:solidFill>
                <a:schemeClr val="bg2"/>
              </a:solidFill>
            </a:endParaRPr>
          </a:p>
          <a:p>
            <a:pPr algn="ctr"/>
            <a:endParaRPr lang="cs-CZ" dirty="0">
              <a:solidFill>
                <a:schemeClr val="bg2"/>
              </a:solidFill>
            </a:endParaRPr>
          </a:p>
          <a:p>
            <a:pPr algn="ctr"/>
            <a:endParaRPr lang="cs-CZ" dirty="0" smtClean="0">
              <a:solidFill>
                <a:schemeClr val="bg2"/>
              </a:solidFill>
            </a:endParaRPr>
          </a:p>
          <a:p>
            <a:pPr algn="ctr"/>
            <a:endParaRPr lang="cs-CZ" dirty="0">
              <a:solidFill>
                <a:schemeClr val="bg2"/>
              </a:solidFill>
            </a:endParaRPr>
          </a:p>
          <a:p>
            <a:pPr algn="ctr"/>
            <a:r>
              <a:rPr lang="cs-CZ" dirty="0" smtClean="0">
                <a:solidFill>
                  <a:schemeClr val="bg2"/>
                </a:solidFill>
              </a:rPr>
              <a:t>Pozor železniční přejezd bez závor, pozor boční vítr, pozor přechod pro chodce, pozor dvojitá zatáčka, pozor kruhový objezd, pozor cyklisté</a:t>
            </a:r>
          </a:p>
          <a:p>
            <a:pPr marL="0" indent="0">
              <a:buNone/>
            </a:pPr>
            <a:endParaRPr lang="cs-CZ" dirty="0">
              <a:solidFill>
                <a:schemeClr val="bg2"/>
              </a:solidFill>
            </a:endParaRPr>
          </a:p>
          <a:p>
            <a:pPr algn="ctr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5574" y="4078324"/>
            <a:ext cx="119062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41943" y="3030574"/>
            <a:ext cx="119062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5027" y="2976409"/>
            <a:ext cx="119062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5652" y="4078324"/>
            <a:ext cx="119062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9529" y="4078324"/>
            <a:ext cx="119062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6277" y="3025855"/>
            <a:ext cx="1190625" cy="1050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85952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UPRAVUJÍCÍ PŘEDNOST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8691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SPRÁVNĚ </a:t>
            </a:r>
            <a:r>
              <a:rPr lang="cs-CZ" dirty="0">
                <a:solidFill>
                  <a:srgbClr val="FF0000"/>
                </a:solidFill>
              </a:rPr>
              <a:t>PŘIŘAĎ, CO K SOBĚ PATŘÍ: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Dej přednost v jízdě, konec hlavní komunikace, stůj dej přednost v jízdě, hlavní komunikace, křižovatka s vedlejší komunikací, přednost protijedoucích vozidel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22208" y="3962466"/>
            <a:ext cx="10953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3864" y="2877407"/>
            <a:ext cx="104775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7583" y="2938528"/>
            <a:ext cx="10953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4712" y="3989372"/>
            <a:ext cx="119062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3100" y="2914716"/>
            <a:ext cx="104775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973308"/>
            <a:ext cx="104775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12028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ZÁKAZOVÉ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396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SPRÁVNĚ </a:t>
            </a:r>
            <a:r>
              <a:rPr lang="cs-CZ" dirty="0">
                <a:solidFill>
                  <a:srgbClr val="FF0000"/>
                </a:solidFill>
              </a:rPr>
              <a:t>PŘIŘAĎ, CO K SOBĚ PATŘÍ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endParaRPr lang="cs-CZ" dirty="0">
              <a:solidFill>
                <a:srgbClr val="FF0000"/>
              </a:solidFill>
            </a:endParaRPr>
          </a:p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endParaRPr lang="cs-CZ" dirty="0">
              <a:solidFill>
                <a:srgbClr val="FF0000"/>
              </a:solidFill>
            </a:endParaRPr>
          </a:p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Zákaz vstupu chodců, zákaz zastavení, zákaz vjezdu všech vozidel, nejvyšší dovolená rychlost, zákaz vjezdu cyklistů, zákaz vjezdu vozidel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6870" y="2780928"/>
            <a:ext cx="10953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0034" y="3804865"/>
            <a:ext cx="10953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82007" y="2795632"/>
            <a:ext cx="10953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02284" y="2757115"/>
            <a:ext cx="104775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22245" y="3781053"/>
            <a:ext cx="10953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11486" y="3804864"/>
            <a:ext cx="10953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62250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PŘÍKAZOVÉ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396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SPRÁVNĚ PŘIŘAĎ, CO K SOBĚ PATŘÍ: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Přikázaný směr jízdy vpravo, rozsviť světla, kruhový objezd, stezka pro chodce a cyklisty, přikázaný směr jízdy rovně, konec stezky pro chodce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0987" y="2733675"/>
            <a:ext cx="10953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6362" y="3733799"/>
            <a:ext cx="10953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5612" y="3733800"/>
            <a:ext cx="10953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733675"/>
            <a:ext cx="10953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1737" y="2745394"/>
            <a:ext cx="10953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7112" y="3709987"/>
            <a:ext cx="104775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47370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INFORMAČNÍ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64597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SPRÁVNĚ </a:t>
            </a:r>
            <a:r>
              <a:rPr lang="cs-CZ" dirty="0">
                <a:solidFill>
                  <a:srgbClr val="FF0000"/>
                </a:solidFill>
              </a:rPr>
              <a:t>PŘIŘAĎ, CO K SOBĚ PATŘÍ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endParaRPr lang="cs-CZ" dirty="0">
              <a:solidFill>
                <a:srgbClr val="FF0000"/>
              </a:solidFill>
            </a:endParaRPr>
          </a:p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endParaRPr lang="cs-CZ" dirty="0">
              <a:solidFill>
                <a:srgbClr val="FF0000"/>
              </a:solidFill>
            </a:endParaRPr>
          </a:p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Doporučená rychlost, tvar křižovatky, slepá ulice, dálnice, konec obytné zóny, jednosměrný provoz</a:t>
            </a:r>
            <a:endParaRPr lang="cs-CZ" dirty="0">
              <a:solidFill>
                <a:schemeClr val="bg1"/>
              </a:solidFill>
            </a:endParaRPr>
          </a:p>
          <a:p>
            <a:pPr algn="ctr"/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9390" y="3650402"/>
            <a:ext cx="104775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7790" y="3607867"/>
            <a:ext cx="104775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5540" y="2658158"/>
            <a:ext cx="103822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03765" y="3668025"/>
            <a:ext cx="69532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27140" y="2612024"/>
            <a:ext cx="139065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636912"/>
            <a:ext cx="104775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96035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Dopravní - značení.cz. [online]. [cit. 2013-10-29].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1626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84</TotalTime>
  <Words>217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Snímek 1</vt:lpstr>
      <vt:lpstr>DOPRAVNÍ ZNAČKY</vt:lpstr>
      <vt:lpstr>ANOTACE</vt:lpstr>
      <vt:lpstr>VÝSTRAŽNÉ</vt:lpstr>
      <vt:lpstr>UPRAVUJÍCÍ PŘEDNOST</vt:lpstr>
      <vt:lpstr>ZÁKAZOVÉ</vt:lpstr>
      <vt:lpstr>PŘÍKAZOVÉ </vt:lpstr>
      <vt:lpstr>INFORMAČNÍ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10</cp:revision>
  <dcterms:created xsi:type="dcterms:W3CDTF">2014-03-11T18:04:23Z</dcterms:created>
  <dcterms:modified xsi:type="dcterms:W3CDTF">2014-04-01T20:40:39Z</dcterms:modified>
</cp:coreProperties>
</file>