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4"/>
  </p:notesMasterIdLst>
  <p:sldIdLst>
    <p:sldId id="530" r:id="rId2"/>
    <p:sldId id="531" r:id="rId3"/>
    <p:sldId id="534" r:id="rId4"/>
    <p:sldId id="535" r:id="rId5"/>
    <p:sldId id="536" r:id="rId6"/>
    <p:sldId id="562" r:id="rId7"/>
    <p:sldId id="565" r:id="rId8"/>
    <p:sldId id="537" r:id="rId9"/>
    <p:sldId id="538" r:id="rId10"/>
    <p:sldId id="561" r:id="rId11"/>
    <p:sldId id="564" r:id="rId12"/>
    <p:sldId id="532" r:id="rId13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3329DB14-DFFC-48CA-8497-F82CB405A1BB}">
          <p14:sldIdLst>
            <p14:sldId id="530"/>
            <p14:sldId id="531"/>
            <p14:sldId id="534"/>
            <p14:sldId id="535"/>
            <p14:sldId id="536"/>
            <p14:sldId id="562"/>
            <p14:sldId id="537"/>
            <p14:sldId id="538"/>
            <p14:sldId id="561"/>
            <p14:sldId id="563"/>
            <p14:sldId id="532"/>
          </p14:sldIdLst>
        </p14:section>
      </p14:sectionLst>
    </p:ex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369" autoAdjust="0"/>
    <p:restoredTop sz="94201" autoAdjust="0"/>
  </p:normalViewPr>
  <p:slideViewPr>
    <p:cSldViewPr>
      <p:cViewPr varScale="1">
        <p:scale>
          <a:sx n="70" d="100"/>
          <a:sy n="70" d="100"/>
        </p:scale>
        <p:origin x="-97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Relationship Id="rId4" Type="http://schemas.openxmlformats.org/officeDocument/2006/relationships/image" Target="../media/image1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882BE70D-4CFC-49E4-BC38-263CF2206983}" type="datetimeFigureOut">
              <a:rPr lang="cs-CZ"/>
              <a:pPr>
                <a:defRPr/>
              </a:pPr>
              <a:t>2.4.2014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6B978D2-0E56-456D-81FE-AA95F24888B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14012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EBC75F-4005-488D-8371-73C0437742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  <a:lvl2pPr>
              <a:lnSpc>
                <a:spcPct val="150000"/>
              </a:lnSpc>
              <a:defRPr>
                <a:solidFill>
                  <a:schemeClr val="tx2"/>
                </a:solidFill>
              </a:defRPr>
            </a:lvl2pPr>
            <a:lvl3pPr>
              <a:lnSpc>
                <a:spcPct val="150000"/>
              </a:lnSpc>
              <a:defRPr>
                <a:solidFill>
                  <a:schemeClr val="tx2"/>
                </a:solidFill>
              </a:defRPr>
            </a:lvl3pPr>
            <a:lvl4pPr>
              <a:lnSpc>
                <a:spcPct val="150000"/>
              </a:lnSpc>
              <a:defRPr>
                <a:solidFill>
                  <a:schemeClr val="tx2"/>
                </a:solidFill>
              </a:defRPr>
            </a:lvl4pPr>
            <a:lvl5pPr>
              <a:lnSpc>
                <a:spcPct val="150000"/>
              </a:lnSpc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B8D87C-EDF4-421A-B98D-FD84BB8B4C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2567BB-3CC0-4D53-B69E-6F41856476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8F8EDB-DB75-4FEB-B26E-37A0592185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C869BA-1DA8-408D-9041-FBE357E315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8DFE61-429F-4F1D-B7A3-FE882D33406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FF8BC9-768C-438D-A76A-8C610D7B6F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B09A9F-96FF-4670-8259-8E4EEA32C52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19E7C1-C649-4FCB-9CBB-1C4BCF757E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BA48B1-AF52-4EA9-AFB7-D63821EF0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35C65B-ECFE-47E0-8085-40809EFE08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A322D2-FA4B-46F7-8088-6B9F8FE9FA7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9CDB507-9753-4543-A0BD-4A683DEFB3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Calibri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Calibri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Calibri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Calibri" pitchFamily="34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.bin"/><Relationship Id="rId3" Type="http://schemas.openxmlformats.org/officeDocument/2006/relationships/oleObject" Target="../embeddings/oleObject2.bin"/><Relationship Id="rId7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5.bin"/><Relationship Id="rId5" Type="http://schemas.openxmlformats.org/officeDocument/2006/relationships/oleObject" Target="../embeddings/oleObject4.bin"/><Relationship Id="rId4" Type="http://schemas.openxmlformats.org/officeDocument/2006/relationships/oleObject" Target="../embeddings/oleObject3.bin"/><Relationship Id="rId9" Type="http://schemas.openxmlformats.org/officeDocument/2006/relationships/oleObject" Target="../embeddings/oleObject8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4.bin"/><Relationship Id="rId3" Type="http://schemas.openxmlformats.org/officeDocument/2006/relationships/oleObject" Target="../embeddings/oleObject9.bin"/><Relationship Id="rId7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2.bin"/><Relationship Id="rId5" Type="http://schemas.openxmlformats.org/officeDocument/2006/relationships/oleObject" Target="../embeddings/oleObject11.bin"/><Relationship Id="rId4" Type="http://schemas.openxmlformats.org/officeDocument/2006/relationships/oleObject" Target="../embeddings/oleObject10.bin"/><Relationship Id="rId9" Type="http://schemas.openxmlformats.org/officeDocument/2006/relationships/oleObject" Target="../embeddings/oleObject15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9.bin"/><Relationship Id="rId5" Type="http://schemas.openxmlformats.org/officeDocument/2006/relationships/oleObject" Target="../embeddings/oleObject18.bin"/><Relationship Id="rId4" Type="http://schemas.openxmlformats.org/officeDocument/2006/relationships/oleObject" Target="../embeddings/oleObject17.bin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844554" y="5733256"/>
            <a:ext cx="5643602" cy="997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51520" y="2132856"/>
            <a:ext cx="8892480" cy="3323987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itchFamily="18" charset="0"/>
              </a:rPr>
              <a:t>Název školy: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000" b="1" i="1" dirty="0" smtClean="0">
                <a:ea typeface="Calibri" pitchFamily="34" charset="0"/>
                <a:cs typeface="Times New Roman" pitchFamily="18" charset="0"/>
              </a:rPr>
              <a:t>VY_32_INOVACE_2C_17_Vlastnosti a názvosloví </a:t>
            </a:r>
            <a:r>
              <a:rPr lang="cs-CZ" sz="2000" b="1" i="1" dirty="0" err="1" smtClean="0">
                <a:ea typeface="Calibri" pitchFamily="34" charset="0"/>
                <a:cs typeface="Times New Roman" pitchFamily="18" charset="0"/>
              </a:rPr>
              <a:t>arenů</a:t>
            </a:r>
            <a:endParaRPr lang="cs-CZ" sz="2000" b="1" i="1" dirty="0" smtClean="0">
              <a:latin typeface="Calibri" panose="020F0502020204030204" pitchFamily="34" charset="0"/>
              <a:ea typeface="Calibri" pitchFamily="34" charset="0"/>
              <a:cs typeface="Times New Roman" pitchFamily="18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Organická chemie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duben 2014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Sexta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Mgr. Miroslav Pražienka</a:t>
            </a:r>
            <a:endParaRPr lang="cs-CZ" sz="2000" dirty="0">
              <a:latin typeface="Calibri" panose="020F0502020204030204" pitchFamily="34" charset="0"/>
            </a:endParaRPr>
          </a:p>
        </p:txBody>
      </p:sp>
      <p:pic>
        <p:nvPicPr>
          <p:cNvPr id="1026" name="Picture 2" descr="GYMLOVO_logo BRV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6652"/>
            <a:ext cx="1620180" cy="162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93185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48972" cy="5004555"/>
          </a:xfrm>
        </p:spPr>
        <p:txBody>
          <a:bodyPr>
            <a:normAutofit/>
          </a:bodyPr>
          <a:lstStyle/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Materiál slouží k aktivní výuce o </a:t>
            </a:r>
            <a:r>
              <a:rPr lang="cs-CZ" sz="2400" dirty="0" err="1" smtClean="0">
                <a:solidFill>
                  <a:schemeClr val="tx1"/>
                </a:solidFill>
              </a:rPr>
              <a:t>arenech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Fakta </a:t>
            </a:r>
            <a:r>
              <a:rPr lang="cs-CZ" sz="2400" dirty="0">
                <a:solidFill>
                  <a:schemeClr val="tx1"/>
                </a:solidFill>
              </a:rPr>
              <a:t>psána písmem žluté barvy jsou pro žáky povinné poznámky k zápisu do jejich sešitů, bílé písmo označuje doplňující údaje.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Aktivita je připravena pro druhý ročník středních škol či odpovídající ročníky víceletých gymnázií.</a:t>
            </a:r>
          </a:p>
        </p:txBody>
      </p:sp>
    </p:spTree>
    <p:extLst>
      <p:ext uri="{BB962C8B-B14F-4D97-AF65-F5344CB8AC3E}">
        <p14:creationId xmlns:p14="http://schemas.microsoft.com/office/powerpoint/2010/main" xmlns="" val="2763844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4852" y="332656"/>
            <a:ext cx="7772400" cy="1143000"/>
          </a:xfrm>
        </p:spPr>
        <p:txBody>
          <a:bodyPr/>
          <a:lstStyle/>
          <a:p>
            <a:r>
              <a:rPr lang="cs-CZ" dirty="0" err="1" smtClean="0"/>
              <a:t>Areny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200" dirty="0" smtClean="0"/>
              <a:t>(=aromatické uhlovodíky)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1619672" y="2233266"/>
          <a:ext cx="5976664" cy="3788022"/>
        </p:xfrm>
        <a:graphic>
          <a:graphicData uri="http://schemas.openxmlformats.org/presentationml/2006/ole">
            <p:oleObj spid="_x0000_s1026" name="ChemSketch" r:id="rId3" imgW="1014840" imgH="642960" progId="ACD.ChemSketch.20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60266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568952" cy="5328592"/>
          </a:xfrm>
        </p:spPr>
        <p:txBody>
          <a:bodyPr/>
          <a:lstStyle/>
          <a:p>
            <a:r>
              <a:rPr lang="cs-CZ" dirty="0"/>
              <a:t>sloučeniny C a H s alespoň </a:t>
            </a:r>
            <a:r>
              <a:rPr lang="cs-CZ" dirty="0" smtClean="0"/>
              <a:t>jedním benzenovým jád</a:t>
            </a:r>
            <a:r>
              <a:rPr lang="cs-CZ" dirty="0"/>
              <a:t>rem</a:t>
            </a:r>
          </a:p>
          <a:p>
            <a:r>
              <a:rPr lang="cs-CZ" dirty="0" smtClean="0"/>
              <a:t>kapaliny </a:t>
            </a:r>
            <a:r>
              <a:rPr lang="cs-CZ" dirty="0"/>
              <a:t>a pevné látky</a:t>
            </a:r>
          </a:p>
          <a:p>
            <a:r>
              <a:rPr lang="cs-CZ" dirty="0"/>
              <a:t>výborná nepolární rozpouštědla</a:t>
            </a:r>
          </a:p>
          <a:p>
            <a:r>
              <a:rPr lang="cs-CZ" dirty="0"/>
              <a:t>látky škodlivé zdraví a životnímu prostředí, některé karcinogenní (benzen</a:t>
            </a:r>
            <a:r>
              <a:rPr lang="cs-CZ" dirty="0" smtClean="0"/>
              <a:t>!)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80751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692696"/>
            <a:ext cx="8496944" cy="5403304"/>
          </a:xfrm>
        </p:spPr>
        <p:txBody>
          <a:bodyPr/>
          <a:lstStyle/>
          <a:p>
            <a:r>
              <a:rPr lang="cs-CZ" dirty="0"/>
              <a:t>obsahují </a:t>
            </a:r>
            <a:r>
              <a:rPr lang="cs-CZ" dirty="0" err="1"/>
              <a:t>delokalizovaný</a:t>
            </a:r>
            <a:r>
              <a:rPr lang="cs-CZ" dirty="0"/>
              <a:t> systém </a:t>
            </a:r>
            <a:r>
              <a:rPr lang="el-GR" dirty="0"/>
              <a:t>π </a:t>
            </a:r>
            <a:r>
              <a:rPr lang="cs-CZ" dirty="0"/>
              <a:t>elektronů – stabilní uspořádání! (proto ne adice!)</a:t>
            </a:r>
          </a:p>
          <a:p>
            <a:r>
              <a:rPr lang="cs-CZ" dirty="0"/>
              <a:t>benzen není </a:t>
            </a:r>
            <a:r>
              <a:rPr lang="cs-CZ" dirty="0" err="1"/>
              <a:t>cyklohex</a:t>
            </a:r>
            <a:r>
              <a:rPr lang="cs-CZ" dirty="0"/>
              <a:t> -1,3,5-trien!!! má jiné vlastnosti</a:t>
            </a:r>
          </a:p>
          <a:p>
            <a:r>
              <a:rPr lang="cs-CZ" dirty="0"/>
              <a:t>vazby jsou </a:t>
            </a:r>
            <a:r>
              <a:rPr lang="cs-CZ" dirty="0" smtClean="0"/>
              <a:t>kratší než </a:t>
            </a:r>
            <a:r>
              <a:rPr lang="cs-CZ" dirty="0" smtClean="0"/>
              <a:t>dvojné, </a:t>
            </a:r>
            <a:r>
              <a:rPr lang="cs-CZ" dirty="0"/>
              <a:t>ale delší </a:t>
            </a:r>
            <a:r>
              <a:rPr lang="cs-CZ" dirty="0" smtClean="0"/>
              <a:t>než </a:t>
            </a:r>
            <a:r>
              <a:rPr lang="cs-CZ" dirty="0" smtClean="0"/>
              <a:t>jednoduché,</a:t>
            </a:r>
            <a:r>
              <a:rPr lang="cs-CZ" dirty="0" smtClean="0"/>
              <a:t> </a:t>
            </a:r>
            <a:r>
              <a:rPr lang="cs-CZ" dirty="0" smtClean="0"/>
              <a:t>tzv. 1,5 vazba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5969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7772400" cy="90872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Které z následujících látek nejsou </a:t>
            </a:r>
            <a:r>
              <a:rPr lang="cs-CZ" sz="3200" dirty="0" err="1" smtClean="0">
                <a:solidFill>
                  <a:schemeClr val="tx1"/>
                </a:solidFill>
              </a:rPr>
              <a:t>areny</a:t>
            </a:r>
            <a:r>
              <a:rPr lang="cs-CZ" sz="3200" dirty="0" smtClean="0">
                <a:solidFill>
                  <a:schemeClr val="tx1"/>
                </a:solidFill>
              </a:rPr>
              <a:t>?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323528" y="5157192"/>
          <a:ext cx="2803012" cy="1656184"/>
        </p:xfrm>
        <a:graphic>
          <a:graphicData uri="http://schemas.openxmlformats.org/presentationml/2006/ole">
            <p:oleObj spid="_x0000_s2050" name="ChemSketch" r:id="rId3" imgW="1423440" imgH="841320" progId="ACD.ChemSketch.20">
              <p:embed/>
            </p:oleObj>
          </a:graphicData>
        </a:graphic>
      </p:graphicFrame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6156176" y="980728"/>
          <a:ext cx="2582765" cy="1440160"/>
        </p:xfrm>
        <a:graphic>
          <a:graphicData uri="http://schemas.openxmlformats.org/presentationml/2006/ole">
            <p:oleObj spid="_x0000_s2051" name="ChemSketch" r:id="rId4" imgW="1033200" imgH="576000" progId="ACD.ChemSketch.20">
              <p:embed/>
            </p:oleObj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6876256" y="4220996"/>
          <a:ext cx="2054646" cy="2637004"/>
        </p:xfrm>
        <a:graphic>
          <a:graphicData uri="http://schemas.openxmlformats.org/presentationml/2006/ole">
            <p:oleObj spid="_x0000_s2052" name="ChemSketch" r:id="rId5" imgW="795600" imgH="1020960" progId="ACD.ChemSketch.20">
              <p:embed/>
            </p:oleObj>
          </a:graphicData>
        </a:graphic>
      </p:graphicFrame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3562995" y="876781"/>
          <a:ext cx="1513061" cy="1688123"/>
        </p:xfrm>
        <a:graphic>
          <a:graphicData uri="http://schemas.openxmlformats.org/presentationml/2006/ole">
            <p:oleObj spid="_x0000_s2053" name="ChemSketch" r:id="rId6" imgW="576000" imgH="642960" progId="ACD.ChemSketch.20">
              <p:embed/>
            </p:oleObj>
          </a:graphicData>
        </a:graphic>
      </p:graphicFrame>
      <p:graphicFrame>
        <p:nvGraphicFramePr>
          <p:cNvPr id="2054" name="Object 6"/>
          <p:cNvGraphicFramePr>
            <a:graphicFrameLocks noChangeAspect="1"/>
          </p:cNvGraphicFramePr>
          <p:nvPr/>
        </p:nvGraphicFramePr>
        <p:xfrm>
          <a:off x="539552" y="2700406"/>
          <a:ext cx="2448272" cy="2312770"/>
        </p:xfrm>
        <a:graphic>
          <a:graphicData uri="http://schemas.openxmlformats.org/presentationml/2006/ole">
            <p:oleObj spid="_x0000_s2054" name="ChemSketch" r:id="rId7" imgW="1261800" imgH="1191600" progId="ACD.ChemSketch.20">
              <p:embed/>
            </p:oleObj>
          </a:graphicData>
        </a:graphic>
      </p:graphicFrame>
      <p:graphicFrame>
        <p:nvGraphicFramePr>
          <p:cNvPr id="2055" name="Object 7"/>
          <p:cNvGraphicFramePr>
            <a:graphicFrameLocks noChangeAspect="1"/>
          </p:cNvGraphicFramePr>
          <p:nvPr/>
        </p:nvGraphicFramePr>
        <p:xfrm>
          <a:off x="827584" y="836713"/>
          <a:ext cx="1383768" cy="1584176"/>
        </p:xfrm>
        <a:graphic>
          <a:graphicData uri="http://schemas.openxmlformats.org/presentationml/2006/ole">
            <p:oleObj spid="_x0000_s2055" name="ChemSketch" r:id="rId8" imgW="460080" imgH="527400" progId="ACD.ChemSketch.20">
              <p:embed/>
            </p:oleObj>
          </a:graphicData>
        </a:graphic>
      </p:graphicFrame>
      <p:graphicFrame>
        <p:nvGraphicFramePr>
          <p:cNvPr id="2056" name="Object 8"/>
          <p:cNvGraphicFramePr>
            <a:graphicFrameLocks noChangeAspect="1"/>
          </p:cNvGraphicFramePr>
          <p:nvPr/>
        </p:nvGraphicFramePr>
        <p:xfrm>
          <a:off x="3491880" y="2852936"/>
          <a:ext cx="3024336" cy="2915381"/>
        </p:xfrm>
        <a:graphic>
          <a:graphicData uri="http://schemas.openxmlformats.org/presentationml/2006/ole">
            <p:oleObj spid="_x0000_s2056" name="ChemSketch" r:id="rId9" imgW="1454040" imgH="1402200" progId="ACD.ChemSketch.20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3226721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7772400" cy="90872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Řešení: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323528" y="5157192"/>
          <a:ext cx="2803012" cy="1656184"/>
        </p:xfrm>
        <a:graphic>
          <a:graphicData uri="http://schemas.openxmlformats.org/presentationml/2006/ole">
            <p:oleObj spid="_x0000_s4098" name="ChemSketch" r:id="rId3" imgW="1423440" imgH="841320" progId="ACD.ChemSketch.20">
              <p:embed/>
            </p:oleObj>
          </a:graphicData>
        </a:graphic>
      </p:graphicFrame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6156176" y="980728"/>
          <a:ext cx="2582765" cy="1440160"/>
        </p:xfrm>
        <a:graphic>
          <a:graphicData uri="http://schemas.openxmlformats.org/presentationml/2006/ole">
            <p:oleObj spid="_x0000_s4099" name="ChemSketch" r:id="rId4" imgW="1033200" imgH="576000" progId="ACD.ChemSketch.20">
              <p:embed/>
            </p:oleObj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6876256" y="4220996"/>
          <a:ext cx="2054646" cy="2637004"/>
        </p:xfrm>
        <a:graphic>
          <a:graphicData uri="http://schemas.openxmlformats.org/presentationml/2006/ole">
            <p:oleObj spid="_x0000_s4100" name="ChemSketch" r:id="rId5" imgW="795600" imgH="1020960" progId="ACD.ChemSketch.20">
              <p:embed/>
            </p:oleObj>
          </a:graphicData>
        </a:graphic>
      </p:graphicFrame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3562995" y="876781"/>
          <a:ext cx="1513061" cy="1688123"/>
        </p:xfrm>
        <a:graphic>
          <a:graphicData uri="http://schemas.openxmlformats.org/presentationml/2006/ole">
            <p:oleObj spid="_x0000_s4101" name="ChemSketch" r:id="rId6" imgW="576000" imgH="642960" progId="ACD.ChemSketch.20">
              <p:embed/>
            </p:oleObj>
          </a:graphicData>
        </a:graphic>
      </p:graphicFrame>
      <p:graphicFrame>
        <p:nvGraphicFramePr>
          <p:cNvPr id="2054" name="Object 6"/>
          <p:cNvGraphicFramePr>
            <a:graphicFrameLocks noChangeAspect="1"/>
          </p:cNvGraphicFramePr>
          <p:nvPr/>
        </p:nvGraphicFramePr>
        <p:xfrm>
          <a:off x="539552" y="2700406"/>
          <a:ext cx="2448272" cy="2312770"/>
        </p:xfrm>
        <a:graphic>
          <a:graphicData uri="http://schemas.openxmlformats.org/presentationml/2006/ole">
            <p:oleObj spid="_x0000_s4102" name="ChemSketch" r:id="rId7" imgW="1261800" imgH="1191600" progId="ACD.ChemSketch.20">
              <p:embed/>
            </p:oleObj>
          </a:graphicData>
        </a:graphic>
      </p:graphicFrame>
      <p:graphicFrame>
        <p:nvGraphicFramePr>
          <p:cNvPr id="2055" name="Object 7"/>
          <p:cNvGraphicFramePr>
            <a:graphicFrameLocks noChangeAspect="1"/>
          </p:cNvGraphicFramePr>
          <p:nvPr/>
        </p:nvGraphicFramePr>
        <p:xfrm>
          <a:off x="827584" y="836713"/>
          <a:ext cx="1383768" cy="1584176"/>
        </p:xfrm>
        <a:graphic>
          <a:graphicData uri="http://schemas.openxmlformats.org/presentationml/2006/ole">
            <p:oleObj spid="_x0000_s4103" name="ChemSketch" r:id="rId8" imgW="460080" imgH="527400" progId="ACD.ChemSketch.20">
              <p:embed/>
            </p:oleObj>
          </a:graphicData>
        </a:graphic>
      </p:graphicFrame>
      <p:graphicFrame>
        <p:nvGraphicFramePr>
          <p:cNvPr id="2056" name="Object 8"/>
          <p:cNvGraphicFramePr>
            <a:graphicFrameLocks noChangeAspect="1"/>
          </p:cNvGraphicFramePr>
          <p:nvPr/>
        </p:nvGraphicFramePr>
        <p:xfrm>
          <a:off x="3491880" y="2852936"/>
          <a:ext cx="3024336" cy="2915381"/>
        </p:xfrm>
        <a:graphic>
          <a:graphicData uri="http://schemas.openxmlformats.org/presentationml/2006/ole">
            <p:oleObj spid="_x0000_s4104" name="ChemSketch" r:id="rId9" imgW="1454040" imgH="1402200" progId="ACD.ChemSketch.20">
              <p:embed/>
            </p:oleObj>
          </a:graphicData>
        </a:graphic>
      </p:graphicFrame>
      <p:sp>
        <p:nvSpPr>
          <p:cNvPr id="11" name="Násobení 10"/>
          <p:cNvSpPr/>
          <p:nvPr/>
        </p:nvSpPr>
        <p:spPr bwMode="auto">
          <a:xfrm>
            <a:off x="539552" y="548680"/>
            <a:ext cx="1944216" cy="2160240"/>
          </a:xfrm>
          <a:prstGeom prst="mathMultiply">
            <a:avLst>
              <a:gd name="adj1" fmla="val 7375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12" name="Násobení 11"/>
          <p:cNvSpPr/>
          <p:nvPr/>
        </p:nvSpPr>
        <p:spPr bwMode="auto">
          <a:xfrm>
            <a:off x="6444208" y="620688"/>
            <a:ext cx="1944216" cy="2160240"/>
          </a:xfrm>
          <a:prstGeom prst="mathMultiply">
            <a:avLst>
              <a:gd name="adj1" fmla="val 7375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13" name="Násobení 12"/>
          <p:cNvSpPr/>
          <p:nvPr/>
        </p:nvSpPr>
        <p:spPr bwMode="auto">
          <a:xfrm>
            <a:off x="3347864" y="620688"/>
            <a:ext cx="1944216" cy="2160240"/>
          </a:xfrm>
          <a:prstGeom prst="mathMultiply">
            <a:avLst>
              <a:gd name="adj1" fmla="val 7375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26721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7772400" cy="1143000"/>
          </a:xfrm>
        </p:spPr>
        <p:txBody>
          <a:bodyPr/>
          <a:lstStyle/>
          <a:p>
            <a:r>
              <a:rPr lang="cs-CZ" dirty="0" smtClean="0"/>
              <a:t>Názvosloví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484784"/>
            <a:ext cx="7772400" cy="4824536"/>
          </a:xfrm>
        </p:spPr>
        <p:txBody>
          <a:bodyPr/>
          <a:lstStyle/>
          <a:p>
            <a:r>
              <a:rPr lang="cs-CZ" dirty="0" smtClean="0"/>
              <a:t>benzen</a:t>
            </a:r>
          </a:p>
          <a:p>
            <a:r>
              <a:rPr lang="cs-CZ" dirty="0" smtClean="0"/>
              <a:t>naftalen</a:t>
            </a:r>
          </a:p>
          <a:p>
            <a:r>
              <a:rPr lang="cs-CZ" dirty="0" smtClean="0"/>
              <a:t>anthracen</a:t>
            </a:r>
          </a:p>
          <a:p>
            <a:r>
              <a:rPr lang="cs-CZ" dirty="0" err="1" smtClean="0"/>
              <a:t>fenanthren</a:t>
            </a:r>
            <a:endParaRPr lang="cs-CZ" dirty="0" smtClean="0"/>
          </a:p>
          <a:p>
            <a:r>
              <a:rPr lang="cs-CZ" dirty="0" smtClean="0"/>
              <a:t>toluen</a:t>
            </a:r>
          </a:p>
          <a:p>
            <a:r>
              <a:rPr lang="cs-CZ" dirty="0" smtClean="0"/>
              <a:t>xyleny (</a:t>
            </a:r>
            <a:r>
              <a:rPr lang="cs-CZ" dirty="0" err="1" smtClean="0"/>
              <a:t>ortho</a:t>
            </a:r>
            <a:r>
              <a:rPr lang="cs-CZ" dirty="0" smtClean="0"/>
              <a:t>-, meta-, para-)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2213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Radikály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 benzenu FENYL</a:t>
            </a:r>
          </a:p>
          <a:p>
            <a:r>
              <a:rPr lang="cs-CZ" dirty="0" smtClean="0"/>
              <a:t>od toluenu BENZYL</a:t>
            </a:r>
          </a:p>
          <a:p>
            <a:r>
              <a:rPr lang="cs-CZ" dirty="0" err="1" smtClean="0"/>
              <a:t>naftyl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63028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772816"/>
            <a:ext cx="7772400" cy="4323184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1,3,5-triethylbenzen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o-</a:t>
            </a:r>
            <a:r>
              <a:rPr lang="cs-CZ" dirty="0" err="1" smtClean="0"/>
              <a:t>dimethylbenzen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p-</a:t>
            </a:r>
            <a:r>
              <a:rPr lang="cs-CZ" dirty="0" err="1" smtClean="0"/>
              <a:t>diethylbenzen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2-ethyltoluen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7772400" cy="1143000"/>
          </a:xfrm>
        </p:spPr>
        <p:txBody>
          <a:bodyPr/>
          <a:lstStyle/>
          <a:p>
            <a:r>
              <a:rPr lang="cs-CZ" sz="3200" dirty="0" smtClean="0"/>
              <a:t>Zapiš čárové/racionální vzorce následujících látek: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0314852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7990656" cy="5904656"/>
          </a:xfrm>
        </p:spPr>
        <p:txBody>
          <a:bodyPr/>
          <a:lstStyle/>
          <a:p>
            <a:pPr>
              <a:lnSpc>
                <a:spcPct val="300000"/>
              </a:lnSpc>
            </a:pPr>
            <a:r>
              <a:rPr lang="cs-CZ" dirty="0" smtClean="0">
                <a:solidFill>
                  <a:schemeClr val="tx1"/>
                </a:solidFill>
              </a:rPr>
              <a:t>1,3,5-triethylbenzen</a:t>
            </a:r>
          </a:p>
          <a:p>
            <a:pPr>
              <a:lnSpc>
                <a:spcPct val="300000"/>
              </a:lnSpc>
            </a:pPr>
            <a:r>
              <a:rPr lang="cs-CZ" i="1" dirty="0" smtClean="0">
                <a:solidFill>
                  <a:schemeClr val="tx1"/>
                </a:solidFill>
              </a:rPr>
              <a:t>o</a:t>
            </a:r>
            <a:r>
              <a:rPr lang="cs-CZ" dirty="0" smtClean="0">
                <a:solidFill>
                  <a:schemeClr val="tx1"/>
                </a:solidFill>
              </a:rPr>
              <a:t>-</a:t>
            </a:r>
            <a:r>
              <a:rPr lang="cs-CZ" dirty="0" err="1" smtClean="0">
                <a:solidFill>
                  <a:schemeClr val="tx1"/>
                </a:solidFill>
              </a:rPr>
              <a:t>dimethylbenzen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lnSpc>
                <a:spcPct val="300000"/>
              </a:lnSpc>
            </a:pPr>
            <a:r>
              <a:rPr lang="cs-CZ" i="1" dirty="0" smtClean="0">
                <a:solidFill>
                  <a:schemeClr val="tx1"/>
                </a:solidFill>
              </a:rPr>
              <a:t>p-</a:t>
            </a:r>
            <a:r>
              <a:rPr lang="cs-CZ" dirty="0" err="1" smtClean="0">
                <a:solidFill>
                  <a:schemeClr val="tx1"/>
                </a:solidFill>
              </a:rPr>
              <a:t>diethylbenzen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lnSpc>
                <a:spcPct val="300000"/>
              </a:lnSpc>
            </a:pPr>
            <a:r>
              <a:rPr lang="cs-CZ" dirty="0" smtClean="0">
                <a:solidFill>
                  <a:schemeClr val="tx1"/>
                </a:solidFill>
              </a:rPr>
              <a:t>2-ethyltoluen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85800" y="-27384"/>
            <a:ext cx="7772400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Řešení:</a:t>
            </a:r>
            <a:endParaRPr lang="cs-CZ" sz="3200" dirty="0">
              <a:solidFill>
                <a:schemeClr val="tx1"/>
              </a:solidFill>
            </a:endParaRPr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5508104" y="620688"/>
          <a:ext cx="1656184" cy="1719613"/>
        </p:xfrm>
        <a:graphic>
          <a:graphicData uri="http://schemas.openxmlformats.org/presentationml/2006/ole">
            <p:oleObj spid="_x0000_s3074" name="ChemSketch" r:id="rId3" imgW="1118520" imgH="1161360" progId="ACD.ChemSketch.20">
              <p:embed/>
            </p:oleObj>
          </a:graphicData>
        </a:graphic>
      </p:graphicFrame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4139952" y="2492896"/>
          <a:ext cx="1512168" cy="1486006"/>
        </p:xfrm>
        <a:graphic>
          <a:graphicData uri="http://schemas.openxmlformats.org/presentationml/2006/ole">
            <p:oleObj spid="_x0000_s3075" name="ChemSketch" r:id="rId4" imgW="917280" imgH="902160" progId="ACD.ChemSketch.20">
              <p:embed/>
            </p:oleObj>
          </a:graphicData>
        </a:graphic>
      </p:graphicFrame>
      <p:graphicFrame>
        <p:nvGraphicFramePr>
          <p:cNvPr id="3078" name="Object 6"/>
          <p:cNvGraphicFramePr>
            <a:graphicFrameLocks noChangeAspect="1"/>
          </p:cNvGraphicFramePr>
          <p:nvPr/>
        </p:nvGraphicFramePr>
        <p:xfrm>
          <a:off x="4388114" y="4077072"/>
          <a:ext cx="2416134" cy="1080120"/>
        </p:xfrm>
        <a:graphic>
          <a:graphicData uri="http://schemas.openxmlformats.org/presentationml/2006/ole">
            <p:oleObj spid="_x0000_s3078" name="ChemSketch" r:id="rId5" imgW="1289160" imgH="576000" progId="ACD.ChemSketch.20">
              <p:embed/>
            </p:oleObj>
          </a:graphicData>
        </a:graphic>
      </p:graphicFrame>
      <p:graphicFrame>
        <p:nvGraphicFramePr>
          <p:cNvPr id="3079" name="Object 7"/>
          <p:cNvGraphicFramePr>
            <a:graphicFrameLocks noChangeAspect="1"/>
          </p:cNvGraphicFramePr>
          <p:nvPr/>
        </p:nvGraphicFramePr>
        <p:xfrm>
          <a:off x="3707904" y="5296582"/>
          <a:ext cx="2038241" cy="1561418"/>
        </p:xfrm>
        <a:graphic>
          <a:graphicData uri="http://schemas.openxmlformats.org/presentationml/2006/ole">
            <p:oleObj spid="_x0000_s3079" name="ChemSketch" r:id="rId6" imgW="963000" imgH="737640" progId="ACD.ChemSketch.20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0314852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79319"/>
            <a:ext cx="8229600" cy="1008112"/>
          </a:xfrm>
        </p:spPr>
        <p:txBody>
          <a:bodyPr/>
          <a:lstStyle/>
          <a:p>
            <a:pPr algn="l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>
                <a:solidFill>
                  <a:schemeClr val="tx1"/>
                </a:solidFill>
              </a:rPr>
              <a:t>Zdroje obrázků: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687431"/>
            <a:ext cx="8229600" cy="5430201"/>
          </a:xfrm>
        </p:spPr>
        <p:txBody>
          <a:bodyPr/>
          <a:lstStyle/>
          <a:p>
            <a:r>
              <a:rPr lang="cs-CZ" sz="1100" smtClean="0">
                <a:solidFill>
                  <a:schemeClr val="tx1"/>
                </a:solidFill>
              </a:rPr>
              <a:t>archiv </a:t>
            </a:r>
            <a:r>
              <a:rPr lang="cs-CZ" sz="1100" dirty="0" smtClean="0">
                <a:solidFill>
                  <a:schemeClr val="tx1"/>
                </a:solidFill>
              </a:rPr>
              <a:t>autora s pomocí freewarového programu </a:t>
            </a:r>
            <a:r>
              <a:rPr lang="cs-CZ" sz="1100" dirty="0" err="1" smtClean="0">
                <a:solidFill>
                  <a:schemeClr val="tx1"/>
                </a:solidFill>
              </a:rPr>
              <a:t>ChemSketch</a:t>
            </a:r>
            <a:r>
              <a:rPr lang="cs-CZ" sz="1100" dirty="0" smtClean="0">
                <a:solidFill>
                  <a:schemeClr val="tx1"/>
                </a:solidFill>
              </a:rPr>
              <a:t> pro tvorbu chemických vzorců </a:t>
            </a:r>
            <a:endParaRPr lang="cs-CZ" sz="11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10344" y="0"/>
            <a:ext cx="9144000" cy="2708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sz="2400" kern="0" dirty="0" smtClean="0"/>
              <a:t/>
            </a:r>
            <a:br>
              <a:rPr lang="cs-CZ" sz="2400" kern="0" dirty="0" smtClean="0"/>
            </a:br>
            <a:r>
              <a:rPr lang="cs-CZ" sz="2000" dirty="0">
                <a:solidFill>
                  <a:schemeClr val="tx1"/>
                </a:solidFill>
                <a:cs typeface="+mj-cs"/>
              </a:rPr>
              <a:t>Použitá literatura: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smtClean="0">
                <a:solidFill>
                  <a:schemeClr val="tx1"/>
                </a:solidFill>
                <a:cs typeface="Arial" pitchFamily="34" charset="0"/>
              </a:rPr>
              <a:t>Kotlík </a:t>
            </a:r>
            <a:r>
              <a:rPr lang="cs-CZ" sz="1400" dirty="0">
                <a:solidFill>
                  <a:schemeClr val="tx1"/>
                </a:solidFill>
                <a:cs typeface="Arial" pitchFamily="34" charset="0"/>
              </a:rPr>
              <a:t>B., Růžičková K. </a:t>
            </a:r>
            <a:r>
              <a:rPr lang="cs-CZ" sz="1400" i="1" dirty="0">
                <a:solidFill>
                  <a:schemeClr val="tx1"/>
                </a:solidFill>
                <a:cs typeface="Arial" pitchFamily="34" charset="0"/>
              </a:rPr>
              <a:t>Chemie I v kostce</a:t>
            </a:r>
            <a:r>
              <a:rPr lang="cs-CZ" sz="1400" dirty="0">
                <a:solidFill>
                  <a:schemeClr val="tx1"/>
                </a:solidFill>
                <a:cs typeface="Arial" pitchFamily="34" charset="0"/>
              </a:rPr>
              <a:t>, Havlíčkův Brod: Fragment, 1996. ISBN </a:t>
            </a:r>
            <a:r>
              <a:rPr lang="cs-CZ" sz="1400" dirty="0" smtClean="0">
                <a:solidFill>
                  <a:schemeClr val="tx1"/>
                </a:solidFill>
                <a:cs typeface="Arial" pitchFamily="34" charset="0"/>
              </a:rPr>
              <a:t>80-7200-056-X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 smtClean="0">
              <a:solidFill>
                <a:schemeClr val="tx1"/>
              </a:solidFill>
              <a:cs typeface="Arial" pitchFamily="34" charset="0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err="1" smtClean="0">
                <a:solidFill>
                  <a:schemeClr val="tx1"/>
                </a:solidFill>
                <a:cs typeface="Times New Roman" pitchFamily="18" charset="0"/>
              </a:rPr>
              <a:t>Beneš.P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, </a:t>
            </a:r>
            <a:r>
              <a:rPr lang="cs-CZ" sz="1400" dirty="0" err="1">
                <a:solidFill>
                  <a:schemeClr val="tx1"/>
                </a:solidFill>
                <a:cs typeface="Times New Roman" pitchFamily="18" charset="0"/>
              </a:rPr>
              <a:t>Pumpr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 V., </a:t>
            </a:r>
            <a:r>
              <a:rPr lang="cs-CZ" sz="1400" dirty="0" err="1">
                <a:solidFill>
                  <a:schemeClr val="tx1"/>
                </a:solidFill>
                <a:cs typeface="Times New Roman" pitchFamily="18" charset="0"/>
              </a:rPr>
              <a:t>Banýr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 J. </a:t>
            </a:r>
            <a:r>
              <a:rPr lang="cs-CZ" sz="1400" i="1" dirty="0">
                <a:solidFill>
                  <a:schemeClr val="tx1"/>
                </a:solidFill>
                <a:cs typeface="Times New Roman" pitchFamily="18" charset="0"/>
              </a:rPr>
              <a:t>Základy praktické chemie 2.díl pro 9.ročník základní školy. 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Praha: Fortuna, 2006. ISBN </a:t>
            </a:r>
            <a:r>
              <a:rPr lang="cs-CZ" sz="1400" dirty="0" smtClean="0">
                <a:solidFill>
                  <a:schemeClr val="tx1"/>
                </a:solidFill>
                <a:cs typeface="Times New Roman" pitchFamily="18" charset="0"/>
              </a:rPr>
              <a:t>80-7168-879-7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 smtClean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smtClean="0">
                <a:solidFill>
                  <a:schemeClr val="tx1"/>
                </a:solidFill>
                <a:ea typeface="+mn-ea"/>
              </a:rPr>
              <a:t>archiv autora</a:t>
            </a:r>
            <a:endParaRPr lang="cs-CZ" sz="1400" dirty="0">
              <a:solidFill>
                <a:schemeClr val="tx1"/>
              </a:solidFill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2724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2">
      <a:dk1>
        <a:srgbClr val="000000"/>
      </a:dk1>
      <a:lt1>
        <a:srgbClr val="FFFFFF"/>
      </a:lt1>
      <a:dk2>
        <a:srgbClr val="0000FF"/>
      </a:dk2>
      <a:lt2>
        <a:srgbClr val="FFFF00"/>
      </a:lt2>
      <a:accent1>
        <a:srgbClr val="FF9900"/>
      </a:accent1>
      <a:accent2>
        <a:srgbClr val="00FFFF"/>
      </a:accent2>
      <a:accent3>
        <a:srgbClr val="AAAAFF"/>
      </a:accent3>
      <a:accent4>
        <a:srgbClr val="DADADA"/>
      </a:accent4>
      <a:accent5>
        <a:srgbClr val="FFCAAA"/>
      </a:accent5>
      <a:accent6>
        <a:srgbClr val="00E7E7"/>
      </a:accent6>
      <a:hlink>
        <a:srgbClr val="FF0000"/>
      </a:hlink>
      <a:folHlink>
        <a:srgbClr val="969696"/>
      </a:folHlink>
    </a:clrScheme>
    <a:fontScheme name="Výchozí návrh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6781</TotalTime>
  <Words>168</Words>
  <Application>Microsoft Office PowerPoint</Application>
  <PresentationFormat>Předvádění na obrazovce (4:3)</PresentationFormat>
  <Paragraphs>51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Výchozí návrh</vt:lpstr>
      <vt:lpstr>ACD/ChemSketch</vt:lpstr>
      <vt:lpstr>Snímek 1</vt:lpstr>
      <vt:lpstr>ANOTACE</vt:lpstr>
      <vt:lpstr>Areny (=aromatické uhlovodíky)</vt:lpstr>
      <vt:lpstr>Snímek 4</vt:lpstr>
      <vt:lpstr>Snímek 5</vt:lpstr>
      <vt:lpstr>Které z následujících látek nejsou areny?</vt:lpstr>
      <vt:lpstr>Řešení:</vt:lpstr>
      <vt:lpstr>Názvosloví</vt:lpstr>
      <vt:lpstr>Radikály</vt:lpstr>
      <vt:lpstr>Zapiš čárové/racionální vzorce následujících látek:</vt:lpstr>
      <vt:lpstr>Řešení:</vt:lpstr>
      <vt:lpstr> 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Myologie</dc:title>
  <dc:creator>Miroslav Pražienka</dc:creator>
  <cp:lastModifiedBy>Veronika</cp:lastModifiedBy>
  <cp:revision>747</cp:revision>
  <dcterms:created xsi:type="dcterms:W3CDTF">2004-03-24T18:19:47Z</dcterms:created>
  <dcterms:modified xsi:type="dcterms:W3CDTF">2014-04-02T05:16:36Z</dcterms:modified>
</cp:coreProperties>
</file>