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ms-office.legacyDiagramText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51" r:id="rId2"/>
  </p:sldMasterIdLst>
  <p:sldIdLst>
    <p:sldId id="269" r:id="rId3"/>
    <p:sldId id="270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9144000" cy="6858000" type="screen4x3"/>
  <p:notesSz cx="6858000" cy="9144000"/>
  <p:defaultTextStyle>
    <a:defPPr>
      <a:defRPr lang="bg-BG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06/relationships/legacyDocTextInfo" Target="legacyDocTextInfo.bin"/></Relationships>
</file>

<file path=ppt/drawings/_rels/vmlDrawing1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3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/>
                <a:ahLst/>
                <a:cxnLst>
                  <a:cxn ang="0">
                    <a:pos x="0" y="3159"/>
                  </a:cxn>
                  <a:cxn ang="0">
                    <a:pos x="5184" y="3159"/>
                  </a:cxn>
                  <a:cxn ang="0">
                    <a:pos x="5184" y="0"/>
                  </a:cxn>
                  <a:cxn ang="0">
                    <a:pos x="0" y="0"/>
                  </a:cxn>
                  <a:cxn ang="0">
                    <a:pos x="0" y="3159"/>
                  </a:cxn>
                  <a:cxn ang="0">
                    <a:pos x="0" y="3159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159"/>
                  </a:cxn>
                  <a:cxn ang="0">
                    <a:pos x="556" y="3159"/>
                  </a:cxn>
                  <a:cxn ang="0">
                    <a:pos x="556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/>
              <a:ahLst/>
              <a:cxnLst>
                <a:cxn ang="0">
                  <a:pos x="251" y="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251" y="0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5616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5617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BB1C9-186A-4B51-ABF4-76F788AF1A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64CF35-7F79-4CE5-9E8E-F2EF3FE387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395665-BD26-47DD-B510-0F79193E28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7A48D7-44EB-42B0-9E48-AAD9BF1928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22DD8E-19FC-4CFC-9629-9F6495463D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67E80C-503C-42AC-84E5-D57D9934CD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91BD5-AFF6-4A80-A33A-7BE4C954D4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A05F02-B0F5-42C6-842C-07B0556D4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F1E588-0700-4B87-A799-E411829A6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10F658-4348-4ADA-B62E-7E29859BB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56FDE9-5251-4241-9F3C-4727FA93E3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1066800" y="1981200"/>
            <a:ext cx="75438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B8148-D381-431B-9AF5-E3CA04BD90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/>
                <a:ahLst/>
                <a:cxnLst>
                  <a:cxn ang="0">
                    <a:pos x="0" y="3159"/>
                  </a:cxn>
                  <a:cxn ang="0">
                    <a:pos x="5184" y="3159"/>
                  </a:cxn>
                  <a:cxn ang="0">
                    <a:pos x="5184" y="0"/>
                  </a:cxn>
                  <a:cxn ang="0">
                    <a:pos x="0" y="0"/>
                  </a:cxn>
                  <a:cxn ang="0">
                    <a:pos x="0" y="3159"/>
                  </a:cxn>
                  <a:cxn ang="0">
                    <a:pos x="0" y="3159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159"/>
                  </a:cxn>
                  <a:cxn ang="0">
                    <a:pos x="556" y="3159"/>
                  </a:cxn>
                  <a:cxn ang="0">
                    <a:pos x="556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/>
              <a:ahLst/>
              <a:cxnLst>
                <a:cxn ang="0">
                  <a:pos x="251" y="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251" y="0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8688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8689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A8FC86-155D-4330-A0E1-1287308156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38F6B5-22D7-4CBC-84EF-73720093A7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B9938A-F6D0-4881-B7BC-17EBCF490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23A573-E144-4E92-A420-2ECEF5D9F8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0FE59B-EE8D-4C28-9E6E-27FC87D38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A8E0A-92E2-430F-BC77-F0D081F66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7EE240-DA7C-47D0-8DDB-92EC0C6AC5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F8BA63-422D-4507-9897-EAC9FB6C8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0A02A5-97E7-4B0E-B602-DB2C52374F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0F75E5-6708-4218-9F6A-FC5B9DE0B8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DD8101-95AE-434B-8953-FF05251393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24579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/>
              <a:ahLst/>
              <a:cxnLst>
                <a:cxn ang="0">
                  <a:pos x="0" y="3159"/>
                </a:cxn>
                <a:cxn ang="0">
                  <a:pos x="5184" y="3159"/>
                </a:cxn>
                <a:cxn ang="0">
                  <a:pos x="5184" y="0"/>
                </a:cxn>
                <a:cxn ang="0">
                  <a:pos x="0" y="0"/>
                </a:cxn>
                <a:cxn ang="0">
                  <a:pos x="0" y="3159"/>
                </a:cxn>
                <a:cxn ang="0">
                  <a:pos x="0" y="3159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580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159"/>
                </a:cxn>
                <a:cxn ang="0">
                  <a:pos x="556" y="3159"/>
                </a:cxn>
                <a:cxn ang="0">
                  <a:pos x="55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2058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24582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583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584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585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586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58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588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589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/>
                <a:ahLst/>
                <a:cxnLst>
                  <a:cxn ang="0">
                    <a:pos x="251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251" y="0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59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459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59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9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9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9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2403D934-08D1-42E6-AA82-B4F4BFA1A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97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27651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/>
              <a:ahLst/>
              <a:cxnLst>
                <a:cxn ang="0">
                  <a:pos x="0" y="3159"/>
                </a:cxn>
                <a:cxn ang="0">
                  <a:pos x="5184" y="3159"/>
                </a:cxn>
                <a:cxn ang="0">
                  <a:pos x="5184" y="0"/>
                </a:cxn>
                <a:cxn ang="0">
                  <a:pos x="0" y="0"/>
                </a:cxn>
                <a:cxn ang="0">
                  <a:pos x="0" y="3159"/>
                </a:cxn>
                <a:cxn ang="0">
                  <a:pos x="0" y="3159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652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159"/>
                </a:cxn>
                <a:cxn ang="0">
                  <a:pos x="556" y="3159"/>
                </a:cxn>
                <a:cxn ang="0">
                  <a:pos x="55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3082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27654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55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56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57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58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59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60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61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/>
                <a:ahLst/>
                <a:cxnLst>
                  <a:cxn ang="0">
                    <a:pos x="251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251" y="0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662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7663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664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665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66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67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02AA2A3-7341-4874-A63D-DFBBEBAA78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98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19" name="Group 15"/>
          <p:cNvGraphicFramePr>
            <a:graphicFrameLocks noGrp="1"/>
          </p:cNvGraphicFramePr>
          <p:nvPr/>
        </p:nvGraphicFramePr>
        <p:xfrm>
          <a:off x="1785938" y="1928813"/>
          <a:ext cx="5849937" cy="2196084"/>
        </p:xfrm>
        <a:graphic>
          <a:graphicData uri="http://schemas.openxmlformats.org/drawingml/2006/table">
            <a:tbl>
              <a:tblPr/>
              <a:tblGrid>
                <a:gridCol w="5849937"/>
              </a:tblGrid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ea typeface="Calibri" pitchFamily="34" charset="0"/>
                          <a:cs typeface="Times New Roman" pitchFamily="18" charset="0"/>
                        </a:rPr>
                        <a:t>Zlepšení podmínek pro vzdělávání na středních školách Operačního programu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ea typeface="Calibri" pitchFamily="34" charset="0"/>
                          <a:cs typeface="Times New Roman" pitchFamily="18" charset="0"/>
                        </a:rPr>
                        <a:t>Vzdělávání pro konkurenceschopnost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ea typeface="Calibri" pitchFamily="34" charset="0"/>
                          <a:cs typeface="Times New Roman" pitchFamily="18" charset="0"/>
                        </a:rPr>
                        <a:t>Název a adresa školy: Integrovaná střední škola Cheb, Obrněné brigády 6, 350 11 Cheb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projektu: CZ.1.07/1.5.00/34.0290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15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428625"/>
            <a:ext cx="5753100" cy="13636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157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8" name="Rectangle 4"/>
          <p:cNvSpPr>
            <a:spLocks noChangeArrowheads="1"/>
          </p:cNvSpPr>
          <p:nvPr/>
        </p:nvSpPr>
        <p:spPr bwMode="auto">
          <a:xfrm>
            <a:off x="609600" y="3886200"/>
            <a:ext cx="7643813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r>
              <a:rPr lang="cs-CZ" sz="1200" b="1" dirty="0">
                <a:ea typeface="Calibri" pitchFamily="34" charset="0"/>
                <a:cs typeface="Times New Roman" pitchFamily="18" charset="0"/>
              </a:rPr>
              <a:t>Číslo a název klíčové aktivity: 	III/2 Inovace a zkvalitnění výuky prostřednictvím ICT 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ea typeface="Calibri" pitchFamily="34" charset="0"/>
                <a:cs typeface="Times New Roman" pitchFamily="18" charset="0"/>
              </a:rPr>
              <a:t>Číslo DUM:			VY_32_INOVACE_07Jen_9</a:t>
            </a:r>
          </a:p>
          <a:p>
            <a:pPr eaLnBrk="0" hangingPunct="0"/>
            <a:r>
              <a:rPr lang="cs-CZ" sz="1200" b="1" dirty="0">
                <a:ea typeface="Calibri" pitchFamily="34" charset="0"/>
                <a:cs typeface="Times New Roman" pitchFamily="18" charset="0"/>
              </a:rPr>
              <a:t>Název DUM:			Oběžný majetek - členění			</a:t>
            </a:r>
          </a:p>
          <a:p>
            <a:pPr eaLnBrk="0" hangingPunct="0"/>
            <a:r>
              <a:rPr lang="cs-CZ" sz="1200" b="1" dirty="0">
                <a:ea typeface="Calibri" pitchFamily="34" charset="0"/>
                <a:cs typeface="Times New Roman" pitchFamily="18" charset="0"/>
              </a:rPr>
              <a:t>Jméno autora: 		Ing. Věra </a:t>
            </a:r>
            <a:r>
              <a:rPr lang="cs-CZ" sz="1200" b="1" dirty="0" err="1">
                <a:ea typeface="Calibri" pitchFamily="34" charset="0"/>
                <a:cs typeface="Times New Roman" pitchFamily="18" charset="0"/>
              </a:rPr>
              <a:t>Jeníková</a:t>
            </a:r>
            <a:r>
              <a:rPr lang="cs-CZ" sz="1200" b="1" dirty="0">
                <a:ea typeface="Calibri" pitchFamily="34" charset="0"/>
                <a:cs typeface="Times New Roman" pitchFamily="18" charset="0"/>
              </a:rPr>
              <a:t>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ea typeface="Calibri" pitchFamily="34" charset="0"/>
                <a:cs typeface="Times New Roman" pitchFamily="18" charset="0"/>
              </a:rPr>
              <a:t>Ročník: 			1. - 4.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ea typeface="Calibri" pitchFamily="34" charset="0"/>
                <a:cs typeface="Times New Roman" pitchFamily="18" charset="0"/>
              </a:rPr>
              <a:t>Vzdělávací oblast: 		ekonomika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ea typeface="Calibri" pitchFamily="34" charset="0"/>
                <a:cs typeface="Times New Roman" pitchFamily="18" charset="0"/>
              </a:rPr>
              <a:t>Vzdělávací obor: 	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	</a:t>
            </a:r>
            <a:r>
              <a:rPr lang="cs-CZ" sz="1200" b="1" dirty="0">
                <a:ea typeface="Calibri" pitchFamily="34" charset="0"/>
                <a:cs typeface="Times New Roman" pitchFamily="18" charset="0"/>
              </a:rPr>
              <a:t>obory ukončované maturitní zkouškou 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ea typeface="Calibri" pitchFamily="34" charset="0"/>
                <a:cs typeface="Times New Roman" pitchFamily="18" charset="0"/>
              </a:rPr>
              <a:t>Klíčová slova: 		</a:t>
            </a:r>
            <a:r>
              <a:rPr lang="cs-CZ" sz="1200" b="1" dirty="0">
                <a:ea typeface="Calibri" pitchFamily="34" charset="0"/>
              </a:rPr>
              <a:t>oběžný majetek, zásoby, peněžní forma	</a:t>
            </a:r>
            <a:endParaRPr lang="cs-CZ" sz="600" dirty="0">
              <a:ea typeface="Calibri" pitchFamily="34" charset="0"/>
            </a:endParaRPr>
          </a:p>
          <a:p>
            <a:pPr eaLnBrk="0" hangingPunct="0"/>
            <a:r>
              <a:rPr lang="cs-CZ" sz="1200" b="1" dirty="0">
                <a:ea typeface="Calibri" pitchFamily="34" charset="0"/>
              </a:rPr>
              <a:t>Anotace: 			Žák se seznámí s členěním OM</a:t>
            </a:r>
            <a:endParaRPr lang="cs-CZ" sz="600" dirty="0">
              <a:ea typeface="Calibri" pitchFamily="34" charset="0"/>
            </a:endParaRPr>
          </a:p>
          <a:p>
            <a:pPr eaLnBrk="0" hangingPunct="0"/>
            <a:r>
              <a:rPr lang="cs-CZ" sz="1200" b="1" dirty="0">
                <a:ea typeface="Calibri" pitchFamily="34" charset="0"/>
              </a:rPr>
              <a:t>Druh učebního materiálu: 	prezentace	</a:t>
            </a:r>
            <a:endParaRPr lang="cs-CZ" sz="600" dirty="0">
              <a:ea typeface="Calibri" pitchFamily="34" charset="0"/>
            </a:endParaRPr>
          </a:p>
          <a:p>
            <a:pPr eaLnBrk="0" hangingPunct="0"/>
            <a:r>
              <a:rPr lang="cs-CZ" sz="1200" b="1" dirty="0">
                <a:ea typeface="Calibri" pitchFamily="34" charset="0"/>
              </a:rPr>
              <a:t>Očekávaný výstup: 		vysvětlí pojem oběžný majetek, člení majetek</a:t>
            </a:r>
            <a:endParaRPr lang="cs-CZ" sz="600" dirty="0">
              <a:ea typeface="Calibri" pitchFamily="34" charset="0"/>
            </a:endParaRPr>
          </a:p>
          <a:p>
            <a:pPr eaLnBrk="0" hangingPunct="0"/>
            <a:r>
              <a:rPr lang="cs-CZ" sz="1200" b="1" dirty="0">
                <a:ea typeface="Calibri" pitchFamily="34" charset="0"/>
              </a:rPr>
              <a:t>Metodika učebního materiálu: 	spusťte klávesou F5, výklad</a:t>
            </a:r>
            <a:endParaRPr lang="cs-CZ" sz="1200" dirty="0">
              <a:ea typeface="Calibri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914400" y="3001963"/>
            <a:ext cx="76962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>
                <a:latin typeface="Verdana" pitchFamily="34" charset="0"/>
              </a:rPr>
              <a:t>Autorem materiálu a všech jeho příloh, není-li uvedeno jinak, je Ing. Věra Jeníková.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OBĚŽNÝ MAJETEK ČLENĚNÍ</a:t>
            </a:r>
            <a:endParaRPr lang="bg-BG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Ing. Věra Jeníková</a:t>
            </a:r>
            <a:endParaRPr lang="bg-BG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Oběžný majetek</a:t>
            </a:r>
            <a:endParaRPr lang="bg-BG" smtClean="0"/>
          </a:p>
        </p:txBody>
      </p:sp>
      <p:graphicFrame>
        <p:nvGraphicFramePr>
          <p:cNvPr id="1026" name="Organization Chart 5"/>
          <p:cNvGraphicFramePr>
            <a:graphicFrameLocks/>
          </p:cNvGraphicFramePr>
          <p:nvPr>
            <p:ph idx="1"/>
          </p:nvPr>
        </p:nvGraphicFramePr>
        <p:xfrm>
          <a:off x="609600" y="1604963"/>
          <a:ext cx="8534400" cy="3798887"/>
        </p:xfrm>
        <a:graphic>
          <a:graphicData uri="http://schemas.openxmlformats.org/drawingml/2006/compatibility">
            <com:legacyDrawing xmlns:com="http://schemas.openxmlformats.org/drawingml/2006/compatibility" spid="_x0000_s102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Zásoby - členění</a:t>
            </a:r>
            <a:endParaRPr lang="bg-BG" smtClean="0"/>
          </a:p>
        </p:txBody>
      </p:sp>
      <p:sp>
        <p:nvSpPr>
          <p:cNvPr id="8207" name="Rectangle 1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Materiál</a:t>
            </a:r>
          </a:p>
          <a:p>
            <a:pPr eaLnBrk="1" hangingPunct="1">
              <a:defRPr/>
            </a:pPr>
            <a:r>
              <a:rPr lang="cs-CZ" smtClean="0"/>
              <a:t>Polotovary</a:t>
            </a:r>
          </a:p>
          <a:p>
            <a:pPr eaLnBrk="1" hangingPunct="1">
              <a:defRPr/>
            </a:pPr>
            <a:r>
              <a:rPr lang="cs-CZ" smtClean="0"/>
              <a:t>Nedokončená výroba</a:t>
            </a:r>
          </a:p>
          <a:p>
            <a:pPr eaLnBrk="1" hangingPunct="1">
              <a:defRPr/>
            </a:pPr>
            <a:r>
              <a:rPr lang="cs-CZ" smtClean="0"/>
              <a:t>Hotové výrobky</a:t>
            </a:r>
          </a:p>
          <a:p>
            <a:pPr eaLnBrk="1" hangingPunct="1">
              <a:defRPr/>
            </a:pPr>
            <a:r>
              <a:rPr lang="cs-CZ" smtClean="0"/>
              <a:t>Zboží</a:t>
            </a:r>
          </a:p>
          <a:p>
            <a:pPr eaLnBrk="1" hangingPunct="1">
              <a:defRPr/>
            </a:pPr>
            <a:r>
              <a:rPr lang="cs-CZ" smtClean="0"/>
              <a:t>Zvířata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Materiál</a:t>
            </a:r>
            <a:endParaRPr lang="bg-BG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Základní materiál – př. dřevo, kov</a:t>
            </a:r>
          </a:p>
          <a:p>
            <a:pPr eaLnBrk="1" hangingPunct="1">
              <a:defRPr/>
            </a:pPr>
            <a:r>
              <a:rPr lang="cs-CZ" smtClean="0"/>
              <a:t>Pomocný materiál – př. barvy, maziva</a:t>
            </a:r>
          </a:p>
          <a:p>
            <a:pPr eaLnBrk="1" hangingPunct="1">
              <a:defRPr/>
            </a:pPr>
            <a:r>
              <a:rPr lang="cs-CZ" smtClean="0"/>
              <a:t>Obaly </a:t>
            </a:r>
          </a:p>
          <a:p>
            <a:pPr eaLnBrk="1" hangingPunct="1">
              <a:defRPr/>
            </a:pPr>
            <a:r>
              <a:rPr lang="cs-CZ" smtClean="0"/>
              <a:t>Pohonné hmoty</a:t>
            </a:r>
          </a:p>
          <a:p>
            <a:pPr eaLnBrk="1" hangingPunct="1">
              <a:defRPr/>
            </a:pPr>
            <a:r>
              <a:rPr lang="cs-CZ" smtClean="0"/>
              <a:t>Drobné nářadí</a:t>
            </a:r>
          </a:p>
          <a:p>
            <a:pPr eaLnBrk="1" hangingPunct="1">
              <a:defRPr/>
            </a:pPr>
            <a:r>
              <a:rPr lang="cs-CZ" smtClean="0"/>
              <a:t>Kancelářské potřeby</a:t>
            </a:r>
          </a:p>
          <a:p>
            <a:pPr eaLnBrk="1" hangingPunct="1">
              <a:defRPr/>
            </a:pPr>
            <a:r>
              <a:rPr lang="cs-CZ" smtClean="0"/>
              <a:t>Čistící prostředky</a:t>
            </a:r>
            <a:endParaRPr lang="bg-BG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Polotovary </a:t>
            </a:r>
            <a:endParaRPr lang="bg-BG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Clr>
                <a:schemeClr val="tx1"/>
              </a:buClr>
              <a:defRPr/>
            </a:pPr>
            <a:r>
              <a:rPr lang="cs-CZ" smtClean="0"/>
              <a:t>Rozpracované výrobky z určitého hlediska dokončené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Clr>
                <a:schemeClr val="tx1"/>
              </a:buClr>
              <a:defRPr/>
            </a:pPr>
            <a:r>
              <a:rPr lang="cs-CZ" smtClean="0"/>
              <a:t>Dají se prodat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buClr>
                <a:schemeClr val="tx1"/>
              </a:buClr>
              <a:defRPr/>
            </a:pPr>
            <a:r>
              <a:rPr lang="cs-CZ" smtClean="0"/>
              <a:t>Př. deska dřeva, odlitek</a:t>
            </a:r>
            <a:endParaRPr lang="bg-BG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Nedokončená výroba</a:t>
            </a:r>
            <a:endParaRPr lang="bg-BG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Rozpracované výrobky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Zatím neprodejné</a:t>
            </a:r>
            <a:endParaRPr lang="bg-BG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Hotové výrobky</a:t>
            </a:r>
            <a:endParaRPr lang="bg-BG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Dokončené výrobky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Připravují k prodeji</a:t>
            </a:r>
            <a:endParaRPr lang="bg-BG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Zboží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Vše, </a:t>
            </a:r>
            <a:r>
              <a:rPr lang="cs-CZ" dirty="0" smtClean="0"/>
              <a:t>co jsme nakoupili za účelem dalšího prodeje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Zvířata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Zvláštní druh zásoby</a:t>
            </a:r>
          </a:p>
          <a:p>
            <a:pPr eaLnBrk="1" hangingPunct="1">
              <a:defRPr/>
            </a:pPr>
            <a:r>
              <a:rPr lang="cs-CZ" smtClean="0"/>
              <a:t>Určený pro zemědělskou výrobu</a:t>
            </a:r>
          </a:p>
          <a:p>
            <a:pPr eaLnBrk="1" hangingPunct="1">
              <a:defRPr/>
            </a:pPr>
            <a:r>
              <a:rPr lang="cs-CZ" smtClean="0"/>
              <a:t>Zahrnuje např. hejna husí, včelstva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Peněžní formy OM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Peníze v pokladně a na bankovních účtech</a:t>
            </a:r>
          </a:p>
          <a:p>
            <a:pPr eaLnBrk="1" hangingPunct="1">
              <a:defRPr/>
            </a:pPr>
            <a:r>
              <a:rPr lang="cs-CZ" smtClean="0"/>
              <a:t>Ceniny – stravenky, kolky</a:t>
            </a:r>
          </a:p>
          <a:p>
            <a:pPr eaLnBrk="1" hangingPunct="1">
              <a:defRPr/>
            </a:pPr>
            <a:r>
              <a:rPr lang="cs-CZ" smtClean="0"/>
              <a:t>Krátkodobé cenné papíry - směnky</a:t>
            </a:r>
          </a:p>
          <a:p>
            <a:pPr eaLnBrk="1" hangingPunct="1">
              <a:defRPr/>
            </a:pPr>
            <a:r>
              <a:rPr lang="cs-CZ" smtClean="0"/>
              <a:t>pohledávky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/>
              <a:t>Odpovězte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  <a:defRPr/>
            </a:pPr>
            <a:r>
              <a:rPr lang="cs-CZ" smtClean="0"/>
              <a:t>Jak se člení oběžný majetek?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cs-CZ" smtClean="0"/>
              <a:t>Co zahrnujeme do zásob?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cs-CZ" smtClean="0"/>
              <a:t>Jaký je rozdíl mezi polotovarem a nedokončenou výrobou?</a:t>
            </a:r>
          </a:p>
          <a:p>
            <a:pPr marL="609600" indent="-609600" eaLnBrk="1" hangingPunct="1">
              <a:buFontTx/>
              <a:buNone/>
              <a:defRPr/>
            </a:pPr>
            <a:r>
              <a:rPr lang="cs-CZ" smtClean="0"/>
              <a:t>4.  Čím je tvořena peněžní forma OM?</a:t>
            </a:r>
          </a:p>
          <a:p>
            <a:pPr marL="609600" indent="-609600" eaLnBrk="1" hangingPunct="1">
              <a:buFontTx/>
              <a:buNone/>
              <a:defRPr/>
            </a:pPr>
            <a:r>
              <a:rPr lang="cs-CZ" smtClean="0"/>
              <a:t>5.  Jaké položky řadíme mezi materiál?</a:t>
            </a:r>
          </a:p>
        </p:txBody>
      </p:sp>
      <p:pic>
        <p:nvPicPr>
          <p:cNvPr id="17412" name="Picture 4" descr="MC90043441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228600"/>
            <a:ext cx="1016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Řešení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Tx/>
              <a:buNone/>
              <a:defRPr/>
            </a:pPr>
            <a:r>
              <a:rPr lang="cs-CZ" smtClean="0"/>
              <a:t>Odpovědi viz. prezentace</a:t>
            </a:r>
          </a:p>
        </p:txBody>
      </p:sp>
      <p:pic>
        <p:nvPicPr>
          <p:cNvPr id="18436" name="Picture 4" descr="MC90043441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228600"/>
            <a:ext cx="1016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Zdroje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Švarcová J. a kol.: Ekonomie stručný přehled, Zlín 2006/2007, CEED, ISBN 80-903433-3-3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Třpyt">
  <a:themeElements>
    <a:clrScheme name="1_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1_Třpy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</TotalTime>
  <Words>243</Words>
  <Application>Microsoft Office PowerPoint</Application>
  <PresentationFormat>Předvádění na obrazovce (4:3)</PresentationFormat>
  <Paragraphs>78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23" baseType="lpstr">
      <vt:lpstr>Arial</vt:lpstr>
      <vt:lpstr>Tahoma</vt:lpstr>
      <vt:lpstr>Wingdings</vt:lpstr>
      <vt:lpstr>Calibri</vt:lpstr>
      <vt:lpstr>Times New Roman</vt:lpstr>
      <vt:lpstr>Verdana</vt:lpstr>
      <vt:lpstr>Třpyt</vt:lpstr>
      <vt:lpstr>1_Třpyt</vt:lpstr>
      <vt:lpstr>Snímek 1</vt:lpstr>
      <vt:lpstr>Snímek 2</vt:lpstr>
      <vt:lpstr>OBĚŽNÝ MAJETEK ČLENĚNÍ</vt:lpstr>
      <vt:lpstr>Oběžný majetek</vt:lpstr>
      <vt:lpstr>Zásoby - členění</vt:lpstr>
      <vt:lpstr>Materiál</vt:lpstr>
      <vt:lpstr>Polotovary </vt:lpstr>
      <vt:lpstr>Nedokončená výroba</vt:lpstr>
      <vt:lpstr>Hotové výrobky</vt:lpstr>
      <vt:lpstr>Zboží</vt:lpstr>
      <vt:lpstr>Zvířata</vt:lpstr>
      <vt:lpstr>Peněžní formy OM</vt:lpstr>
      <vt:lpstr>Odpovězte</vt:lpstr>
      <vt:lpstr>Řešení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ondra</dc:creator>
  <cp:lastModifiedBy>Dum</cp:lastModifiedBy>
  <cp:revision>8</cp:revision>
  <cp:lastPrinted>1601-01-01T00:00:00Z</cp:lastPrinted>
  <dcterms:created xsi:type="dcterms:W3CDTF">2013-03-10T17:23:37Z</dcterms:created>
  <dcterms:modified xsi:type="dcterms:W3CDTF">2014-04-02T11:14:37Z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