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51" r:id="rId2"/>
  </p:sldMasterIdLst>
  <p:sldIdLst>
    <p:sldId id="263" r:id="rId3"/>
    <p:sldId id="264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bg-BG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/>
                <a:ahLst/>
                <a:cxnLst>
                  <a:cxn ang="0">
                    <a:pos x="0" y="3159"/>
                  </a:cxn>
                  <a:cxn ang="0">
                    <a:pos x="5184" y="3159"/>
                  </a:cxn>
                  <a:cxn ang="0">
                    <a:pos x="5184" y="0"/>
                  </a:cxn>
                  <a:cxn ang="0">
                    <a:pos x="0" y="0"/>
                  </a:cxn>
                  <a:cxn ang="0">
                    <a:pos x="0" y="3159"/>
                  </a:cxn>
                  <a:cxn ang="0">
                    <a:pos x="0" y="3159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159"/>
                  </a:cxn>
                  <a:cxn ang="0">
                    <a:pos x="556" y="3159"/>
                  </a:cxn>
                  <a:cxn ang="0">
                    <a:pos x="556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/>
              <a:ahLst/>
              <a:cxnLst>
                <a:cxn ang="0">
                  <a:pos x="251" y="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251" y="0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5376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066800" y="1997075"/>
            <a:ext cx="70866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bg-BG"/>
              <a:t>Klepnutím lze upravit styl předlohy nadpisů.</a:t>
            </a:r>
          </a:p>
        </p:txBody>
      </p:sp>
      <p:sp>
        <p:nvSpPr>
          <p:cNvPr id="15377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066800" y="3886200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bg-BG"/>
              <a:t>Klepnutím lze upravit styl předlohy podnadpisů.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4E3DF-0D21-4DC5-89FB-369E45D73684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D95136-F430-4F98-AA98-FBDC1DA0583A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68613B-B491-4240-B5EB-D71A6DC464D2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08FF7C-F177-4F1D-88A4-EB84D6485824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40D8ED-E4BB-4F54-B1EF-CBAFF9AEC98B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5C86D6-5A6C-4816-A2D5-C877D4EB320C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CA4524-133F-484C-AB0D-799A8EA9589E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2E3E48-00D4-47BD-A739-0367F2293042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AEBCB3-2822-4063-86D1-F95B903EC13E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065BD3-39AD-4614-8E49-720D50324A5B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24650" y="304800"/>
            <a:ext cx="1885950" cy="5791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304800"/>
            <a:ext cx="5505450" cy="5791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0D4D9E-392A-4585-8ADE-84A3AD94806A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335873-67D8-4CAC-B173-83C6FE2B2083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FAE218-DD82-4735-9B0C-897D49C871C8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9523A4-07B0-4F14-B369-1CB930EC1ED3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5C6618-5416-4277-B7FE-079EC79663E0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4BF635-1DE9-4F62-A7AB-F00CAE1FFD2D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9D7375-C76D-47AA-8319-3B73788B125B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48C4E9-D1DA-4DC8-9BF2-C5F9BBFA49F2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3256DC-95E7-49BE-A18D-89B95E948065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0226F6-3C39-47E3-9FB9-06F30240310F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2547F2-5F11-49AF-AEE2-24C26D43D3A7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C1D88B-AE7B-4EF9-846A-FC10DE5EC291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14339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/>
              <a:ahLst/>
              <a:cxnLst>
                <a:cxn ang="0">
                  <a:pos x="0" y="3159"/>
                </a:cxn>
                <a:cxn ang="0">
                  <a:pos x="5184" y="3159"/>
                </a:cxn>
                <a:cxn ang="0">
                  <a:pos x="5184" y="0"/>
                </a:cxn>
                <a:cxn ang="0">
                  <a:pos x="0" y="0"/>
                </a:cxn>
                <a:cxn ang="0">
                  <a:pos x="0" y="3159"/>
                </a:cxn>
                <a:cxn ang="0">
                  <a:pos x="0" y="3159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40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3159"/>
                </a:cxn>
                <a:cxn ang="0">
                  <a:pos x="556" y="3159"/>
                </a:cxn>
                <a:cxn ang="0">
                  <a:pos x="55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14342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343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344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345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346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34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348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349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/>
                <a:ahLst/>
                <a:cxnLst>
                  <a:cxn ang="0">
                    <a:pos x="251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251" y="0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35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435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 předlohy nadpisů.</a:t>
            </a:r>
          </a:p>
        </p:txBody>
      </p:sp>
      <p:sp>
        <p:nvSpPr>
          <p:cNvPr id="1435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styly předlohy textu.</a:t>
            </a:r>
          </a:p>
          <a:p>
            <a:pPr lvl="1"/>
            <a:r>
              <a:rPr lang="bg-BG" smtClean="0"/>
              <a:t>Druhá úroveň</a:t>
            </a:r>
          </a:p>
          <a:p>
            <a:pPr lvl="2"/>
            <a:r>
              <a:rPr lang="bg-BG" smtClean="0"/>
              <a:t>Třetí úroveň</a:t>
            </a:r>
          </a:p>
          <a:p>
            <a:pPr lvl="3"/>
            <a:r>
              <a:rPr lang="bg-BG" smtClean="0"/>
              <a:t>Čtvrtá úroveň</a:t>
            </a:r>
          </a:p>
          <a:p>
            <a:pPr lvl="4"/>
            <a:r>
              <a:rPr lang="bg-BG" smtClean="0"/>
              <a:t>Pátá úroveň</a:t>
            </a:r>
          </a:p>
        </p:txBody>
      </p:sp>
      <p:sp>
        <p:nvSpPr>
          <p:cNvPr id="1435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1435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1435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C3BA2AC5-F2E7-4D88-821A-54032B6D903D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87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styly předlohy textu.</a:t>
            </a:r>
          </a:p>
          <a:p>
            <a:pPr lvl="1"/>
            <a:r>
              <a:rPr lang="bg-BG" smtClean="0"/>
              <a:t>Druhá úroveň</a:t>
            </a:r>
          </a:p>
          <a:p>
            <a:pPr lvl="2"/>
            <a:r>
              <a:rPr lang="bg-BG" smtClean="0"/>
              <a:t>Třetí úroveň</a:t>
            </a:r>
          </a:p>
          <a:p>
            <a:pPr lvl="3"/>
            <a:r>
              <a:rPr lang="bg-BG" smtClean="0"/>
              <a:t>Čtvrtá úroveň</a:t>
            </a:r>
          </a:p>
          <a:p>
            <a:pPr lvl="4"/>
            <a:r>
              <a:rPr lang="bg-BG" smtClean="0"/>
              <a:t>Pátá úroveň</a:t>
            </a:r>
          </a:p>
        </p:txBody>
      </p:sp>
      <p:sp>
        <p:nvSpPr>
          <p:cNvPr id="184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184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184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074520D5-06B2-4BAB-9739-39DB69A0A1D5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6" name="Group 2"/>
          <p:cNvGraphicFramePr>
            <a:graphicFrameLocks noGrp="1"/>
          </p:cNvGraphicFramePr>
          <p:nvPr/>
        </p:nvGraphicFramePr>
        <p:xfrm>
          <a:off x="1785938" y="1928813"/>
          <a:ext cx="5849937" cy="2013204"/>
        </p:xfrm>
        <a:graphic>
          <a:graphicData uri="http://schemas.openxmlformats.org/drawingml/2006/table">
            <a:tbl>
              <a:tblPr/>
              <a:tblGrid>
                <a:gridCol w="5849937"/>
              </a:tblGrid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Zlepšení podmínek pro vzdělávání na středních školách Operačního programu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Vzdělávání pro konkurenceschopnost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Název a adresa školy: Integrovaná střední škola Cheb, Obrněné brigády 6, 350 11 Cheb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Číslo projektu: CZ.1.07/1.5.00/34.0290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0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75" y="428625"/>
            <a:ext cx="5753100" cy="13636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109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50" y="2643188"/>
            <a:ext cx="854075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10" name="Rectangle 4"/>
          <p:cNvSpPr>
            <a:spLocks noChangeArrowheads="1"/>
          </p:cNvSpPr>
          <p:nvPr/>
        </p:nvSpPr>
        <p:spPr bwMode="auto">
          <a:xfrm>
            <a:off x="571500" y="3638550"/>
            <a:ext cx="7643813" cy="323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1200" b="1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endParaRPr lang="cs-CZ" sz="1200" b="1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r>
              <a:rPr lang="cs-CZ" sz="1200" b="1" dirty="0">
                <a:latin typeface="Arial" charset="0"/>
                <a:ea typeface="Calibri" pitchFamily="34" charset="0"/>
                <a:cs typeface="Times New Roman" pitchFamily="18" charset="0"/>
              </a:rPr>
              <a:t>Číslo a název klíčové aktivity: 	</a:t>
            </a:r>
            <a:r>
              <a:rPr lang="cs-CZ" sz="12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III/2 Inovace a zkvalitnění výuky prostřednictvím ICT </a:t>
            </a:r>
            <a:r>
              <a:rPr lang="cs-CZ" sz="1200" b="1" dirty="0">
                <a:latin typeface="Arial" charset="0"/>
                <a:ea typeface="Calibri" pitchFamily="34" charset="0"/>
                <a:cs typeface="Times New Roman" pitchFamily="18" charset="0"/>
              </a:rPr>
              <a:t>	</a:t>
            </a:r>
            <a:endParaRPr lang="cs-CZ" sz="600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Číslo DUM:			VY_32_INOVACE_07Jen_18</a:t>
            </a: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Název DUM:			Rychlost obratu zásob		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Jméno autora: 		Ing. Věra </a:t>
            </a:r>
            <a:r>
              <a:rPr lang="cs-CZ" sz="1200" b="1" dirty="0" err="1">
                <a:solidFill>
                  <a:srgbClr val="000000"/>
                </a:solidFill>
                <a:latin typeface="Arial" charset="0"/>
              </a:rPr>
              <a:t>Jeníková</a:t>
            </a:r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			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Ročník: 			1. - 4.		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Vzdělávací oblast: 		ekonomika			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Vzdělávací obor: 		obory ukončované maturitní zkouškou 	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Klíčová slova: 		obrat zásob, zvyšování obrátek zásob, měření obratu zásob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Anotace: 			Žák se seznámí s pojmem obrat zásob, chápe důvody pro 				zvyšování obrátek zásob, ví jak docílit zrychlení obratu zásob, 				orientuje se v základních ukazatelích měření rychlosti obratu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Druh učebního materiálu: 	prezentace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Očekávaný výstup: 		vysvětlí pojem obrat zásob,  charakterizuje ukazatele měření 				rychlosti obratu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Metodika učebního materiálu: 	spusťte klávesou F5, výklad</a:t>
            </a:r>
            <a:endParaRPr lang="cs-CZ" sz="1200" dirty="0">
              <a:latin typeface="Arial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914400" y="3001963"/>
            <a:ext cx="76962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>
                <a:latin typeface="Verdana" pitchFamily="34" charset="0"/>
              </a:rPr>
              <a:t>Autorem materiálu a všech jeho příloh, není-li uvedeno jinak, je Ing. Věra Jeníková.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RYCHLOST OBRATU ZÁSOB</a:t>
            </a:r>
            <a:endParaRPr lang="bg-BG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Ing. Věra Jeníková</a:t>
            </a:r>
            <a:endParaRPr lang="bg-BG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Rychlost obratu zásob</a:t>
            </a:r>
            <a:endParaRPr lang="bg-BG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V podniku dochází ke koloběhu oběžného majetku.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Zajímá </a:t>
            </a:r>
            <a:r>
              <a:rPr lang="cs-CZ" dirty="0" smtClean="0"/>
              <a:t>nás, </a:t>
            </a:r>
            <a:r>
              <a:rPr lang="cs-CZ" dirty="0" smtClean="0"/>
              <a:t>za jakou dobu se nám prodejem výrobků vrátí prostředky vynaložené na pořízení zásob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Aby podnik vykazoval zisk, musí platit, že náklady na pořízení zásob jsou nižší než tržby z prodeje výrobků</a:t>
            </a:r>
            <a:endParaRPr lang="bg-BG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Rychlost obratu zásob</a:t>
            </a:r>
            <a:endParaRPr lang="bg-BG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mtClean="0"/>
              <a:t>Nyní již máme dostatek informací k definování rychlosti obratu zásob: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b="1" smtClean="0"/>
              <a:t>Rychlost obratu zásob je doba, za kterou oběžný majetek projde všemi fázemi koloběhu.</a:t>
            </a:r>
            <a:endParaRPr lang="bg-BG" b="1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Proč zvyšovat počet obrátek zásob?</a:t>
            </a:r>
            <a:endParaRPr lang="bg-BG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Protože zvyšuje výnosy, resp. zisk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Protože snižuje množství potřebných peněz na oběžný majetek</a:t>
            </a:r>
          </a:p>
          <a:p>
            <a:pPr eaLnBrk="1" hangingPunct="1">
              <a:defRPr/>
            </a:pPr>
            <a:endParaRPr lang="bg-BG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Zrychlení obratu zásob</a:t>
            </a:r>
            <a:endParaRPr lang="bg-BG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defRPr/>
            </a:pPr>
            <a:r>
              <a:rPr lang="cs-CZ" sz="2800" b="1" smtClean="0"/>
              <a:t>Zrychlením výroby</a:t>
            </a:r>
            <a:r>
              <a:rPr lang="cs-CZ" sz="2800" smtClean="0"/>
              <a:t> – u každého oboru činnosti jsou dány jiné podmínky pro délku výrobního cyklu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defRPr/>
            </a:pPr>
            <a:r>
              <a:rPr lang="cs-CZ" sz="2800" b="1" smtClean="0"/>
              <a:t>Zvýšením prodeje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defRPr/>
            </a:pPr>
            <a:r>
              <a:rPr lang="cs-CZ" sz="2800" b="1" smtClean="0"/>
              <a:t>Zkrácením termínů splatnosti odběratelům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defRPr/>
            </a:pPr>
            <a:r>
              <a:rPr lang="cs-CZ" sz="2800" b="1" smtClean="0"/>
              <a:t>Snížením zásob všech druhů</a:t>
            </a:r>
            <a:r>
              <a:rPr lang="cs-CZ" sz="2800" smtClean="0"/>
              <a:t> – snížíme tak množství prostředků vázaných v zásobách</a:t>
            </a:r>
            <a:endParaRPr lang="bg-BG" sz="280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Ukazatele měření rychlosti obratu zásob</a:t>
            </a:r>
            <a:endParaRPr lang="bg-BG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/>
              <a:t>Počet obrátek zásob</a:t>
            </a:r>
            <a:r>
              <a:rPr lang="cs-CZ" sz="2800" smtClean="0"/>
              <a:t> udává, kolikrát za období zásoba proběhne koloběhem.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/>
              <a:t>	Vypočteme ze vztahu: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b="1" smtClean="0"/>
              <a:t>	počet obrátek zásob=celková spotřeba/průměrná zásoba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/>
              <a:t>	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/>
              <a:t>	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bg-BG" sz="280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Ukazatele měření rychlosti obratu zásob</a:t>
            </a:r>
            <a:endParaRPr lang="bg-BG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/>
              <a:t>Doba obratu zásob</a:t>
            </a:r>
            <a:r>
              <a:rPr lang="cs-CZ" smtClean="0"/>
              <a:t> udává počet dnů, za které koloběh proběhne.</a:t>
            </a:r>
          </a:p>
          <a:p>
            <a:pPr eaLnBrk="1" hangingPunct="1">
              <a:defRPr/>
            </a:pPr>
            <a:endParaRPr lang="cs-CZ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b="1" smtClean="0"/>
              <a:t>	</a:t>
            </a:r>
            <a:r>
              <a:rPr lang="cs-CZ" smtClean="0"/>
              <a:t>Vypočteme ze vztahu: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	</a:t>
            </a:r>
            <a:r>
              <a:rPr lang="cs-CZ" b="1" smtClean="0"/>
              <a:t>doba obratu zásob=360 dní/počet obrátek zásob</a:t>
            </a:r>
            <a:endParaRPr lang="bg-BG" b="1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/>
              <a:t>       Odpovězte na otázky:</a:t>
            </a:r>
            <a:endParaRPr lang="bg-BG" smtClean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cs-CZ" smtClean="0"/>
              <a:t>Definujte pojem rychlost obratu zásob.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cs-CZ" smtClean="0"/>
              <a:t>Jaké jsou důvody pro zvyšování obrátek zásob?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cs-CZ" smtClean="0"/>
              <a:t>Jak lze docílit zrychlení obratu zásob?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cs-CZ" smtClean="0"/>
              <a:t>Jaké ukazatele se používají pro měření rychlosti obratu zásob?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cs-CZ" smtClean="0"/>
              <a:t>Co jednotlivé ukazatele udávají?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endParaRPr lang="bg-BG" smtClean="0"/>
          </a:p>
        </p:txBody>
      </p:sp>
      <p:pic>
        <p:nvPicPr>
          <p:cNvPr id="13316" name="Picture 4" descr="MC90043441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400" y="228600"/>
            <a:ext cx="1016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/>
              <a:t>       Řešení</a:t>
            </a:r>
            <a:endParaRPr lang="bg-BG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" pitchFamily="2" charset="2"/>
              <a:buNone/>
              <a:defRPr/>
            </a:pPr>
            <a:r>
              <a:rPr lang="cs-CZ" smtClean="0"/>
              <a:t>Odpovědi viz. prezentace</a:t>
            </a:r>
            <a:endParaRPr lang="bg-BG" smtClean="0"/>
          </a:p>
        </p:txBody>
      </p:sp>
      <p:pic>
        <p:nvPicPr>
          <p:cNvPr id="14340" name="Picture 4" descr="MC90043441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400" y="228600"/>
            <a:ext cx="1016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Zdroj</a:t>
            </a:r>
            <a:endParaRPr lang="bg-BG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Klínský P., Münch O.:Ekonomika pro obchodní akademie a ostatní střední školy, 2. díl, Praha 2006, Fortuna, ISBN 80-7168-965-3</a:t>
            </a:r>
            <a:endParaRPr lang="bg-BG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Shimmer</Template>
  <TotalTime>41</TotalTime>
  <Words>304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20" baseType="lpstr">
      <vt:lpstr>Tahoma</vt:lpstr>
      <vt:lpstr>Arial</vt:lpstr>
      <vt:lpstr>Wingdings</vt:lpstr>
      <vt:lpstr>Calibri</vt:lpstr>
      <vt:lpstr>Times New Roman</vt:lpstr>
      <vt:lpstr>Verdana</vt:lpstr>
      <vt:lpstr>Třpyt</vt:lpstr>
      <vt:lpstr>Výchozí návrh</vt:lpstr>
      <vt:lpstr>Snímek 1</vt:lpstr>
      <vt:lpstr>Snímek 2</vt:lpstr>
      <vt:lpstr>RYCHLOST OBRATU ZÁSOB</vt:lpstr>
      <vt:lpstr>Rychlost obratu zásob</vt:lpstr>
      <vt:lpstr>Rychlost obratu zásob</vt:lpstr>
      <vt:lpstr>Proč zvyšovat počet obrátek zásob?</vt:lpstr>
      <vt:lpstr>Zrychlení obratu zásob</vt:lpstr>
      <vt:lpstr>Ukazatele měření rychlosti obratu zásob</vt:lpstr>
      <vt:lpstr>Ukazatele měření rychlosti obratu zásob</vt:lpstr>
      <vt:lpstr>       Odpovězte na otázky:</vt:lpstr>
      <vt:lpstr>       Řešení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ondra</dc:creator>
  <cp:lastModifiedBy>Dum</cp:lastModifiedBy>
  <cp:revision>8</cp:revision>
  <cp:lastPrinted>1601-01-01T00:00:00Z</cp:lastPrinted>
  <dcterms:created xsi:type="dcterms:W3CDTF">2013-03-24T07:58:33Z</dcterms:created>
  <dcterms:modified xsi:type="dcterms:W3CDTF">2014-04-02T10:47:58Z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