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  <p:sldMasterId id="2147483677" r:id="rId2"/>
  </p:sldMasterIdLst>
  <p:sldIdLst>
    <p:sldId id="265" r:id="rId3"/>
    <p:sldId id="266" r:id="rId4"/>
    <p:sldId id="256" r:id="rId5"/>
    <p:sldId id="257" r:id="rId6"/>
    <p:sldId id="258" r:id="rId7"/>
    <p:sldId id="259" r:id="rId8"/>
    <p:sldId id="261" r:id="rId9"/>
    <p:sldId id="260" r:id="rId10"/>
    <p:sldId id="262" r:id="rId11"/>
    <p:sldId id="263" r:id="rId12"/>
    <p:sldId id="264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bg-BG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Line 2"/>
          <p:cNvSpPr>
            <a:spLocks noChangeShapeType="1"/>
          </p:cNvSpPr>
          <p:nvPr/>
        </p:nvSpPr>
        <p:spPr bwMode="auto">
          <a:xfrm>
            <a:off x="7315200" y="1066800"/>
            <a:ext cx="0" cy="4495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5" name="Group 8"/>
          <p:cNvGrpSpPr>
            <a:grpSpLocks/>
          </p:cNvGrpSpPr>
          <p:nvPr/>
        </p:nvGrpSpPr>
        <p:grpSpPr bwMode="auto">
          <a:xfrm>
            <a:off x="7493000" y="2992438"/>
            <a:ext cx="1338263" cy="2189162"/>
            <a:chOff x="4704" y="1885"/>
            <a:chExt cx="843" cy="1379"/>
          </a:xfrm>
        </p:grpSpPr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Oval 10"/>
            <p:cNvSpPr>
              <a:spLocks noChangeArrowheads="1"/>
            </p:cNvSpPr>
            <p:nvPr/>
          </p:nvSpPr>
          <p:spPr bwMode="auto"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Oval 11"/>
            <p:cNvSpPr>
              <a:spLocks noChangeArrowheads="1"/>
            </p:cNvSpPr>
            <p:nvPr/>
          </p:nvSpPr>
          <p:spPr bwMode="auto"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Oval 12"/>
            <p:cNvSpPr>
              <a:spLocks noChangeArrowheads="1"/>
            </p:cNvSpPr>
            <p:nvPr/>
          </p:nvSpPr>
          <p:spPr bwMode="auto"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Oval 13"/>
            <p:cNvSpPr>
              <a:spLocks noChangeArrowheads="1"/>
            </p:cNvSpPr>
            <p:nvPr/>
          </p:nvSpPr>
          <p:spPr bwMode="auto"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1" name="Oval 14"/>
            <p:cNvSpPr>
              <a:spLocks noChangeArrowheads="1"/>
            </p:cNvSpPr>
            <p:nvPr/>
          </p:nvSpPr>
          <p:spPr bwMode="auto"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2" name="Oval 15"/>
            <p:cNvSpPr>
              <a:spLocks noChangeArrowheads="1"/>
            </p:cNvSpPr>
            <p:nvPr/>
          </p:nvSpPr>
          <p:spPr bwMode="auto"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3" name="Oval 16"/>
            <p:cNvSpPr>
              <a:spLocks noChangeArrowheads="1"/>
            </p:cNvSpPr>
            <p:nvPr/>
          </p:nvSpPr>
          <p:spPr bwMode="auto"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4" name="Oval 17"/>
            <p:cNvSpPr>
              <a:spLocks noChangeArrowheads="1"/>
            </p:cNvSpPr>
            <p:nvPr/>
          </p:nvSpPr>
          <p:spPr bwMode="auto"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5" name="Oval 18"/>
            <p:cNvSpPr>
              <a:spLocks noChangeArrowheads="1"/>
            </p:cNvSpPr>
            <p:nvPr/>
          </p:nvSpPr>
          <p:spPr bwMode="auto"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6" name="Oval 19"/>
            <p:cNvSpPr>
              <a:spLocks noChangeArrowheads="1"/>
            </p:cNvSpPr>
            <p:nvPr/>
          </p:nvSpPr>
          <p:spPr bwMode="auto"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7" name="Oval 20"/>
            <p:cNvSpPr>
              <a:spLocks noChangeArrowheads="1"/>
            </p:cNvSpPr>
            <p:nvPr/>
          </p:nvSpPr>
          <p:spPr bwMode="auto"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" name="Oval 21"/>
            <p:cNvSpPr>
              <a:spLocks noChangeArrowheads="1"/>
            </p:cNvSpPr>
            <p:nvPr/>
          </p:nvSpPr>
          <p:spPr bwMode="auto"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9" name="Oval 22"/>
            <p:cNvSpPr>
              <a:spLocks noChangeArrowheads="1"/>
            </p:cNvSpPr>
            <p:nvPr/>
          </p:nvSpPr>
          <p:spPr bwMode="auto"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0" name="Oval 23"/>
            <p:cNvSpPr>
              <a:spLocks noChangeArrowheads="1"/>
            </p:cNvSpPr>
            <p:nvPr/>
          </p:nvSpPr>
          <p:spPr bwMode="auto"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1" name="Oval 24"/>
            <p:cNvSpPr>
              <a:spLocks noChangeArrowheads="1"/>
            </p:cNvSpPr>
            <p:nvPr/>
          </p:nvSpPr>
          <p:spPr bwMode="auto"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2" name="Oval 25"/>
            <p:cNvSpPr>
              <a:spLocks noChangeArrowheads="1"/>
            </p:cNvSpPr>
            <p:nvPr/>
          </p:nvSpPr>
          <p:spPr bwMode="auto"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3" name="Oval 26"/>
            <p:cNvSpPr>
              <a:spLocks noChangeArrowheads="1"/>
            </p:cNvSpPr>
            <p:nvPr/>
          </p:nvSpPr>
          <p:spPr bwMode="auto"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4" name="Oval 27"/>
            <p:cNvSpPr>
              <a:spLocks noChangeArrowheads="1"/>
            </p:cNvSpPr>
            <p:nvPr/>
          </p:nvSpPr>
          <p:spPr bwMode="auto"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5" name="Oval 28"/>
            <p:cNvSpPr>
              <a:spLocks noChangeArrowheads="1"/>
            </p:cNvSpPr>
            <p:nvPr/>
          </p:nvSpPr>
          <p:spPr bwMode="auto"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6" name="Oval 29"/>
            <p:cNvSpPr>
              <a:spLocks noChangeArrowheads="1"/>
            </p:cNvSpPr>
            <p:nvPr/>
          </p:nvSpPr>
          <p:spPr bwMode="auto"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7" name="Oval 30"/>
            <p:cNvSpPr>
              <a:spLocks noChangeArrowheads="1"/>
            </p:cNvSpPr>
            <p:nvPr/>
          </p:nvSpPr>
          <p:spPr bwMode="auto"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8" name="Oval 31"/>
            <p:cNvSpPr>
              <a:spLocks noChangeArrowheads="1"/>
            </p:cNvSpPr>
            <p:nvPr/>
          </p:nvSpPr>
          <p:spPr bwMode="auto"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29" name="Oval 32"/>
            <p:cNvSpPr>
              <a:spLocks noChangeArrowheads="1"/>
            </p:cNvSpPr>
            <p:nvPr/>
          </p:nvSpPr>
          <p:spPr bwMode="auto"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0" name="Oval 33"/>
            <p:cNvSpPr>
              <a:spLocks noChangeArrowheads="1"/>
            </p:cNvSpPr>
            <p:nvPr/>
          </p:nvSpPr>
          <p:spPr bwMode="auto"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1" name="Oval 34"/>
            <p:cNvSpPr>
              <a:spLocks noChangeArrowheads="1"/>
            </p:cNvSpPr>
            <p:nvPr/>
          </p:nvSpPr>
          <p:spPr bwMode="auto"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2" name="Oval 35"/>
            <p:cNvSpPr>
              <a:spLocks noChangeArrowheads="1"/>
            </p:cNvSpPr>
            <p:nvPr/>
          </p:nvSpPr>
          <p:spPr bwMode="auto"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3" name="Oval 36"/>
            <p:cNvSpPr>
              <a:spLocks noChangeArrowheads="1"/>
            </p:cNvSpPr>
            <p:nvPr/>
          </p:nvSpPr>
          <p:spPr bwMode="auto"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4" name="Oval 37"/>
            <p:cNvSpPr>
              <a:spLocks noChangeArrowheads="1"/>
            </p:cNvSpPr>
            <p:nvPr/>
          </p:nvSpPr>
          <p:spPr bwMode="auto"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5" name="Oval 38"/>
            <p:cNvSpPr>
              <a:spLocks noChangeArrowheads="1"/>
            </p:cNvSpPr>
            <p:nvPr/>
          </p:nvSpPr>
          <p:spPr bwMode="auto"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36" name="Oval 39"/>
            <p:cNvSpPr>
              <a:spLocks noChangeArrowheads="1"/>
            </p:cNvSpPr>
            <p:nvPr/>
          </p:nvSpPr>
          <p:spPr bwMode="auto"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37" name="Line 40"/>
          <p:cNvSpPr>
            <a:spLocks noChangeShapeType="1"/>
          </p:cNvSpPr>
          <p:nvPr/>
        </p:nvSpPr>
        <p:spPr bwMode="auto"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15913" y="466725"/>
            <a:ext cx="6781800" cy="2133600"/>
          </a:xfrm>
        </p:spPr>
        <p:txBody>
          <a:bodyPr/>
          <a:lstStyle>
            <a:lvl1pPr algn="r">
              <a:defRPr sz="4800"/>
            </a:lvl1pPr>
          </a:lstStyle>
          <a:p>
            <a:r>
              <a:rPr lang="bg-BG" altLang="en-US"/>
              <a:t>Klepnutím lze upravit styl předlohy nadpisů.</a:t>
            </a:r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849313" y="3049588"/>
            <a:ext cx="6248400" cy="23622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 sz="3200"/>
            </a:lvl1pPr>
          </a:lstStyle>
          <a:p>
            <a:r>
              <a:rPr lang="bg-BG" altLang="en-US"/>
              <a:t>Klepnutím lze upravit styl předlohy podnadpisů.</a:t>
            </a:r>
          </a:p>
        </p:txBody>
      </p:sp>
      <p:sp>
        <p:nvSpPr>
          <p:cNvPr id="38" name="Rectangle 5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39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40" name="Rectangle 7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08EFC2-C82E-4CC5-825F-8FA7D63DCF0D}" type="slidenum">
              <a:rPr lang="bg-BG" altLang="en-US"/>
              <a:pPr>
                <a:defRPr/>
              </a:pPr>
              <a:t>‹#›</a:t>
            </a:fld>
            <a:endParaRPr lang="bg-BG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683CBA-B726-4BA9-B10D-31176DD02AB1}" type="slidenum">
              <a:rPr lang="bg-BG" altLang="en-US"/>
              <a:pPr>
                <a:defRPr/>
              </a:pPr>
              <a:t>‹#›</a:t>
            </a:fld>
            <a:endParaRPr lang="bg-BG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F6D5DF-72B2-4DE0-952A-C44CBA5448E7}" type="slidenum">
              <a:rPr lang="bg-BG" altLang="en-US"/>
              <a:pPr>
                <a:defRPr/>
              </a:pPr>
              <a:t>‹#›</a:t>
            </a:fld>
            <a:endParaRPr lang="bg-BG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19263"/>
            <a:ext cx="4038600" cy="441166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9F147A-2105-413D-897F-6033B3F416F6}" type="slidenum">
              <a:rPr lang="bg-BG" altLang="en-US"/>
              <a:pPr>
                <a:defRPr/>
              </a:pPr>
              <a:t>‹#›</a:t>
            </a:fld>
            <a:endParaRPr lang="bg-BG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9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AD9C9A-D998-4A07-B1FE-FD6CB9C0FF34}" type="slidenum">
              <a:rPr lang="bg-BG" altLang="en-US"/>
              <a:pPr>
                <a:defRPr/>
              </a:pPr>
              <a:t>‹#›</a:t>
            </a:fld>
            <a:endParaRPr lang="bg-BG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8BB0D0-1470-4FD5-A4E2-19FD335836E5}" type="slidenum">
              <a:rPr lang="bg-BG" altLang="en-US"/>
              <a:pPr>
                <a:defRPr/>
              </a:pPr>
              <a:t>‹#›</a:t>
            </a:fld>
            <a:endParaRPr lang="bg-BG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3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CC5297-4B79-4C14-A507-2CC85800511F}" type="slidenum">
              <a:rPr lang="bg-BG" altLang="en-US"/>
              <a:pPr>
                <a:defRPr/>
              </a:pPr>
              <a:t>‹#›</a:t>
            </a:fld>
            <a:endParaRPr lang="bg-BG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2E7CDE-97FE-4F45-A101-BF447F196B89}" type="slidenum">
              <a:rPr lang="bg-BG" altLang="en-US"/>
              <a:pPr>
                <a:defRPr/>
              </a:pPr>
              <a:t>‹#›</a:t>
            </a:fld>
            <a:endParaRPr lang="bg-BG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4B31DF-2E2E-4114-AF43-C0DD07AFDD56}" type="slidenum">
              <a:rPr lang="bg-BG" altLang="en-US"/>
              <a:pPr>
                <a:defRPr/>
              </a:pPr>
              <a:t>‹#›</a:t>
            </a:fld>
            <a:endParaRPr lang="bg-BG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360547-650F-492E-9F07-82FAC56E52D9}" type="slidenum">
              <a:rPr lang="bg-BG" altLang="en-US"/>
              <a:pPr>
                <a:defRPr/>
              </a:pPr>
              <a:t>‹#›</a:t>
            </a:fld>
            <a:endParaRPr lang="bg-BG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22238"/>
            <a:ext cx="2057400" cy="6008687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22238"/>
            <a:ext cx="6019800" cy="6008687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4B94AD-47E4-4E8B-A815-EFD23E214E1F}" type="slidenum">
              <a:rPr lang="bg-BG" altLang="en-US"/>
              <a:pPr>
                <a:defRPr/>
              </a:pPr>
              <a:t>‹#›</a:t>
            </a:fld>
            <a:endParaRPr lang="bg-BG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D3B65C-3FC2-4FBC-8116-E44EE8990069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C9CB7D-FBE1-4EB9-9F5D-F3104A77881F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164A97-A5A6-42F6-9B0B-1E67DF50F2F0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1E026B-E1DD-4EA8-8F24-CCB269DC73A6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3F8A3B-4482-4B1B-ACD1-6C54DC298287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39CD1D-E62C-4CAF-9797-C74280294391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EC83F5-1583-4082-8998-61A7B8336899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759CA7-D42C-4DAA-9E0D-C082DDDCA9EF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CAAF1A-A958-4BC9-A605-C74127A0518F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F5D6EE-DC0A-4286-BD47-7FFDEC4577ED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911CD8-5369-4D51-A7BC-5DA87FD49E1E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Line 2"/>
          <p:cNvSpPr>
            <a:spLocks noChangeShapeType="1"/>
          </p:cNvSpPr>
          <p:nvPr/>
        </p:nvSpPr>
        <p:spPr bwMode="auto">
          <a:xfrm>
            <a:off x="7962900" y="152400"/>
            <a:ext cx="0" cy="1524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122238"/>
            <a:ext cx="754380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bg-BG" altLang="en-US" smtClean="0"/>
              <a:t>Klepnutím lze upravit styl předlohy nadpisů.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719263"/>
            <a:ext cx="8229600" cy="441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bg-BG" altLang="en-US" smtClean="0"/>
              <a:t>Klepnutím lze upravit styly předlohy textu.</a:t>
            </a:r>
          </a:p>
          <a:p>
            <a:pPr lvl="1"/>
            <a:r>
              <a:rPr lang="bg-BG" altLang="en-US" smtClean="0"/>
              <a:t>Druhá úroveň</a:t>
            </a:r>
          </a:p>
          <a:p>
            <a:pPr lvl="2"/>
            <a:r>
              <a:rPr lang="bg-BG" altLang="en-US" smtClean="0"/>
              <a:t>Třetí úroveň</a:t>
            </a:r>
          </a:p>
          <a:p>
            <a:pPr lvl="3"/>
            <a:r>
              <a:rPr lang="bg-BG" altLang="en-US" smtClean="0"/>
              <a:t>Čtvrtá úroveň</a:t>
            </a:r>
          </a:p>
          <a:p>
            <a:pPr lvl="4"/>
            <a:r>
              <a:rPr lang="bg-BG" altLang="en-US" smtClean="0"/>
              <a:t>Pátá úroveň</a:t>
            </a:r>
          </a:p>
        </p:txBody>
      </p:sp>
      <p:sp>
        <p:nvSpPr>
          <p:cNvPr id="43013" name="Rectangle 5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43014" name="Rectangle 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/>
            </a:lvl1pPr>
          </a:lstStyle>
          <a:p>
            <a:pPr>
              <a:defRPr/>
            </a:pPr>
            <a:endParaRPr lang="bg-BG" altLang="en-US"/>
          </a:p>
        </p:txBody>
      </p:sp>
      <p:sp>
        <p:nvSpPr>
          <p:cNvPr id="43015" name="Rectangle 7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pPr>
              <a:defRPr/>
            </a:pPr>
            <a:fld id="{726E4EFF-FA50-430F-BE08-8002F602B933}" type="slidenum">
              <a:rPr lang="bg-BG" altLang="en-US"/>
              <a:pPr>
                <a:defRPr/>
              </a:pPr>
              <a:t>‹#›</a:t>
            </a:fld>
            <a:endParaRPr lang="bg-BG" altLang="en-US"/>
          </a:p>
        </p:txBody>
      </p:sp>
      <p:grpSp>
        <p:nvGrpSpPr>
          <p:cNvPr id="1032" name="Group 8"/>
          <p:cNvGrpSpPr>
            <a:grpSpLocks/>
          </p:cNvGrpSpPr>
          <p:nvPr/>
        </p:nvGrpSpPr>
        <p:grpSpPr bwMode="auto">
          <a:xfrm>
            <a:off x="8153400" y="152400"/>
            <a:ext cx="792163" cy="1295400"/>
            <a:chOff x="5136" y="960"/>
            <a:chExt cx="528" cy="864"/>
          </a:xfrm>
        </p:grpSpPr>
        <p:sp>
          <p:nvSpPr>
            <p:cNvPr id="43017" name="Oval 9"/>
            <p:cNvSpPr>
              <a:spLocks noChangeArrowheads="1"/>
            </p:cNvSpPr>
            <p:nvPr/>
          </p:nvSpPr>
          <p:spPr bwMode="auto"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18" name="Oval 10"/>
            <p:cNvSpPr>
              <a:spLocks noChangeArrowheads="1"/>
            </p:cNvSpPr>
            <p:nvPr/>
          </p:nvSpPr>
          <p:spPr bwMode="auto">
            <a:xfrm>
              <a:off x="5248" y="960"/>
              <a:ext cx="79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19" name="Oval 11"/>
            <p:cNvSpPr>
              <a:spLocks noChangeArrowheads="1"/>
            </p:cNvSpPr>
            <p:nvPr/>
          </p:nvSpPr>
          <p:spPr bwMode="auto">
            <a:xfrm>
              <a:off x="5360" y="960"/>
              <a:ext cx="76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20" name="Oval 12"/>
            <p:cNvSpPr>
              <a:spLocks noChangeArrowheads="1"/>
            </p:cNvSpPr>
            <p:nvPr/>
          </p:nvSpPr>
          <p:spPr bwMode="auto">
            <a:xfrm>
              <a:off x="5136" y="1072"/>
              <a:ext cx="80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21" name="Oval 13"/>
            <p:cNvSpPr>
              <a:spLocks noChangeArrowheads="1"/>
            </p:cNvSpPr>
            <p:nvPr/>
          </p:nvSpPr>
          <p:spPr bwMode="auto">
            <a:xfrm>
              <a:off x="5248" y="1072"/>
              <a:ext cx="79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22" name="Oval 14"/>
            <p:cNvSpPr>
              <a:spLocks noChangeArrowheads="1"/>
            </p:cNvSpPr>
            <p:nvPr/>
          </p:nvSpPr>
          <p:spPr bwMode="auto">
            <a:xfrm>
              <a:off x="5360" y="1072"/>
              <a:ext cx="76" cy="77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23" name="Oval 15"/>
            <p:cNvSpPr>
              <a:spLocks noChangeArrowheads="1"/>
            </p:cNvSpPr>
            <p:nvPr/>
          </p:nvSpPr>
          <p:spPr bwMode="auto">
            <a:xfrm>
              <a:off x="5472" y="1072"/>
              <a:ext cx="75" cy="77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24" name="Oval 16"/>
            <p:cNvSpPr>
              <a:spLocks noChangeArrowheads="1"/>
            </p:cNvSpPr>
            <p:nvPr/>
          </p:nvSpPr>
          <p:spPr bwMode="auto">
            <a:xfrm>
              <a:off x="5136" y="1184"/>
              <a:ext cx="80" cy="75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25" name="Oval 17"/>
            <p:cNvSpPr>
              <a:spLocks noChangeArrowheads="1"/>
            </p:cNvSpPr>
            <p:nvPr/>
          </p:nvSpPr>
          <p:spPr bwMode="auto">
            <a:xfrm>
              <a:off x="5248" y="1184"/>
              <a:ext cx="79" cy="75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26" name="Oval 18"/>
            <p:cNvSpPr>
              <a:spLocks noChangeArrowheads="1"/>
            </p:cNvSpPr>
            <p:nvPr/>
          </p:nvSpPr>
          <p:spPr bwMode="auto">
            <a:xfrm>
              <a:off x="5360" y="1184"/>
              <a:ext cx="76" cy="75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27" name="Oval 19"/>
            <p:cNvSpPr>
              <a:spLocks noChangeArrowheads="1"/>
            </p:cNvSpPr>
            <p:nvPr/>
          </p:nvSpPr>
          <p:spPr bwMode="auto">
            <a:xfrm>
              <a:off x="5472" y="1184"/>
              <a:ext cx="75" cy="75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28" name="Oval 20"/>
            <p:cNvSpPr>
              <a:spLocks noChangeArrowheads="1"/>
            </p:cNvSpPr>
            <p:nvPr/>
          </p:nvSpPr>
          <p:spPr bwMode="auto">
            <a:xfrm>
              <a:off x="5584" y="1184"/>
              <a:ext cx="80" cy="75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29" name="Oval 21"/>
            <p:cNvSpPr>
              <a:spLocks noChangeArrowheads="1"/>
            </p:cNvSpPr>
            <p:nvPr/>
          </p:nvSpPr>
          <p:spPr bwMode="auto"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30" name="Oval 22"/>
            <p:cNvSpPr>
              <a:spLocks noChangeArrowheads="1"/>
            </p:cNvSpPr>
            <p:nvPr/>
          </p:nvSpPr>
          <p:spPr bwMode="auto">
            <a:xfrm>
              <a:off x="5248" y="1296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31" name="Oval 23"/>
            <p:cNvSpPr>
              <a:spLocks noChangeArrowheads="1"/>
            </p:cNvSpPr>
            <p:nvPr/>
          </p:nvSpPr>
          <p:spPr bwMode="auto">
            <a:xfrm>
              <a:off x="5360" y="1296"/>
              <a:ext cx="76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32" name="Oval 24"/>
            <p:cNvSpPr>
              <a:spLocks noChangeArrowheads="1"/>
            </p:cNvSpPr>
            <p:nvPr/>
          </p:nvSpPr>
          <p:spPr bwMode="auto">
            <a:xfrm>
              <a:off x="5472" y="1296"/>
              <a:ext cx="75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33" name="Oval 25"/>
            <p:cNvSpPr>
              <a:spLocks noChangeArrowheads="1"/>
            </p:cNvSpPr>
            <p:nvPr/>
          </p:nvSpPr>
          <p:spPr bwMode="auto"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34" name="Oval 26"/>
            <p:cNvSpPr>
              <a:spLocks noChangeArrowheads="1"/>
            </p:cNvSpPr>
            <p:nvPr/>
          </p:nvSpPr>
          <p:spPr bwMode="auto">
            <a:xfrm>
              <a:off x="5248" y="1408"/>
              <a:ext cx="79" cy="8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35" name="Oval 27"/>
            <p:cNvSpPr>
              <a:spLocks noChangeArrowheads="1"/>
            </p:cNvSpPr>
            <p:nvPr/>
          </p:nvSpPr>
          <p:spPr bwMode="auto">
            <a:xfrm>
              <a:off x="5360" y="1408"/>
              <a:ext cx="76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36" name="Oval 28"/>
            <p:cNvSpPr>
              <a:spLocks noChangeArrowheads="1"/>
            </p:cNvSpPr>
            <p:nvPr/>
          </p:nvSpPr>
          <p:spPr bwMode="auto">
            <a:xfrm>
              <a:off x="5472" y="1408"/>
              <a:ext cx="75" cy="80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37" name="Oval 29"/>
            <p:cNvSpPr>
              <a:spLocks noChangeArrowheads="1"/>
            </p:cNvSpPr>
            <p:nvPr/>
          </p:nvSpPr>
          <p:spPr bwMode="auto"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38" name="Oval 30"/>
            <p:cNvSpPr>
              <a:spLocks noChangeArrowheads="1"/>
            </p:cNvSpPr>
            <p:nvPr/>
          </p:nvSpPr>
          <p:spPr bwMode="auto">
            <a:xfrm>
              <a:off x="5136" y="1520"/>
              <a:ext cx="80" cy="79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39" name="Oval 31"/>
            <p:cNvSpPr>
              <a:spLocks noChangeArrowheads="1"/>
            </p:cNvSpPr>
            <p:nvPr/>
          </p:nvSpPr>
          <p:spPr bwMode="auto">
            <a:xfrm>
              <a:off x="5248" y="1520"/>
              <a:ext cx="79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40" name="Oval 32"/>
            <p:cNvSpPr>
              <a:spLocks noChangeArrowheads="1"/>
            </p:cNvSpPr>
            <p:nvPr/>
          </p:nvSpPr>
          <p:spPr bwMode="auto">
            <a:xfrm>
              <a:off x="5360" y="1520"/>
              <a:ext cx="76" cy="79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41" name="Oval 33"/>
            <p:cNvSpPr>
              <a:spLocks noChangeArrowheads="1"/>
            </p:cNvSpPr>
            <p:nvPr/>
          </p:nvSpPr>
          <p:spPr bwMode="auto">
            <a:xfrm>
              <a:off x="5472" y="1520"/>
              <a:ext cx="75" cy="79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42" name="Oval 34"/>
            <p:cNvSpPr>
              <a:spLocks noChangeArrowheads="1"/>
            </p:cNvSpPr>
            <p:nvPr/>
          </p:nvSpPr>
          <p:spPr bwMode="auto">
            <a:xfrm>
              <a:off x="5136" y="1632"/>
              <a:ext cx="80" cy="75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43" name="Oval 35"/>
            <p:cNvSpPr>
              <a:spLocks noChangeArrowheads="1"/>
            </p:cNvSpPr>
            <p:nvPr/>
          </p:nvSpPr>
          <p:spPr bwMode="auto">
            <a:xfrm>
              <a:off x="5248" y="1632"/>
              <a:ext cx="79" cy="75"/>
            </a:xfrm>
            <a:prstGeom prst="ellipse">
              <a:avLst/>
            </a:prstGeom>
            <a:solidFill>
              <a:schemeClr val="accent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44" name="Oval 36"/>
            <p:cNvSpPr>
              <a:spLocks noChangeArrowheads="1"/>
            </p:cNvSpPr>
            <p:nvPr/>
          </p:nvSpPr>
          <p:spPr bwMode="auto">
            <a:xfrm>
              <a:off x="5360" y="1632"/>
              <a:ext cx="76" cy="75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45" name="Oval 37"/>
            <p:cNvSpPr>
              <a:spLocks noChangeArrowheads="1"/>
            </p:cNvSpPr>
            <p:nvPr/>
          </p:nvSpPr>
          <p:spPr bwMode="auto">
            <a:xfrm>
              <a:off x="5472" y="1632"/>
              <a:ext cx="75" cy="75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46" name="Oval 38"/>
            <p:cNvSpPr>
              <a:spLocks noChangeArrowheads="1"/>
            </p:cNvSpPr>
            <p:nvPr/>
          </p:nvSpPr>
          <p:spPr bwMode="auto">
            <a:xfrm>
              <a:off x="5248" y="1744"/>
              <a:ext cx="79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3047" name="Oval 39"/>
            <p:cNvSpPr>
              <a:spLocks noChangeArrowheads="1"/>
            </p:cNvSpPr>
            <p:nvPr/>
          </p:nvSpPr>
          <p:spPr bwMode="auto">
            <a:xfrm>
              <a:off x="5472" y="1744"/>
              <a:ext cx="75" cy="80"/>
            </a:xfrm>
            <a:prstGeom prst="ellipse">
              <a:avLst/>
            </a:prstGeom>
            <a:solidFill>
              <a:schemeClr val="fol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3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900" b="1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l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92150" indent="-34766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600">
          <a:solidFill>
            <a:schemeClr val="tx1"/>
          </a:solidFill>
          <a:latin typeface="+mn-lt"/>
          <a:cs typeface="+mn-cs"/>
        </a:defRPr>
      </a:lvl2pPr>
      <a:lvl3pPr marL="987425" indent="-29368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l"/>
        <a:defRPr sz="2300">
          <a:solidFill>
            <a:schemeClr val="tx1"/>
          </a:solidFill>
          <a:latin typeface="+mn-lt"/>
          <a:cs typeface="+mn-cs"/>
        </a:defRPr>
      </a:lvl3pPr>
      <a:lvl4pPr marL="1281113" indent="-2921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4pPr>
      <a:lvl5pPr marL="1598613" indent="-315913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0558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5130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29702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427413" indent="-315913" algn="l" rtl="0" fontAlgn="base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styly předlohy textu.</a:t>
            </a:r>
          </a:p>
          <a:p>
            <a:pPr lvl="1"/>
            <a:r>
              <a:rPr lang="bg-BG" smtClean="0"/>
              <a:t>Druhá úroveň</a:t>
            </a:r>
          </a:p>
          <a:p>
            <a:pPr lvl="2"/>
            <a:r>
              <a:rPr lang="bg-BG" smtClean="0"/>
              <a:t>Třetí úroveň</a:t>
            </a:r>
          </a:p>
          <a:p>
            <a:pPr lvl="3"/>
            <a:r>
              <a:rPr lang="bg-BG" smtClean="0"/>
              <a:t>Čtvrtá úroveň</a:t>
            </a:r>
          </a:p>
          <a:p>
            <a:pPr lvl="4"/>
            <a:r>
              <a:rPr lang="bg-BG" smtClean="0"/>
              <a:t>Pátá úroveň</a:t>
            </a: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710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711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D8C4417-B696-4AF7-9B19-EFFD0CFA3D17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5058" name="Group 2"/>
          <p:cNvGraphicFramePr>
            <a:graphicFrameLocks noGrp="1"/>
          </p:cNvGraphicFramePr>
          <p:nvPr/>
        </p:nvGraphicFramePr>
        <p:xfrm>
          <a:off x="1785938" y="1928813"/>
          <a:ext cx="5849937" cy="2013204"/>
        </p:xfrm>
        <a:graphic>
          <a:graphicData uri="http://schemas.openxmlformats.org/drawingml/2006/table">
            <a:tbl>
              <a:tblPr/>
              <a:tblGrid>
                <a:gridCol w="5849937"/>
              </a:tblGrid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Zlepšení podmínek pro vzdělávání na středních školách Operačního programu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Vzdělávání pro konkurenceschopnost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Název a adresa školy: Integrovaná střední škola Cheb, Obrněné brigády 6, 350 11 Cheb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Číslo projektu: CZ.1.07/1.5.00/34.0290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0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75" y="428625"/>
            <a:ext cx="5753100" cy="13636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109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50" y="2643188"/>
            <a:ext cx="854075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10" name="Rectangle 4"/>
          <p:cNvSpPr>
            <a:spLocks noChangeArrowheads="1"/>
          </p:cNvSpPr>
          <p:nvPr/>
        </p:nvSpPr>
        <p:spPr bwMode="auto">
          <a:xfrm>
            <a:off x="571500" y="3505200"/>
            <a:ext cx="7643813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1200" b="1" dirty="0">
              <a:ea typeface="Calibri" pitchFamily="34" charset="0"/>
              <a:cs typeface="Times New Roman" pitchFamily="18" charset="0"/>
            </a:endParaRPr>
          </a:p>
          <a:p>
            <a:endParaRPr lang="cs-CZ" sz="1200" b="1" dirty="0">
              <a:ea typeface="Calibri" pitchFamily="34" charset="0"/>
              <a:cs typeface="Times New Roman" pitchFamily="18" charset="0"/>
            </a:endParaRPr>
          </a:p>
          <a:p>
            <a:r>
              <a:rPr lang="cs-CZ" sz="1200" b="1" dirty="0">
                <a:ea typeface="Calibri" pitchFamily="34" charset="0"/>
                <a:cs typeface="Times New Roman" pitchFamily="18" charset="0"/>
              </a:rPr>
              <a:t>Číslo a název klíčové aktivity: 	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III/2 Inovace a zkvalitnění výuky prostřednictvím ICT </a:t>
            </a:r>
            <a:r>
              <a:rPr lang="cs-CZ" sz="1200" b="1" dirty="0">
                <a:ea typeface="Calibri" pitchFamily="34" charset="0"/>
                <a:cs typeface="Times New Roman" pitchFamily="18" charset="0"/>
              </a:rPr>
              <a:t>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Číslo DUM:			VY_32_INOVACE_07Jen_14</a:t>
            </a: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Název DUM:			Skladování materiálu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Jméno autora: 		Ing. Věra </a:t>
            </a:r>
            <a:r>
              <a:rPr lang="cs-CZ" sz="1200" b="1" dirty="0" err="1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Jeníková</a:t>
            </a:r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	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Ročník: 			1. - 4.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Vzdělávací oblast: 		ekonomika		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Vzdělávací obor: 		obory ukončované maturitní zkouškou 	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Klíčová slova: 		skladování, sklad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Anotace: 			Žák se seznámí s pojmem skladování materiálu, porozumí 				výhodám jednotlivých umístění skladů a vlastnických či 				užívacích práv ke skladovacím prostorům, dokáže členit sklady a 			uvést materiály vhodné pro skladování v nich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Druh učebního materiálu: 	prezentace	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Očekávaný výstup: 		chápe pojem skladování, sklad, člení sklady, dokáže vybrat 				vhodný sklad pro příslušný statek</a:t>
            </a:r>
            <a:endParaRPr lang="cs-CZ" sz="600" dirty="0"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Metodika učebního materiálu: 	spusťte klávesou F5, výklad</a:t>
            </a:r>
            <a:endParaRPr lang="cs-CZ" sz="1200" dirty="0">
              <a:ea typeface="Calibri" pitchFamily="34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914400" y="3001963"/>
            <a:ext cx="76962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>
                <a:latin typeface="Verdana" pitchFamily="34" charset="0"/>
              </a:rPr>
              <a:t>Autorem materiálu a všech jeho příloh, není-li uvedeno jinak, je Ing. Věra Jeníková.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SKLADOVÁNÍ MATERIÁLU</a:t>
            </a:r>
            <a:endParaRPr lang="bg-BG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Ing. Věra Jeníková</a:t>
            </a:r>
            <a:endParaRPr lang="bg-BG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Skladování</a:t>
            </a:r>
            <a:endParaRPr lang="bg-BG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Činnost, při které ukládáme statky na určité místo.</a:t>
            </a:r>
          </a:p>
          <a:p>
            <a:pPr eaLnBrk="1" hangingPunct="1"/>
            <a:r>
              <a:rPr lang="cs-CZ" smtClean="0"/>
              <a:t>Skladování se uskutečňuje za účelem výdeje materiálu do výroby nebo do prodeje.</a:t>
            </a:r>
          </a:p>
          <a:p>
            <a:pPr eaLnBrk="1" hangingPunct="1"/>
            <a:r>
              <a:rPr lang="cs-CZ" smtClean="0"/>
              <a:t>Je nutné dodržet skladovací podmínky pro určitý druh zásob.</a:t>
            </a:r>
            <a:endParaRPr lang="bg-BG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Zabezpečení skladování</a:t>
            </a:r>
            <a:endParaRPr lang="bg-BG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cs-CZ" smtClean="0"/>
              <a:t>Umístění skladu: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endParaRPr lang="cs-CZ" smtClean="0"/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mtClean="0"/>
              <a:t>	- centralizovaný sklad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endParaRPr lang="cs-CZ" smtClean="0"/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mtClean="0"/>
              <a:t>	- decentralizovaný sklad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endParaRPr lang="cs-CZ" smtClean="0"/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endParaRPr lang="bg-BG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Centralizovaný sklad</a:t>
            </a:r>
            <a:endParaRPr lang="bg-BG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42925" indent="-542925" defTabSz="808038" eaLnBrk="1" hangingPunct="1"/>
            <a:r>
              <a:rPr lang="cs-CZ" sz="2600" smtClean="0"/>
              <a:t>Výhody:</a:t>
            </a:r>
          </a:p>
          <a:p>
            <a:pPr marL="542925" indent="-542925" defTabSz="808038" eaLnBrk="1" hangingPunct="1">
              <a:buFont typeface="Wingdings" pitchFamily="2" charset="2"/>
              <a:buNone/>
            </a:pPr>
            <a:r>
              <a:rPr lang="cs-CZ" sz="2600" smtClean="0"/>
              <a:t>	- centralizovaný nákup</a:t>
            </a:r>
          </a:p>
          <a:p>
            <a:pPr marL="542925" indent="-542925" defTabSz="808038" eaLnBrk="1" hangingPunct="1">
              <a:buFont typeface="Wingdings" pitchFamily="2" charset="2"/>
              <a:buNone/>
            </a:pPr>
            <a:r>
              <a:rPr lang="cs-CZ" sz="2600" smtClean="0"/>
              <a:t>	- jednoduchá kontrola</a:t>
            </a:r>
          </a:p>
          <a:p>
            <a:pPr marL="542925" indent="-542925" defTabSz="808038" eaLnBrk="1" hangingPunct="1">
              <a:buFont typeface="Wingdings" pitchFamily="2" charset="2"/>
              <a:buNone/>
            </a:pPr>
            <a:r>
              <a:rPr lang="cs-CZ" sz="2600" smtClean="0"/>
              <a:t>	- využití moderních metod řízení zásob</a:t>
            </a:r>
          </a:p>
          <a:p>
            <a:pPr marL="542925" indent="-542925" defTabSz="808038" eaLnBrk="1" hangingPunct="1"/>
            <a:r>
              <a:rPr lang="cs-CZ" sz="2600" smtClean="0"/>
              <a:t>Nevýhody:</a:t>
            </a:r>
          </a:p>
          <a:p>
            <a:pPr marL="542925" indent="-542925" defTabSz="808038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z="2600" smtClean="0"/>
              <a:t>	- větší vzdálenost při dodávání, tzn. růst              	dopravních nákladů</a:t>
            </a:r>
          </a:p>
          <a:p>
            <a:pPr marL="542925" indent="-542925" defTabSz="808038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z="2600" smtClean="0"/>
              <a:t>	- komplikovanější komunikace</a:t>
            </a:r>
          </a:p>
          <a:p>
            <a:pPr marL="542925" indent="-542925" defTabSz="808038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z="2600" smtClean="0"/>
              <a:t>	</a:t>
            </a:r>
            <a:endParaRPr lang="bg-BG" sz="26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Decentralizovaný sklad</a:t>
            </a:r>
            <a:endParaRPr lang="bg-BG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20713" eaLnBrk="1" hangingPunct="1"/>
            <a:r>
              <a:rPr lang="cs-CZ" sz="2600" smtClean="0"/>
              <a:t>Výhody:</a:t>
            </a:r>
          </a:p>
          <a:p>
            <a:pPr marL="620713" eaLnBrk="1" hangingPunct="1">
              <a:buFont typeface="Wingdings" pitchFamily="2" charset="2"/>
              <a:buNone/>
            </a:pPr>
            <a:r>
              <a:rPr lang="cs-CZ" sz="2600" smtClean="0"/>
              <a:t>	- kratší vzdálenosti a nižší náklady na  dopravu</a:t>
            </a:r>
          </a:p>
          <a:p>
            <a:pPr marL="620713" eaLnBrk="1" hangingPunct="1">
              <a:buFont typeface="Wingdings" pitchFamily="2" charset="2"/>
              <a:buNone/>
            </a:pPr>
            <a:r>
              <a:rPr lang="cs-CZ" sz="2600" smtClean="0"/>
              <a:t>	- snadná komunikace</a:t>
            </a:r>
          </a:p>
          <a:p>
            <a:pPr marL="620713" eaLnBrk="1" hangingPunct="1"/>
            <a:r>
              <a:rPr lang="cs-CZ" sz="2600" smtClean="0"/>
              <a:t>Nevýhody:</a:t>
            </a:r>
          </a:p>
          <a:p>
            <a:pPr marL="620713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z="2600" smtClean="0"/>
              <a:t>   - nízký stupeň automatizace</a:t>
            </a:r>
          </a:p>
          <a:p>
            <a:pPr marL="620713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z="2600" smtClean="0"/>
              <a:t>   - složitější kontrola</a:t>
            </a:r>
          </a:p>
          <a:p>
            <a:pPr marL="620713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z="2600" smtClean="0"/>
              <a:t>   - horší podmínky pro aplikaci moderních</a:t>
            </a:r>
          </a:p>
          <a:p>
            <a:pPr marL="620713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z="2600" smtClean="0"/>
              <a:t>  	  metod řízení zásob</a:t>
            </a:r>
          </a:p>
          <a:p>
            <a:pPr marL="620713" eaLnBrk="1" hangingPunct="1">
              <a:buFont typeface="Wingdings" pitchFamily="2" charset="2"/>
              <a:buNone/>
            </a:pPr>
            <a:endParaRPr lang="bg-BG" sz="260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Zabezpečení skladování</a:t>
            </a:r>
            <a:endParaRPr lang="bg-BG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Vyřešení otázky majetkových vztahů ke skladovacím prostorům:</a:t>
            </a:r>
          </a:p>
          <a:p>
            <a:pPr eaLnBrk="1" hangingPunct="1"/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	- vlastní sklad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	- pronájem skladu</a:t>
            </a:r>
          </a:p>
          <a:p>
            <a:pPr eaLnBrk="1" hangingPunct="1">
              <a:buFont typeface="Wingdings" pitchFamily="2" charset="2"/>
              <a:buNone/>
            </a:pPr>
            <a:endParaRPr lang="bg-BG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Vlastní sklad</a:t>
            </a:r>
            <a:endParaRPr lang="bg-BG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20713" eaLnBrk="1" hangingPunct="1"/>
            <a:r>
              <a:rPr lang="cs-CZ" smtClean="0"/>
              <a:t>Výhody:</a:t>
            </a:r>
          </a:p>
          <a:p>
            <a:pPr marL="620713" eaLnBrk="1" hangingPunct="1">
              <a:buFont typeface="Wingdings" pitchFamily="2" charset="2"/>
              <a:buNone/>
            </a:pPr>
            <a:r>
              <a:rPr lang="cs-CZ" smtClean="0"/>
              <a:t>	- přesně splňuje požadavky podniku</a:t>
            </a:r>
          </a:p>
          <a:p>
            <a:pPr marL="620713" eaLnBrk="1" hangingPunct="1">
              <a:buFont typeface="Wingdings" pitchFamily="2" charset="2"/>
              <a:buNone/>
            </a:pPr>
            <a:r>
              <a:rPr lang="cs-CZ" smtClean="0"/>
              <a:t>	- chrání zboží podle potřeby podniku</a:t>
            </a:r>
          </a:p>
          <a:p>
            <a:pPr marL="620713" eaLnBrk="1" hangingPunct="1"/>
            <a:r>
              <a:rPr lang="cs-CZ" smtClean="0"/>
              <a:t>Nevýhody:</a:t>
            </a:r>
          </a:p>
          <a:p>
            <a:pPr marL="620713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mtClean="0"/>
              <a:t>	- nákladná výstavba skladu</a:t>
            </a:r>
          </a:p>
          <a:p>
            <a:pPr marL="620713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smtClean="0"/>
              <a:t>	- zabezpečení provozu plně z vlastních 	zdrojů</a:t>
            </a:r>
            <a:endParaRPr lang="bg-BG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Pronájem skladu</a:t>
            </a:r>
            <a:endParaRPr lang="bg-BG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20713" eaLnBrk="1" hangingPunct="1"/>
            <a:r>
              <a:rPr lang="cs-CZ" dirty="0" smtClean="0"/>
              <a:t>Výhody:</a:t>
            </a:r>
          </a:p>
          <a:p>
            <a:pPr marL="620713" eaLnBrk="1" hangingPunct="1">
              <a:buFont typeface="Wingdings" pitchFamily="2" charset="2"/>
              <a:buNone/>
            </a:pPr>
            <a:r>
              <a:rPr lang="cs-CZ" dirty="0" smtClean="0"/>
              <a:t>	- nevzniknou náklady na výstavbu</a:t>
            </a:r>
          </a:p>
          <a:p>
            <a:pPr marL="620713" eaLnBrk="1" hangingPunct="1">
              <a:buFont typeface="Wingdings" pitchFamily="2" charset="2"/>
              <a:buNone/>
            </a:pPr>
            <a:r>
              <a:rPr lang="cs-CZ" dirty="0" smtClean="0"/>
              <a:t>	- lze pronajmout i krátkodobě</a:t>
            </a:r>
          </a:p>
          <a:p>
            <a:pPr marL="620713" eaLnBrk="1" hangingPunct="1"/>
            <a:r>
              <a:rPr lang="cs-CZ" dirty="0" smtClean="0"/>
              <a:t>Nevýhody:</a:t>
            </a:r>
          </a:p>
          <a:p>
            <a:pPr marL="620713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	- podnik nemá přímou kontrolu nad 	skladovaným materiálem, resp. </a:t>
            </a:r>
            <a:r>
              <a:rPr lang="cs-CZ" dirty="0" smtClean="0"/>
              <a:t>zbožím</a:t>
            </a:r>
            <a:endParaRPr lang="cs-CZ" dirty="0" smtClean="0"/>
          </a:p>
          <a:p>
            <a:pPr marL="620713" eaLnBrk="1" hangingPunct="1"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 	- podnik nemusí vždy najít sklad vhodný 	pro skladování svých zásob</a:t>
            </a:r>
            <a:endParaRPr lang="bg-BG" dirty="0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Členění skladů</a:t>
            </a:r>
            <a:endParaRPr lang="bg-BG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Sklady kryté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Sklady polokryté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Sklady otevřené</a:t>
            </a:r>
            <a:endParaRPr lang="bg-BG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Odpovězte na otázky:</a:t>
            </a:r>
            <a:endParaRPr lang="bg-BG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71500" indent="-571500" eaLnBrk="1" hangingPunct="1">
              <a:buFont typeface="Wingdings" pitchFamily="2" charset="2"/>
              <a:buAutoNum type="arabicPeriod"/>
            </a:pPr>
            <a:r>
              <a:rPr lang="cs-CZ" sz="2600" smtClean="0"/>
              <a:t>Vysvětlete pojem skladování. K čemu slouží?</a:t>
            </a:r>
          </a:p>
          <a:p>
            <a:pPr marL="571500" indent="-571500" eaLnBrk="1" hangingPunct="1">
              <a:buFont typeface="Wingdings" pitchFamily="2" charset="2"/>
              <a:buAutoNum type="arabicPeriod"/>
            </a:pPr>
            <a:r>
              <a:rPr lang="cs-CZ" sz="2600" smtClean="0"/>
              <a:t>Jaký je rozdíl mezi centralizovaným a decentralizovaným skladem?</a:t>
            </a:r>
          </a:p>
          <a:p>
            <a:pPr marL="571500" indent="-571500" eaLnBrk="1" hangingPunct="1">
              <a:buFont typeface="Wingdings" pitchFamily="2" charset="2"/>
              <a:buAutoNum type="arabicPeriod"/>
            </a:pPr>
            <a:r>
              <a:rPr lang="cs-CZ" sz="2600" smtClean="0"/>
              <a:t>Uveďte výhody a nevýhody centralizovaných i decentralizovaných skladů.</a:t>
            </a:r>
          </a:p>
          <a:p>
            <a:pPr marL="571500" indent="-571500" eaLnBrk="1" hangingPunct="1">
              <a:buFont typeface="Wingdings" pitchFamily="2" charset="2"/>
              <a:buAutoNum type="arabicPeriod"/>
            </a:pPr>
            <a:r>
              <a:rPr lang="cs-CZ" sz="2600" smtClean="0"/>
              <a:t>Kdybyste se jako podnikatel rozhodovali, kdy byste volili vybudování vlastního skladu? Uveďte vlastní konkrétní příklad.</a:t>
            </a:r>
          </a:p>
          <a:p>
            <a:pPr marL="571500" indent="-571500" eaLnBrk="1" hangingPunct="1">
              <a:buFont typeface="Wingdings" pitchFamily="2" charset="2"/>
              <a:buAutoNum type="arabicPeriod"/>
            </a:pPr>
            <a:r>
              <a:rPr lang="cs-CZ" sz="2600" smtClean="0"/>
              <a:t>Jak se člení sklady?</a:t>
            </a:r>
          </a:p>
          <a:p>
            <a:pPr marL="571500" indent="-571500" eaLnBrk="1" hangingPunct="1">
              <a:buFont typeface="Wingdings" pitchFamily="2" charset="2"/>
              <a:buNone/>
            </a:pPr>
            <a:endParaRPr lang="cs-CZ" sz="2600" smtClean="0"/>
          </a:p>
          <a:p>
            <a:pPr marL="571500" indent="-571500" eaLnBrk="1" hangingPunct="1">
              <a:buFont typeface="Wingdings" pitchFamily="2" charset="2"/>
              <a:buNone/>
            </a:pPr>
            <a:endParaRPr lang="bg-BG" sz="2600" smtClean="0"/>
          </a:p>
        </p:txBody>
      </p:sp>
      <p:pic>
        <p:nvPicPr>
          <p:cNvPr id="15364" name="Picture 4" descr="MC90043441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381000"/>
            <a:ext cx="1016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mtClean="0"/>
              <a:t>Řešení </a:t>
            </a:r>
            <a:endParaRPr lang="bg-BG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571500" indent="-571500" eaLnBrk="1" hangingPunct="1">
              <a:buFont typeface="Wingdings" pitchFamily="2" charset="2"/>
              <a:buNone/>
            </a:pPr>
            <a:r>
              <a:rPr lang="cs-CZ" smtClean="0"/>
              <a:t>Odpovědi viz. prezentace.</a:t>
            </a:r>
          </a:p>
          <a:p>
            <a:pPr marL="571500" indent="-571500" eaLnBrk="1" hangingPunct="1">
              <a:buFont typeface="Wingdings" pitchFamily="2" charset="2"/>
              <a:buNone/>
            </a:pPr>
            <a:r>
              <a:rPr lang="cs-CZ" smtClean="0"/>
              <a:t>Otázka 4 vlastní odpověď žáka.</a:t>
            </a:r>
            <a:endParaRPr lang="bg-BG" smtClean="0"/>
          </a:p>
        </p:txBody>
      </p:sp>
      <p:pic>
        <p:nvPicPr>
          <p:cNvPr id="16388" name="Picture 4" descr="MC900434411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381000"/>
            <a:ext cx="1016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  <a:endParaRPr lang="bg-BG" smtClean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Zlámal J., Mendl Z.: Ekonomie nejen k maturitě, Krelice na Hané 2009, Computer Media, ISBN 978-80-86686-99-8</a:t>
            </a:r>
          </a:p>
          <a:p>
            <a:pPr eaLnBrk="1" hangingPunct="1"/>
            <a:r>
              <a:rPr lang="cs-CZ" smtClean="0"/>
              <a:t>Klínský P., Münch O.:Ekonomika pro obchodní akademie a ostatní střední školy, 2. díl, Praha 2006, Fortuna, ISBN 80-7168-965-3</a:t>
            </a:r>
            <a:endParaRPr lang="bg-BG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íť">
  <a:themeElements>
    <a:clrScheme name="Síť 10">
      <a:dk1>
        <a:srgbClr val="000000"/>
      </a:dk1>
      <a:lt1>
        <a:srgbClr val="FFFFFF"/>
      </a:lt1>
      <a:dk2>
        <a:srgbClr val="330066"/>
      </a:dk2>
      <a:lt2>
        <a:srgbClr val="808080"/>
      </a:lt2>
      <a:accent1>
        <a:srgbClr val="CCCC00"/>
      </a:accent1>
      <a:accent2>
        <a:srgbClr val="669999"/>
      </a:accent2>
      <a:accent3>
        <a:srgbClr val="FFFFFF"/>
      </a:accent3>
      <a:accent4>
        <a:srgbClr val="000000"/>
      </a:accent4>
      <a:accent5>
        <a:srgbClr val="E2E2AA"/>
      </a:accent5>
      <a:accent6>
        <a:srgbClr val="5C8A8A"/>
      </a:accent6>
      <a:hlink>
        <a:srgbClr val="7E9CE8"/>
      </a:hlink>
      <a:folHlink>
        <a:srgbClr val="D8D8EC"/>
      </a:folHlink>
    </a:clrScheme>
    <a:fontScheme name="Síť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Síť 1">
        <a:dk1>
          <a:srgbClr val="4F747B"/>
        </a:dk1>
        <a:lt1>
          <a:srgbClr val="FFFFFF"/>
        </a:lt1>
        <a:dk2>
          <a:srgbClr val="000000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AAAAAA"/>
        </a:accent3>
        <a:accent4>
          <a:srgbClr val="DADADA"/>
        </a:accent4>
        <a:accent5>
          <a:srgbClr val="C2CAB9"/>
        </a:accent5>
        <a:accent6>
          <a:srgbClr val="555555"/>
        </a:accent6>
        <a:hlink>
          <a:srgbClr val="5F5F5F"/>
        </a:hlink>
        <a:folHlink>
          <a:srgbClr val="BA121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2">
        <a:dk1>
          <a:srgbClr val="3C0000"/>
        </a:dk1>
        <a:lt1>
          <a:srgbClr val="FFFFFF"/>
        </a:lt1>
        <a:dk2>
          <a:srgbClr val="4D0B0B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B2AAAA"/>
        </a:accent3>
        <a:accent4>
          <a:srgbClr val="DADADA"/>
        </a:accent4>
        <a:accent5>
          <a:srgbClr val="B8B8AD"/>
        </a:accent5>
        <a:accent6>
          <a:srgbClr val="B92D00"/>
        </a:accent6>
        <a:hlink>
          <a:srgbClr val="CC9900"/>
        </a:hlink>
        <a:folHlink>
          <a:srgbClr val="CCCC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3">
        <a:dk1>
          <a:srgbClr val="666699"/>
        </a:dk1>
        <a:lt1>
          <a:srgbClr val="FFFFFF"/>
        </a:lt1>
        <a:dk2>
          <a:srgbClr val="15192B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AAABAC"/>
        </a:accent3>
        <a:accent4>
          <a:srgbClr val="DADADA"/>
        </a:accent4>
        <a:accent5>
          <a:srgbClr val="B2C4AF"/>
        </a:accent5>
        <a:accent6>
          <a:srgbClr val="5C5C8A"/>
        </a:accent6>
        <a:hlink>
          <a:srgbClr val="CC9900"/>
        </a:hlink>
        <a:folHlink>
          <a:srgbClr val="4837C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4">
        <a:dk1>
          <a:srgbClr val="666699"/>
        </a:dk1>
        <a:lt1>
          <a:srgbClr val="FFFFFF"/>
        </a:lt1>
        <a:dk2>
          <a:srgbClr val="86001A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C3AAAB"/>
        </a:accent3>
        <a:accent4>
          <a:srgbClr val="DADADA"/>
        </a:accent4>
        <a:accent5>
          <a:srgbClr val="FFADAA"/>
        </a:accent5>
        <a:accent6>
          <a:srgbClr val="E75C00"/>
        </a:accent6>
        <a:hlink>
          <a:srgbClr val="CC9900"/>
        </a:hlink>
        <a:folHlink>
          <a:srgbClr val="FF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5">
        <a:dk1>
          <a:srgbClr val="666699"/>
        </a:dk1>
        <a:lt1>
          <a:srgbClr val="FFFFFF"/>
        </a:lt1>
        <a:dk2>
          <a:srgbClr val="000054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AAAAB3"/>
        </a:accent3>
        <a:accent4>
          <a:srgbClr val="DADADA"/>
        </a:accent4>
        <a:accent5>
          <a:srgbClr val="ADADFF"/>
        </a:accent5>
        <a:accent6>
          <a:srgbClr val="005C8A"/>
        </a:accent6>
        <a:hlink>
          <a:srgbClr val="669900"/>
        </a:hlink>
        <a:folHlink>
          <a:srgbClr val="0000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6">
        <a:dk1>
          <a:srgbClr val="808080"/>
        </a:dk1>
        <a:lt1>
          <a:srgbClr val="FFFFFF"/>
        </a:lt1>
        <a:dk2>
          <a:srgbClr val="30054B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ADAAB1"/>
        </a:accent3>
        <a:accent4>
          <a:srgbClr val="DADADA"/>
        </a:accent4>
        <a:accent5>
          <a:srgbClr val="BEBFCB"/>
        </a:accent5>
        <a:accent6>
          <a:srgbClr val="6047A0"/>
        </a:accent6>
        <a:hlink>
          <a:srgbClr val="7AACCE"/>
        </a:hlink>
        <a:folHlink>
          <a:srgbClr val="D8D8E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7">
        <a:dk1>
          <a:srgbClr val="808080"/>
        </a:dk1>
        <a:lt1>
          <a:srgbClr val="FFFFCC"/>
        </a:lt1>
        <a:dk2>
          <a:srgbClr val="29527B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ACB3BF"/>
        </a:accent3>
        <a:accent4>
          <a:srgbClr val="DADAAE"/>
        </a:accent4>
        <a:accent5>
          <a:srgbClr val="E2E2AA"/>
        </a:accent5>
        <a:accent6>
          <a:srgbClr val="5C8A8A"/>
        </a:accent6>
        <a:hlink>
          <a:srgbClr val="D8D8EC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8">
        <a:dk1>
          <a:srgbClr val="666699"/>
        </a:dk1>
        <a:lt1>
          <a:srgbClr val="FFFFFF"/>
        </a:lt1>
        <a:dk2>
          <a:srgbClr val="47694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B1B9B1"/>
        </a:accent3>
        <a:accent4>
          <a:srgbClr val="DADADA"/>
        </a:accent4>
        <a:accent5>
          <a:srgbClr val="E2B8AA"/>
        </a:accent5>
        <a:accent6>
          <a:srgbClr val="B98A00"/>
        </a:accent6>
        <a:hlink>
          <a:srgbClr val="669900"/>
        </a:hlink>
        <a:folHlink>
          <a:srgbClr val="A45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íť 9">
        <a:dk1>
          <a:srgbClr val="000000"/>
        </a:dk1>
        <a:lt1>
          <a:srgbClr val="FFFFFF"/>
        </a:lt1>
        <a:dk2>
          <a:srgbClr val="7C1302"/>
        </a:dk2>
        <a:lt2>
          <a:srgbClr val="CC9900"/>
        </a:lt2>
        <a:accent1>
          <a:srgbClr val="CC9900"/>
        </a:accent1>
        <a:accent2>
          <a:srgbClr val="CC3300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B92D00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íť 10">
        <a:dk1>
          <a:srgbClr val="000000"/>
        </a:dk1>
        <a:lt1>
          <a:srgbClr val="FFFFFF"/>
        </a:lt1>
        <a:dk2>
          <a:srgbClr val="330066"/>
        </a:dk2>
        <a:lt2>
          <a:srgbClr val="808080"/>
        </a:lt2>
        <a:accent1>
          <a:srgbClr val="CCCC00"/>
        </a:accent1>
        <a:accent2>
          <a:srgbClr val="669999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5C8A8A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Network</Template>
  <TotalTime>54</TotalTime>
  <Words>210</Words>
  <Application>Microsoft Office PowerPoint</Application>
  <PresentationFormat>Předvádění na obrazovce (4:3)</PresentationFormat>
  <Paragraphs>90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21" baseType="lpstr">
      <vt:lpstr>Arial</vt:lpstr>
      <vt:lpstr>Wingdings</vt:lpstr>
      <vt:lpstr>Calibri</vt:lpstr>
      <vt:lpstr>Times New Roman</vt:lpstr>
      <vt:lpstr>Verdana</vt:lpstr>
      <vt:lpstr>Síť</vt:lpstr>
      <vt:lpstr>Výchozí návrh</vt:lpstr>
      <vt:lpstr>Snímek 1</vt:lpstr>
      <vt:lpstr>Snímek 2</vt:lpstr>
      <vt:lpstr>SKLADOVÁNÍ MATERIÁLU</vt:lpstr>
      <vt:lpstr>Skladování</vt:lpstr>
      <vt:lpstr>Zabezpečení skladování</vt:lpstr>
      <vt:lpstr>Centralizovaný sklad</vt:lpstr>
      <vt:lpstr>Decentralizovaný sklad</vt:lpstr>
      <vt:lpstr>Zabezpečení skladování</vt:lpstr>
      <vt:lpstr>Vlastní sklad</vt:lpstr>
      <vt:lpstr>Pronájem skladu</vt:lpstr>
      <vt:lpstr>Členění skladů</vt:lpstr>
      <vt:lpstr>Odpovězte na otázky:</vt:lpstr>
      <vt:lpstr>Řešení 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ondra</dc:creator>
  <cp:lastModifiedBy>Dum</cp:lastModifiedBy>
  <cp:revision>8</cp:revision>
  <cp:lastPrinted>1601-01-01T00:00:00Z</cp:lastPrinted>
  <dcterms:created xsi:type="dcterms:W3CDTF">2013-03-23T13:18:33Z</dcterms:created>
  <dcterms:modified xsi:type="dcterms:W3CDTF">2014-04-02T10:49:50Z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