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5" r:id="rId7"/>
    <p:sldId id="261" r:id="rId8"/>
    <p:sldId id="262" r:id="rId9"/>
    <p:sldId id="263" r:id="rId10"/>
    <p:sldId id="264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6" autoAdjust="0"/>
    <p:restoredTop sz="93961" autoAdjust="0"/>
  </p:normalViewPr>
  <p:slideViewPr>
    <p:cSldViewPr>
      <p:cViewPr>
        <p:scale>
          <a:sx n="75" d="100"/>
          <a:sy n="75" d="100"/>
        </p:scale>
        <p:origin x="-1224" y="1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6C6E7-ECC4-43F5-8EBA-2624D40506FE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186233-A1F0-4B48-B869-21681BDB9C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5288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5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6C6E7-ECC4-43F5-8EBA-2624D40506FE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186233-A1F0-4B48-B869-21681BDB9C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2179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5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6C6E7-ECC4-43F5-8EBA-2624D40506FE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186233-A1F0-4B48-B869-21681BDB9C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0393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5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6C6E7-ECC4-43F5-8EBA-2624D40506FE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186233-A1F0-4B48-B869-21681BDB9C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2309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5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6C6E7-ECC4-43F5-8EBA-2624D40506FE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186233-A1F0-4B48-B869-21681BDB9C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6174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5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6C6E7-ECC4-43F5-8EBA-2624D40506FE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186233-A1F0-4B48-B869-21681BDB9C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938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5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6C6E7-ECC4-43F5-8EBA-2624D40506FE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186233-A1F0-4B48-B869-21681BDB9C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3756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5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6C6E7-ECC4-43F5-8EBA-2624D40506FE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186233-A1F0-4B48-B869-21681BDB9C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3575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5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6C6E7-ECC4-43F5-8EBA-2624D40506FE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186233-A1F0-4B48-B869-21681BDB9C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8015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5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6C6E7-ECC4-43F5-8EBA-2624D40506FE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186233-A1F0-4B48-B869-21681BDB9C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7659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5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6C6E7-ECC4-43F5-8EBA-2624D40506FE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186233-A1F0-4B48-B869-21681BDB9C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6196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5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86C6E7-ECC4-43F5-8EBA-2624D40506FE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186233-A1F0-4B48-B869-21681BDB9C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6197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6500"/>
    </mc:Choice>
    <mc:Fallback xmlns="">
      <p:transition spd="slow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g"/><Relationship Id="rId3" Type="http://schemas.openxmlformats.org/officeDocument/2006/relationships/slide" Target="slide8.xml"/><Relationship Id="rId7" Type="http://schemas.openxmlformats.org/officeDocument/2006/relationships/image" Target="../media/image11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slide" Target="slide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jpeg"/><Relationship Id="rId5" Type="http://schemas.openxmlformats.org/officeDocument/2006/relationships/image" Target="../media/image26.jpg"/><Relationship Id="rId4" Type="http://schemas.openxmlformats.org/officeDocument/2006/relationships/image" Target="../media/image2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3.xml"/><Relationship Id="rId4" Type="http://schemas.openxmlformats.org/officeDocument/2006/relationships/image" Target="../media/image3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6" Type="http://schemas.openxmlformats.org/officeDocument/2006/relationships/slide" Target="slide3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7" Type="http://schemas.openxmlformats.org/officeDocument/2006/relationships/image" Target="../media/image40.jp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jpg"/><Relationship Id="rId5" Type="http://schemas.openxmlformats.org/officeDocument/2006/relationships/image" Target="../media/image38.jpg"/><Relationship Id="rId4" Type="http://schemas.openxmlformats.org/officeDocument/2006/relationships/image" Target="../media/image37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1402456" y="1571387"/>
            <a:ext cx="5976664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dirty="0" smtClean="0"/>
              <a:t>POCHUTINY</a:t>
            </a: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23528" y="404664"/>
            <a:ext cx="8568952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200" smtClean="0"/>
              <a:t>VY_32_INOVACE_17_PRAKTICKÉ </a:t>
            </a:r>
            <a:r>
              <a:rPr lang="cs-CZ" sz="2200" dirty="0" smtClean="0"/>
              <a:t>ČINNOSTI</a:t>
            </a:r>
            <a:endParaRPr lang="cs-CZ" sz="2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6886" y="3429000"/>
            <a:ext cx="284654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Příjemce:</a:t>
            </a:r>
          </a:p>
          <a:p>
            <a:r>
              <a:rPr lang="cs-CZ" dirty="0" smtClean="0"/>
              <a:t>ZŠ Břidličná, okres Bruntál</a:t>
            </a:r>
          </a:p>
          <a:p>
            <a:r>
              <a:rPr lang="cs-CZ" dirty="0" smtClean="0"/>
              <a:t>Komenského 360</a:t>
            </a:r>
          </a:p>
          <a:p>
            <a:r>
              <a:rPr lang="cs-CZ" dirty="0" smtClean="0"/>
              <a:t>79351 Břidličná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60032" y="3522615"/>
            <a:ext cx="306673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Doporučeno pro: </a:t>
            </a:r>
            <a:r>
              <a:rPr lang="cs-CZ" dirty="0" smtClean="0"/>
              <a:t>6</a:t>
            </a:r>
            <a:r>
              <a:rPr lang="cs-CZ" dirty="0" smtClean="0"/>
              <a:t>. - 8</a:t>
            </a:r>
            <a:r>
              <a:rPr lang="cs-CZ" dirty="0" smtClean="0"/>
              <a:t>.  ročník</a:t>
            </a:r>
          </a:p>
          <a:p>
            <a:r>
              <a:rPr lang="cs-CZ" b="1" dirty="0" smtClean="0"/>
              <a:t>Předmět: </a:t>
            </a:r>
            <a:r>
              <a:rPr lang="cs-CZ" dirty="0" smtClean="0"/>
              <a:t>Praktické činnosti</a:t>
            </a:r>
          </a:p>
          <a:p>
            <a:r>
              <a:rPr lang="cs-CZ" b="1" dirty="0" smtClean="0"/>
              <a:t>Autor: </a:t>
            </a:r>
            <a:r>
              <a:rPr lang="cs-CZ" dirty="0" smtClean="0"/>
              <a:t>Bc. Klára </a:t>
            </a:r>
            <a:r>
              <a:rPr lang="cs-CZ" dirty="0" err="1" smtClean="0"/>
              <a:t>Ujfaluši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15673" y="6306692"/>
            <a:ext cx="43502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INVESTICE DO ROZVOJE VZDĚLÁNÍ</a:t>
            </a:r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8351" y="5358976"/>
            <a:ext cx="2964874" cy="9576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5349092"/>
            <a:ext cx="2016224" cy="9576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5283" y="5373680"/>
            <a:ext cx="1221220" cy="9330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8894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41603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Vyjmenuj všechny lidské smysly.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23035" y="2506452"/>
            <a:ext cx="40377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Které  nejvíce zapojíme u jídla?</a:t>
            </a:r>
            <a:endParaRPr lang="cs-CZ" sz="2400" dirty="0"/>
          </a:p>
        </p:txBody>
      </p:sp>
      <p:pic>
        <p:nvPicPr>
          <p:cNvPr id="1026" name="Picture 2" descr="C:\Users\ujfakl\AppData\Local\Microsoft\Windows\Temporary Internet Files\Content.IE5\BU2U2IC7\MC9003496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2049" y="1481849"/>
            <a:ext cx="906888" cy="728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jfakl\AppData\Local\Microsoft\Windows\Temporary Internet Files\Content.IE5\DRHBQ9B8\MC9002381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3532" y="1607820"/>
            <a:ext cx="1324929" cy="602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jfakl\AppData\Local\Microsoft\Windows\Temporary Internet Files\Content.IE5\1PNL7855\MC9002381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673" y="1447663"/>
            <a:ext cx="1205805" cy="762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jfakl\AppData\Local\Microsoft\Windows\Temporary Internet Files\Content.IE5\V65T0WJV\MC90002814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7537" y="1393142"/>
            <a:ext cx="1080120" cy="1145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jfakl\AppData\Local\Microsoft\Windows\Temporary Internet Files\Content.IE5\RG7RH5SK\MC90028053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1889" y="1500284"/>
            <a:ext cx="932784" cy="598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09094" y="2968118"/>
            <a:ext cx="194316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CHUŤ</a:t>
            </a:r>
            <a:endParaRPr lang="cs-CZ" sz="60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52841" y="3014284"/>
            <a:ext cx="152477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ČICH</a:t>
            </a:r>
            <a:endParaRPr lang="cs-CZ" sz="5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84773" y="3214339"/>
            <a:ext cx="15728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i="1" dirty="0" smtClean="0"/>
              <a:t>ZRAK</a:t>
            </a:r>
            <a:endParaRPr lang="cs-CZ" sz="4000" i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38572" y="3383616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HMAT</a:t>
            </a:r>
            <a:endParaRPr lang="cs-CZ" sz="2800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244288" y="3460560"/>
            <a:ext cx="7984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SLUCH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46237" y="5373216"/>
            <a:ext cx="8659935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POCHUTINY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dirty="0" smtClean="0"/>
              <a:t>– svou vůní, chutí a barvou mají povzbuzující účinek na naše trávicí ústrojí.</a:t>
            </a:r>
          </a:p>
          <a:p>
            <a:r>
              <a:rPr lang="cs-CZ" i="1" dirty="0"/>
              <a:t> </a:t>
            </a:r>
            <a:r>
              <a:rPr lang="cs-CZ" i="1" dirty="0" smtClean="0"/>
              <a:t>                         Používáme je v malých dávkách.</a:t>
            </a:r>
            <a:endParaRPr lang="cs-CZ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8882" y="4268373"/>
            <a:ext cx="61926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Které </a:t>
            </a:r>
            <a:r>
              <a:rPr lang="cs-CZ" sz="2400" dirty="0" smtClean="0"/>
              <a:t>barvy </a:t>
            </a:r>
            <a:r>
              <a:rPr lang="cs-CZ" sz="2400" dirty="0" smtClean="0"/>
              <a:t>v okolí podle Vás povzbuzují chuť k jídlu?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21118" y="4806983"/>
            <a:ext cx="123085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ŽLUTÁ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15725" y="4385001"/>
            <a:ext cx="1790683" cy="58477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ČERVENÁ</a:t>
            </a:r>
            <a:endParaRPr lang="cs-CZ" sz="32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9186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  <p:bldP spid="15" grpId="0"/>
      <p:bldP spid="10" grpId="1"/>
      <p:bldP spid="11" grpId="0" animBg="1"/>
      <p:bldP spid="1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261" y="1284173"/>
            <a:ext cx="27042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i="1" dirty="0" smtClean="0"/>
              <a:t>ROZDĚLENÍ: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088237" y="5210599"/>
            <a:ext cx="15300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i="1" dirty="0" smtClean="0">
                <a:hlinkClick r:id="rId2" action="ppaction://hlinksldjump"/>
              </a:rPr>
              <a:t>koření</a:t>
            </a:r>
            <a:endParaRPr lang="cs-CZ" sz="4000" b="1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2636912"/>
            <a:ext cx="15284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i="1" dirty="0" smtClean="0">
                <a:hlinkClick r:id="rId3" action="ppaction://hlinksldjump"/>
              </a:rPr>
              <a:t>houby</a:t>
            </a:r>
            <a:endParaRPr lang="cs-CZ" sz="4000" b="1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261" y="3742506"/>
            <a:ext cx="31323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i="1" dirty="0" smtClean="0">
                <a:hlinkClick r:id="rId4" action="ppaction://hlinksldjump"/>
              </a:rPr>
              <a:t>dochucovadla</a:t>
            </a:r>
            <a:endParaRPr lang="cs-CZ" sz="4000" b="1" i="1" dirty="0"/>
          </a:p>
        </p:txBody>
      </p:sp>
      <p:pic>
        <p:nvPicPr>
          <p:cNvPr id="5127" name="Picture 7" descr="C:\Users\ujfakl\AppData\Local\Microsoft\Windows\Temporary Internet Files\Content.IE5\R0VYJB2F\MP90040524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1994" y="4437112"/>
            <a:ext cx="2754654" cy="196761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ujfakl\AppData\Local\Microsoft\Windows\Temporary Internet Files\Content.IE5\4ZDAVBXJ\MP90017548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699980"/>
            <a:ext cx="1150701" cy="170474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ujfakl\AppData\Local\Microsoft\Windows\Temporary Internet Files\Content.IE5\RG7RH5SK\MP90043855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370425">
            <a:off x="3603308" y="1414503"/>
            <a:ext cx="1914830" cy="285948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987824" y="548680"/>
            <a:ext cx="27270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POCHUTINY</a:t>
            </a:r>
            <a:endParaRPr lang="cs-CZ" sz="40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1434497"/>
            <a:ext cx="2155849" cy="301589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636913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65371">
            <a:off x="4620337" y="1895521"/>
            <a:ext cx="3696108" cy="26501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97349">
            <a:off x="1857012" y="4099687"/>
            <a:ext cx="3670670" cy="203722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extovéPole 1"/>
          <p:cNvSpPr txBox="1"/>
          <p:nvPr/>
        </p:nvSpPr>
        <p:spPr>
          <a:xfrm>
            <a:off x="179512" y="404664"/>
            <a:ext cx="817961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KOŘENÍ</a:t>
            </a:r>
          </a:p>
          <a:p>
            <a:r>
              <a:rPr lang="cs-CZ" sz="3200" dirty="0" smtClean="0"/>
              <a:t>   - části rostlin, používáme čerstvé nebo sušené.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39552" y="2448141"/>
            <a:ext cx="3780458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800" b="1" i="1" dirty="0" smtClean="0"/>
              <a:t>Podzemní části rostlin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- zázvor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4278240"/>
            <a:ext cx="1565685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/>
              <a:t>b) Kůry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- skořice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512" y="1586367"/>
            <a:ext cx="52259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Využívají se různé části rostlin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11" name="Šipka doleva 10">
            <a:hlinkClick r:id="rId4" action="ppaction://hlinksldjump"/>
          </p:cNvPr>
          <p:cNvSpPr/>
          <p:nvPr/>
        </p:nvSpPr>
        <p:spPr>
          <a:xfrm>
            <a:off x="8538332" y="6455840"/>
            <a:ext cx="282907" cy="2423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6118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96296E-6 L 2.5E-6 -0.157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787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1221" y="1772816"/>
            <a:ext cx="22259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/>
              <a:t>c) Listy a natě</a:t>
            </a:r>
          </a:p>
        </p:txBody>
      </p:sp>
      <p:sp>
        <p:nvSpPr>
          <p:cNvPr id="4" name="Obdélník 3"/>
          <p:cNvSpPr/>
          <p:nvPr/>
        </p:nvSpPr>
        <p:spPr>
          <a:xfrm>
            <a:off x="421221" y="404664"/>
            <a:ext cx="522591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/>
              <a:t>Využívají se různé části rostlin.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21221" y="2495407"/>
            <a:ext cx="18335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bobkový list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21221" y="2957072"/>
            <a:ext cx="12153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tymián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10679" y="3433874"/>
            <a:ext cx="9084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kopr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10679" y="3933818"/>
            <a:ext cx="16687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majoránka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434363" y="4395483"/>
            <a:ext cx="1228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libeček</a:t>
            </a:r>
            <a:endParaRPr lang="cs-CZ" sz="24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4725144"/>
            <a:ext cx="2527458" cy="17430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265410"/>
            <a:ext cx="2016224" cy="22823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2780928"/>
            <a:ext cx="2466975" cy="185023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4149080"/>
            <a:ext cx="2573866" cy="19304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1772816"/>
            <a:ext cx="2208151" cy="14636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199601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628800"/>
            <a:ext cx="13849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/>
              <a:t>d) Květy</a:t>
            </a:r>
          </a:p>
        </p:txBody>
      </p:sp>
      <p:sp>
        <p:nvSpPr>
          <p:cNvPr id="3" name="Obdélník 2"/>
          <p:cNvSpPr/>
          <p:nvPr/>
        </p:nvSpPr>
        <p:spPr>
          <a:xfrm>
            <a:off x="421221" y="404664"/>
            <a:ext cx="522591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/>
              <a:t>Využívají se různé části rostlin.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3718" y="2172152"/>
            <a:ext cx="14229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hřebíček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03718" y="2633817"/>
            <a:ext cx="11191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šafrán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34012" y="3095482"/>
            <a:ext cx="11875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kapary</a:t>
            </a:r>
            <a:endParaRPr lang="cs-CZ" sz="24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4188" y="3861048"/>
            <a:ext cx="3838291" cy="25572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1052736"/>
            <a:ext cx="4896544" cy="26502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3795022"/>
            <a:ext cx="2641800" cy="25320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995233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5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5" name="Picture 13" descr="C:\Users\ujfakl\AppData\Local\Microsoft\Windows\Temporary Internet Files\Content.IE5\4DSB5VIF\MP90021612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7770" y="4558704"/>
            <a:ext cx="2975603" cy="198373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19654" y="844918"/>
            <a:ext cx="28937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/>
              <a:t>e) Plody a semena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27151" y="3569391"/>
            <a:ext cx="400006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Často používáme směsi koření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- kari, grilovací, zabíjačkové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74202">
            <a:off x="5983351" y="4444642"/>
            <a:ext cx="2873493" cy="200169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538865">
            <a:off x="5872962" y="884813"/>
            <a:ext cx="2744591" cy="23106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923097">
            <a:off x="2881711" y="1084974"/>
            <a:ext cx="1311868" cy="27003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TextovéPole 9"/>
          <p:cNvSpPr txBox="1"/>
          <p:nvPr/>
        </p:nvSpPr>
        <p:spPr>
          <a:xfrm>
            <a:off x="572996" y="1351366"/>
            <a:ext cx="12441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</a:t>
            </a:r>
            <a:r>
              <a:rPr lang="cs-CZ" sz="2400" dirty="0" smtClean="0"/>
              <a:t>vanilka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71136" y="1865356"/>
            <a:ext cx="9332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pepř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72996" y="2831524"/>
            <a:ext cx="9653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kmín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72996" y="2327021"/>
            <a:ext cx="12790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paprika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19654" y="270660"/>
            <a:ext cx="522591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/>
              <a:t>Využívají se různé části rostlin.</a:t>
            </a:r>
          </a:p>
        </p:txBody>
      </p:sp>
      <p:pic>
        <p:nvPicPr>
          <p:cNvPr id="2051" name="Picture 3" descr="C:\Users\ujfakl\AppData\Local\Microsoft\Windows\Temporary Internet Files\Content.IE5\GF45ZNJM\MP90043047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924944"/>
            <a:ext cx="2088232" cy="208823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2574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0" grpId="0"/>
      <p:bldP spid="11" grpId="0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91071"/>
            <a:ext cx="221400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HOUBY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76109" y="1881118"/>
            <a:ext cx="52090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jedlé, nezapařené, bez plísně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3261628"/>
            <a:ext cx="16751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č</a:t>
            </a:r>
            <a:r>
              <a:rPr lang="cs-CZ" sz="4000" dirty="0" smtClean="0"/>
              <a:t>erstvé</a:t>
            </a:r>
          </a:p>
        </p:txBody>
      </p:sp>
      <p:pic>
        <p:nvPicPr>
          <p:cNvPr id="2050" name="Picture 2" descr="C:\Users\ujfakl\AppData\Local\Microsoft\Windows\Temporary Internet Files\Content.IE5\01OVCMT5\MP90017795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40461"/>
            <a:ext cx="3701980" cy="246798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3757759"/>
            <a:ext cx="2592288" cy="19536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2563" y="3252573"/>
            <a:ext cx="3141107" cy="259918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10" name="Přímá spojnice 9"/>
          <p:cNvCxnSpPr>
            <a:endCxn id="4" idx="1"/>
          </p:cNvCxnSpPr>
          <p:nvPr/>
        </p:nvCxnSpPr>
        <p:spPr>
          <a:xfrm>
            <a:off x="403920" y="2924944"/>
            <a:ext cx="495672" cy="690627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>
            <a:endCxn id="19" idx="1"/>
          </p:cNvCxnSpPr>
          <p:nvPr/>
        </p:nvCxnSpPr>
        <p:spPr>
          <a:xfrm>
            <a:off x="403920" y="2924944"/>
            <a:ext cx="504956" cy="1818604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endCxn id="18" idx="1"/>
          </p:cNvCxnSpPr>
          <p:nvPr/>
        </p:nvCxnSpPr>
        <p:spPr>
          <a:xfrm>
            <a:off x="403920" y="2924944"/>
            <a:ext cx="504956" cy="3214518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908876" y="5785519"/>
            <a:ext cx="278448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sterilizované</a:t>
            </a:r>
            <a:endParaRPr lang="cs-CZ" sz="4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908876" y="4389605"/>
            <a:ext cx="163378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s</a:t>
            </a:r>
            <a:r>
              <a:rPr lang="cs-CZ" sz="4000" dirty="0" smtClean="0"/>
              <a:t>ušené</a:t>
            </a:r>
          </a:p>
        </p:txBody>
      </p:sp>
      <p:sp>
        <p:nvSpPr>
          <p:cNvPr id="34" name="Šipka doleva 33">
            <a:hlinkClick r:id="rId5" action="ppaction://hlinksldjump"/>
          </p:cNvPr>
          <p:cNvSpPr/>
          <p:nvPr/>
        </p:nvSpPr>
        <p:spPr>
          <a:xfrm>
            <a:off x="8538332" y="6455840"/>
            <a:ext cx="282907" cy="2423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7610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8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jfakl\AppData\Local\Microsoft\Windows\Temporary Internet Files\Content.IE5\GF45ZNJM\MP90018270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4576" y="4277413"/>
            <a:ext cx="3483143" cy="231000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620688"/>
            <a:ext cx="500598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DOCHUCOVADLA</a:t>
            </a:r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864475"/>
            <a:ext cx="8066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Sůl</a:t>
            </a:r>
          </a:p>
        </p:txBody>
      </p:sp>
      <p:pic>
        <p:nvPicPr>
          <p:cNvPr id="1026" name="Picture 2" descr="C:\Users\ujfakl\AppData\Local\Microsoft\Windows\Temporary Internet Files\Content.IE5\1PNL7855\MP9004005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5418" y="1729356"/>
            <a:ext cx="1942566" cy="242882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7746" y="1423512"/>
            <a:ext cx="2044175" cy="272556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7360" y="1972676"/>
            <a:ext cx="2456342" cy="184225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2" name="TextovéPole 11"/>
          <p:cNvSpPr txBox="1"/>
          <p:nvPr/>
        </p:nvSpPr>
        <p:spPr>
          <a:xfrm>
            <a:off x="467544" y="3622455"/>
            <a:ext cx="11645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Ocet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7544" y="4357052"/>
            <a:ext cx="17513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Hořčice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83444" y="5112065"/>
            <a:ext cx="369319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Polévkové koření</a:t>
            </a:r>
            <a:endParaRPr lang="cs-CZ" sz="4000" dirty="0"/>
          </a:p>
        </p:txBody>
      </p:sp>
      <p:sp>
        <p:nvSpPr>
          <p:cNvPr id="9" name="Šipka doleva 8">
            <a:hlinkClick r:id="rId6" action="ppaction://hlinksldjump"/>
          </p:cNvPr>
          <p:cNvSpPr/>
          <p:nvPr/>
        </p:nvSpPr>
        <p:spPr>
          <a:xfrm>
            <a:off x="8538332" y="6455840"/>
            <a:ext cx="282907" cy="2423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5385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2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6882" y="428328"/>
            <a:ext cx="874059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Řadu bylin můžeme pěstovat na zahrádce, připravujeme z nich i čaje.</a:t>
            </a:r>
          </a:p>
          <a:p>
            <a:pPr algn="ctr"/>
            <a:r>
              <a:rPr lang="cs-CZ" sz="2400" dirty="0" smtClean="0"/>
              <a:t> Znáš některé?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1340768"/>
            <a:ext cx="2810802" cy="18726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3356992"/>
            <a:ext cx="1100111" cy="29157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4077072"/>
            <a:ext cx="2366171" cy="17746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7391" y="1366208"/>
            <a:ext cx="2344707" cy="206279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3861048"/>
            <a:ext cx="2971388" cy="222854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521" y="980728"/>
            <a:ext cx="1680186" cy="25202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TextovéPole 9"/>
          <p:cNvSpPr txBox="1"/>
          <p:nvPr/>
        </p:nvSpPr>
        <p:spPr>
          <a:xfrm>
            <a:off x="6746515" y="5749485"/>
            <a:ext cx="1269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Estragon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55395" y="5980317"/>
            <a:ext cx="8384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Máta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99871" y="3045011"/>
            <a:ext cx="13688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Meduňka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637993" y="3241170"/>
            <a:ext cx="14863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Heřmánek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083153" y="6060999"/>
            <a:ext cx="1085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Divizna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255396" y="3345842"/>
            <a:ext cx="9078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Šalvěj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96952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467544" y="1556792"/>
            <a:ext cx="54006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http://cs.wikipedia.org/wiki/Soubor:BayLeaf.jpg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467544" y="2060848"/>
            <a:ext cx="81369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http://commons.wikimedia.org/wiki/File:Levisticum_officinale_1.2_R.jpg?uselang=cs</a:t>
            </a:r>
          </a:p>
        </p:txBody>
      </p:sp>
      <p:sp>
        <p:nvSpPr>
          <p:cNvPr id="9" name="Obdélník 8"/>
          <p:cNvSpPr/>
          <p:nvPr/>
        </p:nvSpPr>
        <p:spPr>
          <a:xfrm>
            <a:off x="467544" y="2564904"/>
            <a:ext cx="52565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http://cs.wikipedia.org/wiki/Soubor:Thymian.jpg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67544" y="3068960"/>
            <a:ext cx="91450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http://upload.wikimedia.org/wikipedia/commons/b/b3/Anethum_graveolens.jpg?uselang=cs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467544" y="3501008"/>
            <a:ext cx="74168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http://cs.wikipedia.org/wiki/Soubor:ClovesDried.jpg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467544" y="4005064"/>
            <a:ext cx="86764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http://commons.wikimedia.org/wiki/File:Iran_saffron_threads.jpg?uselang=cs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67544" y="4509120"/>
            <a:ext cx="69847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http://cs.wikipedia.org/wiki/Soubor:Salted_capers.jpg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539552" y="4941168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http://commons.wikimedia.org/wiki/File:Pfeffer-Gew%C3%BCrz.jpg?uselang=cs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467544" y="5373216"/>
            <a:ext cx="84249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http://commons.wikimedia.org/wiki/File:Vanilla_6beans.JPG?uselang=cs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467544" y="5949280"/>
            <a:ext cx="85689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http://upload.wikimedia.org/wikipedia/commons/0/09/-_Dried_Boletus_edulis_-.jpg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395536" y="6381328"/>
            <a:ext cx="81186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http://commons.wikimedia.org/wiki/</a:t>
            </a:r>
            <a:r>
              <a:rPr lang="cs-CZ" dirty="0" err="1"/>
              <a:t>File:Pickled_mushrooms</a:t>
            </a:r>
            <a:r>
              <a:rPr lang="cs-CZ" dirty="0"/>
              <a:t>...</a:t>
            </a:r>
            <a:r>
              <a:rPr lang="cs-CZ" dirty="0" err="1"/>
              <a:t>jpg?uselang</a:t>
            </a:r>
            <a:r>
              <a:rPr lang="cs-CZ" dirty="0"/>
              <a:t>=</a:t>
            </a:r>
            <a:r>
              <a:rPr lang="cs-CZ" dirty="0" err="1"/>
              <a:t>cs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67544" y="1124744"/>
            <a:ext cx="67026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[cit. </a:t>
            </a:r>
            <a:r>
              <a:rPr lang="cs-CZ" dirty="0" smtClean="0"/>
              <a:t>2011-09-12]. </a:t>
            </a:r>
            <a:r>
              <a:rPr lang="cs-CZ" dirty="0"/>
              <a:t>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395536" y="692696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dirty="0">
                <a:latin typeface="Calibri" pitchFamily="34" charset="0"/>
                <a:cs typeface="Calibri" pitchFamily="34" charset="0"/>
              </a:rPr>
              <a:t>Obrázky</a:t>
            </a:r>
            <a:r>
              <a:rPr lang="cs-CZ" b="1" dirty="0">
                <a:latin typeface="Times New Roman" pitchFamily="18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1437964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5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124744"/>
            <a:ext cx="71105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http://upload.wikimedia.org/wikipedia/commons/5/52/Maggi_souce.JPG</a:t>
            </a:r>
          </a:p>
        </p:txBody>
      </p:sp>
      <p:sp>
        <p:nvSpPr>
          <p:cNvPr id="3" name="Obdélník 2"/>
          <p:cNvSpPr/>
          <p:nvPr/>
        </p:nvSpPr>
        <p:spPr>
          <a:xfrm>
            <a:off x="251520" y="1484784"/>
            <a:ext cx="88924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http://commons.wikimedia.org/wiki/File:Verbascum_nigrum_subspecie_abietinum_2.jpg?uselang=cs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3528" y="2996952"/>
            <a:ext cx="80648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http://commons.wikimedia.org/wiki/File:Chamomilla_suaveolens_kz.jpg?uselang=cs</a:t>
            </a:r>
          </a:p>
        </p:txBody>
      </p:sp>
      <p:sp>
        <p:nvSpPr>
          <p:cNvPr id="5" name="Obdélník 4"/>
          <p:cNvSpPr/>
          <p:nvPr/>
        </p:nvSpPr>
        <p:spPr>
          <a:xfrm>
            <a:off x="323528" y="2204864"/>
            <a:ext cx="85689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</a:t>
            </a:r>
            <a:r>
              <a:rPr lang="cs-CZ" dirty="0" smtClean="0"/>
              <a:t>commons.wikimedia.org/wiki/File:Estragon_pied.JPG?uselang=cs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23528" y="2564904"/>
            <a:ext cx="66064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http://commons.wikimedia.org/wiki/File:Mint.jpg?uselang=cs</a:t>
            </a:r>
          </a:p>
        </p:txBody>
      </p:sp>
      <p:sp>
        <p:nvSpPr>
          <p:cNvPr id="7" name="Obdélník 6"/>
          <p:cNvSpPr/>
          <p:nvPr/>
        </p:nvSpPr>
        <p:spPr>
          <a:xfrm>
            <a:off x="395536" y="3429000"/>
            <a:ext cx="84969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http://commons.wikimedia.org/wiki/File:Medu%C5%88ka,_melissa.jpg?uselang=cs</a:t>
            </a:r>
          </a:p>
        </p:txBody>
      </p:sp>
      <p:sp>
        <p:nvSpPr>
          <p:cNvPr id="8" name="Obdélník 7"/>
          <p:cNvSpPr/>
          <p:nvPr/>
        </p:nvSpPr>
        <p:spPr>
          <a:xfrm>
            <a:off x="323528" y="3861048"/>
            <a:ext cx="85689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http://commons.wikimedia.org/wiki/File:Natural_monument_Pod_Zvahovem_in_2011_(12).JPG?uselang=cs</a:t>
            </a:r>
          </a:p>
        </p:txBody>
      </p:sp>
      <p:sp>
        <p:nvSpPr>
          <p:cNvPr id="9" name="Obdélník 8"/>
          <p:cNvSpPr/>
          <p:nvPr/>
        </p:nvSpPr>
        <p:spPr>
          <a:xfrm>
            <a:off x="323528" y="5013176"/>
            <a:ext cx="86044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http://commons.wikimedia.org/wiki/File:Cinnamon_Variaties_-_Robin.jpg?uselang=cs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23528" y="4581128"/>
            <a:ext cx="73448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http://cs.wikipedia.org/wiki/Soubor:Origanum_majorana.jpg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95536" y="5445224"/>
            <a:ext cx="86044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http://cs.wikipedia.org/wiki/Soubor:K%C3%BCmmelsamen_f%C3%BCr_WP.jpg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23528" y="6165304"/>
            <a:ext cx="34479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obrázky z webu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6663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5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485</TotalTime>
  <Words>328</Words>
  <Application>Microsoft Office PowerPoint</Application>
  <PresentationFormat>Předvádění na obrazovce (4:3)</PresentationFormat>
  <Paragraphs>96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Klára Ujfaluši</dc:creator>
  <cp:lastModifiedBy>Martin Králík</cp:lastModifiedBy>
  <cp:revision>59</cp:revision>
  <dcterms:created xsi:type="dcterms:W3CDTF">2011-12-12T15:14:52Z</dcterms:created>
  <dcterms:modified xsi:type="dcterms:W3CDTF">2012-04-03T16:20:53Z</dcterms:modified>
</cp:coreProperties>
</file>