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8" r:id="rId4"/>
    <p:sldId id="259" r:id="rId5"/>
    <p:sldId id="276" r:id="rId6"/>
    <p:sldId id="260" r:id="rId7"/>
    <p:sldId id="27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4" r:id="rId16"/>
    <p:sldId id="275" r:id="rId17"/>
    <p:sldId id="273" r:id="rId18"/>
    <p:sldId id="267" r:id="rId19"/>
    <p:sldId id="268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67" y="-54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85918" y="1571612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14290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2285992"/>
            <a:ext cx="854075" cy="746125"/>
          </a:xfrm>
          <a:prstGeom prst="rect">
            <a:avLst/>
          </a:prstGeom>
          <a:noFill/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571472" y="3437753"/>
            <a:ext cx="7643866" cy="3231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 	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III/2 – Inovace a zkvalitnění výuky prostřednictvím ICT</a:t>
            </a:r>
            <a:r>
              <a:rPr lang="cs-CZ" sz="1200" b="1" dirty="0" smtClean="0"/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VY_32_INOVACE_01Kra_19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Název DUM: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		Fyziologie výživy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	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	Mgr. Marta Králová	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Ročník: 			1.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		Potraviny a výživa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 		Kuchař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- číšník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trávení, části trávicí soustavy, enzymy, nemoci trávicí soustavy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prezentace je zaměřená na problematiku fyziologie výživy – 				definuje trávení, popisuje části trávicí soustavy, charakterizuje 				enzymy, uvádí nejčastější onemocnění, která postihují trávicí 				soustavu člověka.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 	prezentace, pracovní list, test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 		žák vysvětlí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pojmy trávení a enzymy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, popíše 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jednotlivé části 				trávicí soustavy, vyjmenuje nemoci postihující trávicí trakt. 				Dosažené vědomosti si prověří pomocí testu.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 	prezentace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- projektor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/>
              <a:t>Fyziologie </a:t>
            </a:r>
            <a:br>
              <a:rPr lang="cs-CZ" sz="8000" b="1" dirty="0" smtClean="0"/>
            </a:br>
            <a:r>
              <a:rPr lang="cs-CZ" sz="8000" b="1" dirty="0" smtClean="0"/>
              <a:t>výživy</a:t>
            </a:r>
            <a:endParaRPr lang="cs-CZ" sz="8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Trávení: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proces, při kterém se složité části potravy přeměňují na jednodušší, ty jsou organismem využívány (jednotlivé živiny jsou vstřebávány</a:t>
            </a:r>
          </a:p>
          <a:p>
            <a:pPr>
              <a:buNone/>
            </a:pPr>
            <a:r>
              <a:rPr lang="cs-CZ" dirty="0" smtClean="0"/>
              <a:t>    do krve v tenkém střevě) a nestrávené a nevyužité složky  potravy jsou z těla vyloučeny.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Části trávicí soustavy: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dutina ústní                             Součástí TS jsou:                          </a:t>
            </a:r>
          </a:p>
          <a:p>
            <a:r>
              <a:rPr lang="cs-CZ" dirty="0" smtClean="0"/>
              <a:t>hltan                                             </a:t>
            </a:r>
            <a:r>
              <a:rPr lang="cs-CZ" b="1" dirty="0" smtClean="0"/>
              <a:t>-</a:t>
            </a:r>
            <a:r>
              <a:rPr lang="cs-CZ" dirty="0" smtClean="0"/>
              <a:t>   játra </a:t>
            </a:r>
          </a:p>
          <a:p>
            <a:r>
              <a:rPr lang="cs-CZ" dirty="0" smtClean="0"/>
              <a:t>jícen                                              </a:t>
            </a:r>
            <a:r>
              <a:rPr lang="cs-CZ" b="1" dirty="0" smtClean="0"/>
              <a:t>-</a:t>
            </a:r>
            <a:r>
              <a:rPr lang="cs-CZ" dirty="0" smtClean="0"/>
              <a:t>   slinivka břišní</a:t>
            </a:r>
          </a:p>
          <a:p>
            <a:r>
              <a:rPr lang="cs-CZ" dirty="0" smtClean="0"/>
              <a:t>žaludek                                             (pankreas)</a:t>
            </a:r>
          </a:p>
          <a:p>
            <a:r>
              <a:rPr lang="cs-CZ" dirty="0" smtClean="0"/>
              <a:t>tenké střevo</a:t>
            </a:r>
          </a:p>
          <a:p>
            <a:r>
              <a:rPr lang="cs-CZ" dirty="0" smtClean="0"/>
              <a:t>tlusté střevo </a:t>
            </a:r>
          </a:p>
          <a:p>
            <a:r>
              <a:rPr lang="cs-CZ" dirty="0" smtClean="0"/>
              <a:t>konečník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ISS CHEB\Plocha\Foto4775.jpg"/>
          <p:cNvPicPr>
            <a:picLocks noChangeAspect="1" noChangeArrowheads="1"/>
          </p:cNvPicPr>
          <p:nvPr/>
        </p:nvPicPr>
        <p:blipFill>
          <a:blip r:embed="rId2" cstate="print"/>
          <a:srcRect l="8506" t="16404" b="1823"/>
          <a:stretch>
            <a:fillRect/>
          </a:stretch>
        </p:blipFill>
        <p:spPr bwMode="auto">
          <a:xfrm>
            <a:off x="1907704" y="620688"/>
            <a:ext cx="5472608" cy="59766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Dutina ústní: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ústech je přijatá potravina rozmělněna 32 zuby (mléčný chrup 20),</a:t>
            </a:r>
          </a:p>
          <a:p>
            <a:endParaRPr lang="cs-CZ" dirty="0" smtClean="0"/>
          </a:p>
          <a:p>
            <a:r>
              <a:rPr lang="cs-CZ" dirty="0" smtClean="0"/>
              <a:t>smíchána se </a:t>
            </a:r>
            <a:r>
              <a:rPr lang="cs-CZ" b="1" dirty="0" smtClean="0"/>
              <a:t>slinami</a:t>
            </a:r>
            <a:r>
              <a:rPr lang="cs-CZ" dirty="0" smtClean="0"/>
              <a:t>,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vzniká </a:t>
            </a:r>
            <a:r>
              <a:rPr lang="cs-CZ" b="1" dirty="0" smtClean="0"/>
              <a:t>sousto</a:t>
            </a:r>
          </a:p>
          <a:p>
            <a:endParaRPr lang="cs-CZ" b="1" dirty="0" smtClean="0"/>
          </a:p>
          <a:p>
            <a:r>
              <a:rPr lang="cs-CZ" b="1" dirty="0" smtClean="0"/>
              <a:t>štěpení S (škrob) – enzym ptyalin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Hltan, jícen: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sousto je po polknutí dopraveno do hltanu,</a:t>
            </a:r>
          </a:p>
          <a:p>
            <a:endParaRPr lang="cs-CZ" dirty="0" smtClean="0"/>
          </a:p>
          <a:p>
            <a:r>
              <a:rPr lang="cs-CZ" dirty="0" smtClean="0"/>
              <a:t>po té do jícnu,</a:t>
            </a:r>
          </a:p>
          <a:p>
            <a:endParaRPr lang="cs-CZ" dirty="0" smtClean="0"/>
          </a:p>
          <a:p>
            <a:r>
              <a:rPr lang="cs-CZ" dirty="0" smtClean="0"/>
              <a:t>pak se pomalými pohyby posunuje do žaludku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Žaludek: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sousto se  smíchá s žaludečními šťávami a vzniká </a:t>
            </a:r>
            <a:r>
              <a:rPr lang="cs-CZ" b="1" dirty="0" smtClean="0"/>
              <a:t>trávenina </a:t>
            </a:r>
          </a:p>
          <a:p>
            <a:r>
              <a:rPr lang="cs-CZ" dirty="0" smtClean="0"/>
              <a:t>(enzymy pepsin – štěpí B, lipáza – štěpí T,</a:t>
            </a:r>
          </a:p>
          <a:p>
            <a:r>
              <a:rPr lang="cs-CZ" dirty="0" smtClean="0"/>
              <a:t> kyselina  chlorovodíková)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tuky se tráví až      6 hod</a:t>
            </a:r>
          </a:p>
          <a:p>
            <a:r>
              <a:rPr lang="cs-CZ" dirty="0" smtClean="0"/>
              <a:t>bílkoviny                 4 hod</a:t>
            </a:r>
          </a:p>
          <a:p>
            <a:r>
              <a:rPr lang="cs-CZ" dirty="0" smtClean="0"/>
              <a:t>sacharidy                2 hod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Tenké střevo: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živiny se stěnou střeva dostávají do krve a odtud k jednotlivým orgánům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erepsin – dokončuje štěpení B, lipáza, sacharáza, maltáza, laktáza, pankreatická šťáva</a:t>
            </a:r>
          </a:p>
          <a:p>
            <a:endParaRPr lang="cs-CZ" dirty="0" smtClean="0"/>
          </a:p>
          <a:p>
            <a:r>
              <a:rPr lang="cs-CZ" dirty="0" smtClean="0"/>
              <a:t>žluč emulguje tuky </a:t>
            </a:r>
          </a:p>
          <a:p>
            <a:endParaRPr lang="cs-CZ" dirty="0" smtClean="0"/>
          </a:p>
          <a:p>
            <a:r>
              <a:rPr lang="cs-CZ" dirty="0" smtClean="0"/>
              <a:t>délka 3 – 5 m, průměr 3 – </a:t>
            </a:r>
            <a:r>
              <a:rPr lang="cs-CZ" dirty="0" err="1" smtClean="0"/>
              <a:t>3</a:t>
            </a:r>
            <a:r>
              <a:rPr lang="cs-CZ" dirty="0" smtClean="0"/>
              <a:t>,5 cm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Tlusté střevo: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shromažďují se zde nestrávené a nevyužité části potravy</a:t>
            </a:r>
          </a:p>
          <a:p>
            <a:endParaRPr lang="cs-CZ" dirty="0" smtClean="0"/>
          </a:p>
          <a:p>
            <a:r>
              <a:rPr lang="cs-CZ" dirty="0" smtClean="0"/>
              <a:t>vstřebávání solí a vody </a:t>
            </a:r>
          </a:p>
          <a:p>
            <a:endParaRPr lang="cs-CZ" dirty="0" smtClean="0"/>
          </a:p>
          <a:p>
            <a:r>
              <a:rPr lang="cs-CZ" dirty="0" smtClean="0"/>
              <a:t>délka 1,5m</a:t>
            </a:r>
          </a:p>
          <a:p>
            <a:r>
              <a:rPr lang="cs-CZ" dirty="0" smtClean="0"/>
              <a:t>průměr 5 – 7cm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Játra: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jsou největší žlázou v těle (1500g)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produkují žluč, která se hromadí ve žlučníku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mají význam při štěpení B, T, 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význam pro srážení krve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zneškodňují se v nich jedovaté látky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Slinivka břišní (pankreas):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žláza, která je dlouhá asi 20 cm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 uložena pod žaludkem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pankreatická šťáva obsahuje enzymy štěpící   B, T, 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produkuje hormony – inzulín a </a:t>
            </a:r>
            <a:r>
              <a:rPr lang="cs-CZ" dirty="0" err="1" smtClean="0"/>
              <a:t>glukagon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Enzymy: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enzymy (fermenty) jsou látky bílkovinné povahy, obsažené v každé tělesné buňce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umožňují, zrychlují a řídí biochemické reakce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enzymy umožňují proces výstavby (buňky, pokožky) a procesy odbourávání (trávením)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enzymů: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err="1" smtClean="0"/>
              <a:t>Proteáza</a:t>
            </a:r>
            <a:r>
              <a:rPr lang="cs-CZ" dirty="0" smtClean="0"/>
              <a:t>  - štěpí bílkoviny</a:t>
            </a:r>
          </a:p>
          <a:p>
            <a:endParaRPr lang="cs-CZ" dirty="0" smtClean="0"/>
          </a:p>
          <a:p>
            <a:r>
              <a:rPr lang="cs-CZ" b="1" dirty="0" smtClean="0"/>
              <a:t>Lipáza</a:t>
            </a:r>
            <a:r>
              <a:rPr lang="cs-CZ" dirty="0" smtClean="0"/>
              <a:t> – štěpí tuky</a:t>
            </a:r>
          </a:p>
          <a:p>
            <a:endParaRPr lang="cs-CZ" dirty="0" smtClean="0"/>
          </a:p>
          <a:p>
            <a:r>
              <a:rPr lang="cs-CZ" b="1" dirty="0" smtClean="0"/>
              <a:t>Amyláza </a:t>
            </a:r>
            <a:r>
              <a:rPr lang="cs-CZ" dirty="0" smtClean="0"/>
              <a:t>– štěpí sacharidy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Trávení bílkovin: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štěpí se v žaludku (pepsin) </a:t>
            </a:r>
          </a:p>
          <a:p>
            <a:endParaRPr lang="cs-CZ" dirty="0" smtClean="0"/>
          </a:p>
          <a:p>
            <a:r>
              <a:rPr lang="cs-CZ" dirty="0" smtClean="0"/>
              <a:t>tenkém střevě (pankreatická šťáva)</a:t>
            </a:r>
          </a:p>
          <a:p>
            <a:endParaRPr lang="cs-CZ" dirty="0" smtClean="0"/>
          </a:p>
          <a:p>
            <a:r>
              <a:rPr lang="cs-CZ" dirty="0" smtClean="0"/>
              <a:t>konečnou zplodinou jsou aminokyseliny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Trávení tuků: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štěpí se v tenkém střevě (pankreatická šťáva, žluč)</a:t>
            </a:r>
          </a:p>
          <a:p>
            <a:endParaRPr lang="cs-CZ" dirty="0" smtClean="0"/>
          </a:p>
          <a:p>
            <a:r>
              <a:rPr lang="cs-CZ" dirty="0" smtClean="0"/>
              <a:t>konečnou zplodinou jsou mastné kyseliny a glycerol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Trávení sacharidů: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škrob se štěpí v dutině ústní (ptyalin) a v tenkém střevě (pankreatická šťáva – amyláza) na glukózu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sacharóza, maltóza, laktóza se  štěpí v tenkém střevě na glukózu a fruktózu</a:t>
            </a:r>
          </a:p>
          <a:p>
            <a:endParaRPr lang="cs-CZ" dirty="0" smtClean="0"/>
          </a:p>
          <a:p>
            <a:r>
              <a:rPr lang="cs-CZ" dirty="0" smtClean="0"/>
              <a:t>nestravitelná celulóza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Nemoci trávicí soustavy: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rakovina tlustého střeva, jícnu, slinivky, žaludku</a:t>
            </a:r>
          </a:p>
          <a:p>
            <a:r>
              <a:rPr lang="cs-CZ" dirty="0" smtClean="0"/>
              <a:t>Crohnova nemoc</a:t>
            </a:r>
          </a:p>
          <a:p>
            <a:r>
              <a:rPr lang="cs-CZ" dirty="0" smtClean="0"/>
              <a:t>žaludeční vředy</a:t>
            </a:r>
          </a:p>
          <a:p>
            <a:r>
              <a:rPr lang="cs-CZ" dirty="0" smtClean="0"/>
              <a:t>cirhóza jater</a:t>
            </a:r>
          </a:p>
          <a:p>
            <a:r>
              <a:rPr lang="cs-CZ" dirty="0" smtClean="0"/>
              <a:t>žloutenka</a:t>
            </a:r>
          </a:p>
          <a:p>
            <a:r>
              <a:rPr lang="cs-CZ" dirty="0" err="1" smtClean="0"/>
              <a:t>celiakie</a:t>
            </a:r>
            <a:r>
              <a:rPr lang="cs-CZ" dirty="0" smtClean="0"/>
              <a:t> (onemocnění tenkého střeva)</a:t>
            </a:r>
          </a:p>
          <a:p>
            <a:r>
              <a:rPr lang="cs-CZ" dirty="0" smtClean="0"/>
              <a:t>cukrovka</a:t>
            </a:r>
          </a:p>
          <a:p>
            <a:r>
              <a:rPr lang="cs-CZ" dirty="0" smtClean="0"/>
              <a:t>pálení žáhy (onemocnění jícnu)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Kontrolní otázky: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Vyjmenujte části trávicí soustavy.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Co je to trávení.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které části trávicí trubice se živiny vstřebávají do krve?</a:t>
            </a:r>
          </a:p>
          <a:p>
            <a:endParaRPr lang="cs-CZ" dirty="0" smtClean="0"/>
          </a:p>
          <a:p>
            <a:r>
              <a:rPr lang="cs-CZ" dirty="0" smtClean="0"/>
              <a:t>Uveďte nemoci trávicí soustavy.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Šebelová,M. Potraviny a výživa, učebnice pro odborná učiliště. Praha:PARTA, 2004.</a:t>
            </a:r>
          </a:p>
          <a:p>
            <a:pPr>
              <a:buFontTx/>
              <a:buNone/>
            </a:pPr>
            <a:r>
              <a:rPr lang="cs-CZ" dirty="0" smtClean="0"/>
              <a:t>    ISBN 80-7320-054-6</a:t>
            </a:r>
          </a:p>
          <a:p>
            <a:r>
              <a:rPr lang="cs-CZ" dirty="0" smtClean="0"/>
              <a:t>Bláha,L.,Kopová,I.,</a:t>
            </a:r>
            <a:r>
              <a:rPr lang="cs-CZ" dirty="0" err="1" smtClean="0"/>
              <a:t>Šrek</a:t>
            </a:r>
            <a:r>
              <a:rPr lang="cs-CZ" dirty="0" smtClean="0"/>
              <a:t>,F. Suroviny, učebnice pro obor Cukrář. Praha: INFORMATORIUM, 2007.</a:t>
            </a:r>
          </a:p>
          <a:p>
            <a:pPr>
              <a:buNone/>
            </a:pPr>
            <a:r>
              <a:rPr lang="cs-CZ" dirty="0" smtClean="0"/>
              <a:t>     ISBN 978-80-7333-000-2</a:t>
            </a:r>
          </a:p>
          <a:p>
            <a:endParaRPr lang="cs-CZ" dirty="0" smtClean="0"/>
          </a:p>
          <a:p>
            <a:r>
              <a:rPr lang="cs-CZ" dirty="0" smtClean="0"/>
              <a:t>Autorem prezentace včetně obrázku:</a:t>
            </a:r>
          </a:p>
          <a:p>
            <a:pPr>
              <a:buNone/>
            </a:pPr>
            <a:r>
              <a:rPr lang="cs-CZ" dirty="0" smtClean="0"/>
              <a:t>                       Mgr. Marta Králová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586</Words>
  <Application>Microsoft Office PowerPoint</Application>
  <PresentationFormat>Předvádění na obrazovce (4:3)</PresentationFormat>
  <Paragraphs>143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Fyziologie  výživy</vt:lpstr>
      <vt:lpstr>Trávení:</vt:lpstr>
      <vt:lpstr>Části trávicí soustavy:</vt:lpstr>
      <vt:lpstr>Snímek 5</vt:lpstr>
      <vt:lpstr>Dutina ústní:</vt:lpstr>
      <vt:lpstr>Hltan, jícen:</vt:lpstr>
      <vt:lpstr>Žaludek:</vt:lpstr>
      <vt:lpstr>Tenké střevo:</vt:lpstr>
      <vt:lpstr>Tlusté střevo:</vt:lpstr>
      <vt:lpstr>Játra:</vt:lpstr>
      <vt:lpstr>Slinivka břišní (pankreas):</vt:lpstr>
      <vt:lpstr>Enzymy:</vt:lpstr>
      <vt:lpstr>Druhy enzymů:</vt:lpstr>
      <vt:lpstr>Trávení bílkovin:</vt:lpstr>
      <vt:lpstr>Trávení tuků:</vt:lpstr>
      <vt:lpstr>Trávení sacharidů:</vt:lpstr>
      <vt:lpstr>Nemoci trávicí soustavy:</vt:lpstr>
      <vt:lpstr>Kontrolní otázky: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Trávicí soustava</dc:title>
  <cp:lastModifiedBy>babicky</cp:lastModifiedBy>
  <cp:revision>41</cp:revision>
  <dcterms:modified xsi:type="dcterms:W3CDTF">2013-03-26T10:01:33Z</dcterms:modified>
</cp:coreProperties>
</file>