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91" r:id="rId3"/>
    <p:sldId id="259" r:id="rId4"/>
    <p:sldId id="284" r:id="rId5"/>
    <p:sldId id="286" r:id="rId6"/>
    <p:sldId id="283" r:id="rId7"/>
    <p:sldId id="287" r:id="rId8"/>
    <p:sldId id="288" r:id="rId9"/>
    <p:sldId id="260" r:id="rId10"/>
    <p:sldId id="289" r:id="rId11"/>
    <p:sldId id="290" r:id="rId12"/>
    <p:sldId id="29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0" autoAdjust="0"/>
    <p:restoredTop sz="94660"/>
  </p:normalViewPr>
  <p:slideViewPr>
    <p:cSldViewPr>
      <p:cViewPr varScale="1">
        <p:scale>
          <a:sx n="103" d="100"/>
          <a:sy n="103" d="100"/>
        </p:scale>
        <p:origin x="-1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02F389C-4DFB-441A-A5D3-71F51294954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A8E4E52-623B-4062-98FC-A03BE7DAB8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arolina.mff.cuni.cz/~jana/kombinatorik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000232" y="1714488"/>
          <a:ext cx="5849620" cy="1802892"/>
        </p:xfrm>
        <a:graphic>
          <a:graphicData uri="http://schemas.openxmlformats.org/drawingml/2006/table">
            <a:tbl>
              <a:tblPr/>
              <a:tblGrid>
                <a:gridCol w="5849620"/>
              </a:tblGrid>
              <a:tr h="3333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Zlepšení podmínek pro vzdělávání na středních školách Operačního programu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15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Název a adresa školy: Integrovaná střední škola Cheb, Obrněné brigády 6, 350 11 Cheb </a:t>
                      </a: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Číslo projektu: CZ.1.07/1.5.00/34.0290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85728"/>
            <a:ext cx="5123575" cy="1214446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7" name="Obrázek 0" descr="loga final-orlice alf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428868"/>
            <a:ext cx="854075" cy="746125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142976" y="3500438"/>
            <a:ext cx="7643866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Číslo a název klíčové aktivity:	</a:t>
            </a:r>
            <a:r>
              <a:rPr lang="cs-CZ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III/2 Inovace a zkvalitnění výuky prostřednictvím ICT </a:t>
            </a:r>
            <a:endParaRPr lang="cs-CZ" sz="1200" b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Číslo DUM:			</a:t>
            </a:r>
            <a:r>
              <a:rPr lang="cs-CZ" sz="1200" b="1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VY_32_INOVACE_02Eff_1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Název DŮM:			</a:t>
            </a:r>
            <a:r>
              <a:rPr lang="cs-CZ" sz="12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1 Kombinatorika I. – Historie, komb. pravidlo součtu a součinu</a:t>
            </a:r>
            <a:endParaRPr lang="cs-CZ" sz="1200" b="1" dirty="0" smtClean="0">
              <a:solidFill>
                <a:srgbClr val="00000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Jméno autora: 	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	Mgr. Věra </a:t>
            </a:r>
            <a:r>
              <a:rPr lang="cs-CZ" sz="1200" b="1" dirty="0" err="1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Effenberger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	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Ročník: 			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3. a 4. ročník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Vzdělávací oblast:		matematika	- kombinatorika		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Vzdělávací obor:		studijní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Klíčová slova:		kombinatorika, kombinatorické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pravidlo součtu a součinu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Anotace:			materiál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zavádí základní kombinatorická pravidla a procvičuje je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Druh učebního materiálu:	prezentace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Očekávaný výstup:		znalost historie kombinatoriky,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používání základních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			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kombinatorických pravidel, výpočty příkladů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Metodika učebního materiálu: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Jedná se o prezentaci, která se se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slovním doprovodem přehraje krok za krokem žákům. K prezentaci patří též pracovní list </a:t>
            </a:r>
            <a:r>
              <a:rPr kumimoji="0" lang="cs-CZ" sz="12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2 Kombinatorické pravidlo součtu a součinu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, jehož součástí jsou příklady v prezentaci a další příklady na procvičení látky.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KOMBINATORIKA 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Historie</a:t>
            </a:r>
          </a:p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Kombinatorické pravidlo součinu</a:t>
            </a:r>
          </a:p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Kombinatorické pravidlo součtu</a:t>
            </a:r>
          </a:p>
        </p:txBody>
      </p:sp>
      <p:pic>
        <p:nvPicPr>
          <p:cNvPr id="4198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5214950"/>
            <a:ext cx="5973762" cy="1460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Kombinatorika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Finitní matematika, tj. zabývá se pouze vlastnostmi </a:t>
            </a:r>
            <a:r>
              <a:rPr lang="cs-CZ" u="sng" dirty="0" smtClean="0"/>
              <a:t>konečných</a:t>
            </a:r>
            <a:r>
              <a:rPr lang="cs-CZ" dirty="0" smtClean="0"/>
              <a:t> množin.</a:t>
            </a:r>
          </a:p>
          <a:p>
            <a:endParaRPr lang="cs-CZ" dirty="0" smtClean="0"/>
          </a:p>
          <a:p>
            <a:r>
              <a:rPr lang="cs-CZ" dirty="0" smtClean="0"/>
              <a:t>Je obor matematiky, který se zabývá určováním počtů možností, jak uspořádat dané prvky podle určitých pravidel do určitých skupin.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Kombinatorika -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i="1" dirty="0" smtClean="0"/>
              <a:t>„S náznaky kombinatoriky se setkáváme již u </a:t>
            </a:r>
            <a:r>
              <a:rPr lang="cs-CZ" b="1" i="1" dirty="0" smtClean="0"/>
              <a:t>starořeckých matematiků</a:t>
            </a:r>
            <a:r>
              <a:rPr lang="cs-CZ" i="1" dirty="0" smtClean="0"/>
              <a:t>. Počátky hlubšího studia otázek spojených s kombinatorikou však spadají do období </a:t>
            </a:r>
            <a:r>
              <a:rPr lang="cs-CZ" b="1" i="1" dirty="0" smtClean="0"/>
              <a:t>16. století</a:t>
            </a:r>
            <a:r>
              <a:rPr lang="cs-CZ" i="1" dirty="0" smtClean="0"/>
              <a:t>.“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[1]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/>
              <a:t>„Zájem o kombinatoriku podnítily v té době různé </a:t>
            </a:r>
            <a:r>
              <a:rPr lang="cs-CZ" b="1" i="1" dirty="0" smtClean="0"/>
              <a:t>hazardní hry</a:t>
            </a:r>
            <a:r>
              <a:rPr lang="cs-CZ" i="1" dirty="0" smtClean="0"/>
              <a:t>, např. vrchcáby neboli hra v kostky. Matematici se začali zabývat otázkami, jaká možná seskupení mohou nastat při házení určitého počtu hracích kostek, jaké jsou pravděpodobnosti výher</a:t>
            </a:r>
            <a:r>
              <a:rPr lang="en-US" i="1" dirty="0" smtClean="0"/>
              <a:t>.</a:t>
            </a:r>
            <a:r>
              <a:rPr lang="cs-CZ" i="1" dirty="0" smtClean="0"/>
              <a:t>“ 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[1]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Kombinatorika - současnost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cs typeface="Times New Roman" pitchFamily="18" charset="0"/>
              </a:rPr>
              <a:t>V současné době kombinatorika neřeší pouze problémy týkající se hazardních her, ale pomáhá řešit mnohem širší problémy. </a:t>
            </a:r>
          </a:p>
          <a:p>
            <a:pPr>
              <a:buNone/>
            </a:pPr>
            <a:endParaRPr lang="cs-CZ" dirty="0" smtClean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Její aplikace se uplatňují v odvětví vědy, techniky i ekonomie.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Pravidlo součinu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1428736"/>
            <a:ext cx="7498080" cy="335758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Kombinatorické pravidlo součinu</a:t>
            </a:r>
          </a:p>
          <a:p>
            <a:pPr lvl="1"/>
            <a:r>
              <a:rPr lang="cs-CZ" dirty="0" smtClean="0"/>
              <a:t>Počet všech </a:t>
            </a:r>
            <a:r>
              <a:rPr lang="cs-CZ" u="sng" dirty="0" smtClean="0"/>
              <a:t>uspořádaných</a:t>
            </a:r>
            <a:r>
              <a:rPr lang="cs-CZ" dirty="0" smtClean="0"/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/>
              <a:t>-</a:t>
            </a:r>
            <a:r>
              <a:rPr lang="cs-CZ" dirty="0" err="1" smtClean="0"/>
              <a:t>tic</a:t>
            </a:r>
            <a:r>
              <a:rPr lang="cs-CZ" dirty="0" smtClean="0"/>
              <a:t>, jejichž první člen můžeme vybrat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/>
              <a:t> způsoby, druhý člen po výběru prvního členu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/>
              <a:t> způsoby atd. až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/>
              <a:t>-</a:t>
            </a:r>
            <a:r>
              <a:rPr lang="cs-CZ" dirty="0" err="1" smtClean="0"/>
              <a:t>tý</a:t>
            </a:r>
            <a:r>
              <a:rPr lang="cs-CZ" dirty="0" smtClean="0"/>
              <a:t> člen po výběru všech předcházejících členů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i="1" baseline="-250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baseline="-25000" dirty="0" smtClean="0"/>
              <a:t> </a:t>
            </a:r>
            <a:r>
              <a:rPr lang="cs-CZ" dirty="0" smtClean="0"/>
              <a:t>způsoby, je roven součinu:</a:t>
            </a:r>
          </a:p>
          <a:p>
            <a:pPr lvl="1" algn="r">
              <a:buNone/>
            </a:pPr>
            <a:r>
              <a:rPr lang="en-US" sz="2000" dirty="0" smtClean="0"/>
              <a:t>[2]</a:t>
            </a:r>
            <a:endParaRPr lang="cs-CZ" sz="2000" dirty="0" smtClean="0"/>
          </a:p>
          <a:p>
            <a:pPr lvl="1"/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000364" y="4143380"/>
          <a:ext cx="3151678" cy="1071570"/>
        </p:xfrm>
        <a:graphic>
          <a:graphicData uri="http://schemas.openxmlformats.org/presentationml/2006/ole">
            <p:oleObj spid="_x0000_s38914" name="Rovnice" r:id="rId3" imgW="1269720" imgH="431640" progId="Equation.3">
              <p:embed/>
            </p:oleObj>
          </a:graphicData>
        </a:graphic>
      </p:graphicFrame>
      <p:cxnSp>
        <p:nvCxnSpPr>
          <p:cNvPr id="6" name="Přímá spojovací šipka 5"/>
          <p:cNvCxnSpPr/>
          <p:nvPr/>
        </p:nvCxnSpPr>
        <p:spPr>
          <a:xfrm flipV="1">
            <a:off x="4500562" y="5214950"/>
            <a:ext cx="92869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286116" y="5786454"/>
            <a:ext cx="1308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značí součin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Pravidlo součinu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1428736"/>
            <a:ext cx="7498080" cy="31432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Příklad: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</a:t>
            </a:r>
            <a:r>
              <a:rPr lang="cs-CZ" dirty="0" smtClean="0"/>
              <a:t>Skupinka chlapců si chtěla vytvořit vlastní vlajku (viz obrázek). Každá část vlajky má mít jinou barvu. K dispozici mají látky následujících barev: bílou, modrou, červenou, černou, zelenou, fialovou a žlutou. Kolik různých vlajek mohou z těchto látek sestavit?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429108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Pravidlo součinu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1428736"/>
            <a:ext cx="7498080" cy="30003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Příklad – řešení:</a:t>
            </a:r>
          </a:p>
          <a:p>
            <a:pPr>
              <a:buNone/>
            </a:pPr>
            <a:r>
              <a:rPr lang="cs-CZ" dirty="0" smtClean="0"/>
              <a:t>   Vlajka je rozdělena do pěti různých částí, každá má mít různou barvu. K dispozici je 7 různých barev.</a:t>
            </a:r>
          </a:p>
          <a:p>
            <a:pPr>
              <a:buNone/>
            </a:pPr>
            <a:r>
              <a:rPr lang="cs-CZ" dirty="0" smtClean="0"/>
              <a:t>   I. část může mít 7 různých barev, II. část (po vybrání barvy I. části) může mít už pouze 6 zbylých barev, III. pak jen 5 barev a tak dále, až V. část může mít 3 různé barvy.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4214794"/>
            <a:ext cx="2571768" cy="257176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572000" y="4143380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Výpočet:</a:t>
            </a:r>
          </a:p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4857752" y="4714884"/>
          <a:ext cx="2786082" cy="428628"/>
        </p:xfrm>
        <a:graphic>
          <a:graphicData uri="http://schemas.openxmlformats.org/presentationml/2006/ole">
            <p:oleObj spid="_x0000_s56323" name="Rovnice" r:id="rId4" imgW="1155600" imgH="17748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928926" y="5786454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Chlapci mohou z těchto látek vytvořit 2520 různých vlajek.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Pravidlo součtu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208358" cy="3624274"/>
          </a:xfrm>
        </p:spPr>
        <p:txBody>
          <a:bodyPr/>
          <a:lstStyle/>
          <a:p>
            <a:r>
              <a:rPr lang="cs-CZ" b="1" dirty="0" smtClean="0"/>
              <a:t>Kombinatorické pravidlo součtu</a:t>
            </a:r>
          </a:p>
          <a:p>
            <a:pPr lvl="1" algn="just"/>
            <a:r>
              <a:rPr lang="cs-CZ" dirty="0" smtClean="0"/>
              <a:t>Jsou-li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 A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 … ,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i="1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/>
              <a:t>konečné množiny, které mají po řadě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 … ,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i="1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/>
              <a:t>prvků, a jsou-li každé dvě </a:t>
            </a:r>
            <a:r>
              <a:rPr lang="cs-CZ" u="sng" dirty="0" smtClean="0"/>
              <a:t>disjunktní</a:t>
            </a:r>
            <a:r>
              <a:rPr lang="cs-CZ" dirty="0" smtClean="0"/>
              <a:t>, pak počet prvků sjednocení daných množiny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i="1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/>
              <a:t>je roven součtu:</a:t>
            </a:r>
            <a:endParaRPr lang="en-US" dirty="0" smtClean="0"/>
          </a:p>
          <a:p>
            <a:pPr lvl="1" algn="r">
              <a:buNone/>
            </a:pPr>
            <a:r>
              <a:rPr lang="en-US" sz="2400" dirty="0" smtClean="0"/>
              <a:t>[2]</a:t>
            </a:r>
            <a:endParaRPr lang="cs-CZ" sz="2400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714612" y="4000504"/>
          <a:ext cx="4034144" cy="1143008"/>
        </p:xfrm>
        <a:graphic>
          <a:graphicData uri="http://schemas.openxmlformats.org/presentationml/2006/ole">
            <p:oleObj spid="_x0000_s17410" name="Rovnice" r:id="rId3" imgW="1523880" imgH="431640" progId="Equation.3">
              <p:embed/>
            </p:oleObj>
          </a:graphicData>
        </a:graphic>
      </p:graphicFrame>
      <p:cxnSp>
        <p:nvCxnSpPr>
          <p:cNvPr id="6" name="Přímá spojovací šipka 5"/>
          <p:cNvCxnSpPr/>
          <p:nvPr/>
        </p:nvCxnSpPr>
        <p:spPr>
          <a:xfrm rot="5400000" flipH="1" flipV="1">
            <a:off x="5250661" y="5452841"/>
            <a:ext cx="642942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929058" y="5988626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značí součet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Pravidlo součtu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Příklad: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</a:t>
            </a:r>
            <a:r>
              <a:rPr lang="cs-CZ" dirty="0" smtClean="0"/>
              <a:t>Určete počet všech přirozených čísel, v jejichž dekadickém zápisu se objevují pouze číslice 0, 2, 5, 7 a to každá maximálně jednou.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Pravidlo součtu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83872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Příklad - řešení:</a:t>
            </a:r>
          </a:p>
          <a:p>
            <a:pPr>
              <a:buNone/>
            </a:pPr>
            <a:r>
              <a:rPr lang="cs-CZ" dirty="0" smtClean="0"/>
              <a:t>Počet jednociferných čísel =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</a:t>
            </a:r>
            <a:r>
              <a:rPr lang="cs-CZ" dirty="0" smtClean="0"/>
              <a:t> (jsou to pouze čísla 2, 5, 7. Číslo 0 není přirozené)</a:t>
            </a:r>
          </a:p>
          <a:p>
            <a:pPr>
              <a:buNone/>
            </a:pPr>
            <a:r>
              <a:rPr lang="cs-CZ" dirty="0" smtClean="0"/>
              <a:t>Počet dvouciferných čísel určíme pomocí komb. pravidla součinu: 3.3 =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</a:t>
            </a:r>
            <a:r>
              <a:rPr lang="cs-CZ" dirty="0" smtClean="0"/>
              <a:t> (pozn.: nula nemůže být na místě jednotek)</a:t>
            </a:r>
          </a:p>
          <a:p>
            <a:pPr>
              <a:buNone/>
            </a:pPr>
            <a:r>
              <a:rPr lang="cs-CZ" dirty="0" smtClean="0"/>
              <a:t>Počet trojciferných čísel určíme stejně: 3.3.2 =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18</a:t>
            </a:r>
          </a:p>
          <a:p>
            <a:pPr>
              <a:buNone/>
            </a:pPr>
            <a:r>
              <a:rPr lang="cs-CZ" dirty="0" smtClean="0"/>
              <a:t>Počet čtyřciferných čísel je: 3.3.2.1 =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18</a:t>
            </a:r>
          </a:p>
          <a:p>
            <a:pPr>
              <a:buNone/>
            </a:pPr>
            <a:r>
              <a:rPr lang="cs-CZ" dirty="0" smtClean="0"/>
              <a:t>Výsledek, tedy počet všech možných přirozených čísel, určíme pomocí komb. pravidla součtu: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3+9+18+18 = 48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en-US" sz="2400" dirty="0" smtClean="0"/>
              <a:t>[1] </a:t>
            </a:r>
          </a:p>
          <a:p>
            <a:pPr lvl="0">
              <a:buNone/>
            </a:pPr>
            <a:r>
              <a:rPr lang="en-US" sz="2400" dirty="0" smtClean="0"/>
              <a:t>	</a:t>
            </a:r>
            <a:r>
              <a:rPr lang="cs-CZ" sz="2400" dirty="0" smtClean="0"/>
              <a:t>FARSKÁ, Jana. </a:t>
            </a:r>
            <a:r>
              <a:rPr lang="cs-CZ" sz="2400" b="1" dirty="0" smtClean="0"/>
              <a:t>Výuka kombinatoriky na  střední škole s využitím webových stránek. </a:t>
            </a:r>
            <a:endParaRPr lang="en-US" sz="2400" b="1" dirty="0" smtClean="0"/>
          </a:p>
          <a:p>
            <a:pPr lvl="0">
              <a:buNone/>
            </a:pPr>
            <a:r>
              <a:rPr lang="en-US" sz="2400" b="1" dirty="0" smtClean="0"/>
              <a:t>	</a:t>
            </a:r>
            <a:r>
              <a:rPr lang="en-US" sz="2400" dirty="0" smtClean="0"/>
              <a:t>[</a:t>
            </a:r>
            <a:r>
              <a:rPr lang="en-US" sz="2400" dirty="0" err="1" smtClean="0"/>
              <a:t>vid</a:t>
            </a:r>
            <a:r>
              <a:rPr lang="en-US" sz="2400" dirty="0" smtClean="0"/>
              <a:t>. </a:t>
            </a:r>
            <a:r>
              <a:rPr lang="cs-CZ" sz="2400" dirty="0" smtClean="0"/>
              <a:t>2012-09-22</a:t>
            </a:r>
            <a:r>
              <a:rPr lang="en-US" sz="2400" dirty="0" smtClean="0"/>
              <a:t>]</a:t>
            </a:r>
            <a:r>
              <a:rPr lang="en-US" sz="2400" b="1" dirty="0" smtClean="0"/>
              <a:t> </a:t>
            </a:r>
            <a:r>
              <a:rPr lang="cs-CZ" sz="2400" dirty="0" smtClean="0"/>
              <a:t>Dostupné z:</a:t>
            </a:r>
          </a:p>
          <a:p>
            <a:pPr>
              <a:buNone/>
            </a:pPr>
            <a:r>
              <a:rPr lang="cs-CZ" sz="2400" b="1" dirty="0" smtClean="0"/>
              <a:t>	</a:t>
            </a:r>
            <a:r>
              <a:rPr lang="cs-CZ" sz="2400" u="sng" dirty="0" smtClean="0">
                <a:hlinkClick r:id="rId2"/>
              </a:rPr>
              <a:t>http://carolina.mff.cuni.cz/~jana/kombinatorika/</a:t>
            </a:r>
            <a:r>
              <a:rPr lang="cs-CZ" sz="2400" dirty="0" smtClean="0"/>
              <a:t> </a:t>
            </a:r>
          </a:p>
          <a:p>
            <a:pPr lvl="0">
              <a:buNone/>
            </a:pPr>
            <a:r>
              <a:rPr lang="en-US" sz="2400" dirty="0" smtClean="0"/>
              <a:t>[2]</a:t>
            </a:r>
          </a:p>
          <a:p>
            <a:pPr lvl="0">
              <a:buNone/>
            </a:pPr>
            <a:r>
              <a:rPr lang="en-US" sz="2400" dirty="0" smtClean="0"/>
              <a:t>	</a:t>
            </a:r>
            <a:r>
              <a:rPr lang="cs-CZ" sz="2400" dirty="0" smtClean="0"/>
              <a:t>CALDA, Emil a DUPAČ, Václav. </a:t>
            </a:r>
            <a:r>
              <a:rPr lang="cs-CZ" sz="2400" b="1" dirty="0" smtClean="0"/>
              <a:t>Matematika pro gymnázia Kombinatorika, pravděpodobnost, statistika. </a:t>
            </a:r>
            <a:endParaRPr lang="en-US" sz="2400" b="1" dirty="0" smtClean="0"/>
          </a:p>
          <a:p>
            <a:pPr lvl="0">
              <a:buNone/>
            </a:pPr>
            <a:r>
              <a:rPr lang="en-US" sz="2400" b="1" dirty="0" smtClean="0"/>
              <a:t>	</a:t>
            </a:r>
            <a:r>
              <a:rPr lang="cs-CZ" sz="2400" dirty="0" smtClean="0"/>
              <a:t>Praha,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 1993, ISBN 80-85849-10-0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2395</TotalTime>
  <Words>416</Words>
  <Application>Microsoft Office PowerPoint</Application>
  <PresentationFormat>Předvádění na obrazovce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Slunovrat</vt:lpstr>
      <vt:lpstr>Rovnice</vt:lpstr>
      <vt:lpstr>Snímek 1</vt:lpstr>
      <vt:lpstr>KOMBINATORIKA I.</vt:lpstr>
      <vt:lpstr>Kombinatorika</vt:lpstr>
      <vt:lpstr>Kombinatorika - historie</vt:lpstr>
      <vt:lpstr>Kombinatorika - současnost</vt:lpstr>
      <vt:lpstr>Pravidlo součinu</vt:lpstr>
      <vt:lpstr>Pravidlo součinu</vt:lpstr>
      <vt:lpstr>Pravidlo součinu</vt:lpstr>
      <vt:lpstr>Pravidlo součtu</vt:lpstr>
      <vt:lpstr>Pravidlo součtu</vt:lpstr>
      <vt:lpstr>Pravidlo součtu</vt:lpstr>
      <vt:lpstr>Zdroje:</vt:lpstr>
    </vt:vector>
  </TitlesOfParts>
  <Company>ISŠ Cheb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STATISKTIKA</dc:title>
  <dc:creator>ucitel</dc:creator>
  <cp:lastModifiedBy>Dum</cp:lastModifiedBy>
  <cp:revision>107</cp:revision>
  <dcterms:created xsi:type="dcterms:W3CDTF">2012-10-19T16:27:31Z</dcterms:created>
  <dcterms:modified xsi:type="dcterms:W3CDTF">2014-04-02T11:54:30Z</dcterms:modified>
</cp:coreProperties>
</file>