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90" r:id="rId2"/>
    <p:sldId id="256" r:id="rId3"/>
    <p:sldId id="265" r:id="rId4"/>
    <p:sldId id="288" r:id="rId5"/>
    <p:sldId id="267" r:id="rId6"/>
    <p:sldId id="289" r:id="rId7"/>
    <p:sldId id="286" r:id="rId8"/>
    <p:sldId id="287" r:id="rId9"/>
    <p:sldId id="269" r:id="rId10"/>
    <p:sldId id="291" r:id="rId11"/>
    <p:sldId id="268" r:id="rId12"/>
    <p:sldId id="28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207" autoAdjust="0"/>
    <p:restoredTop sz="94660"/>
  </p:normalViewPr>
  <p:slideViewPr>
    <p:cSldViewPr>
      <p:cViewPr varScale="1">
        <p:scale>
          <a:sx n="67" d="100"/>
          <a:sy n="67" d="100"/>
        </p:scale>
        <p:origin x="-82" y="-3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image" Target="../media/image16.wmf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2F389C-4DFB-441A-A5D3-71F512949549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02F389C-4DFB-441A-A5D3-71F512949549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A8E4E52-623B-4062-98FC-A03BE7DAB8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4.bin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7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0.bin"/><Relationship Id="rId5" Type="http://schemas.openxmlformats.org/officeDocument/2006/relationships/oleObject" Target="../embeddings/oleObject9.bin"/><Relationship Id="rId4" Type="http://schemas.openxmlformats.org/officeDocument/2006/relationships/oleObject" Target="../embeddings/oleObject8.bin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7.bin"/><Relationship Id="rId3" Type="http://schemas.openxmlformats.org/officeDocument/2006/relationships/oleObject" Target="../embeddings/oleObject12.bin"/><Relationship Id="rId7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15.bin"/><Relationship Id="rId5" Type="http://schemas.openxmlformats.org/officeDocument/2006/relationships/oleObject" Target="../embeddings/oleObject14.bin"/><Relationship Id="rId4" Type="http://schemas.openxmlformats.org/officeDocument/2006/relationships/oleObject" Target="../embeddings/oleObject13.bin"/><Relationship Id="rId9" Type="http://schemas.openxmlformats.org/officeDocument/2006/relationships/oleObject" Target="../embeddings/oleObject18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000232" y="1714488"/>
          <a:ext cx="5849620" cy="1802892"/>
        </p:xfrm>
        <a:graphic>
          <a:graphicData uri="http://schemas.openxmlformats.org/drawingml/2006/table">
            <a:tbl>
              <a:tblPr/>
              <a:tblGrid>
                <a:gridCol w="5849620"/>
              </a:tblGrid>
              <a:tr h="0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Zlepšení podmínek pro vzdělávání na středních školách Operačního programu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Název a adresa školy: Integrovaná střední škola Cheb, Obrněné brigády 6, 350 11 Cheb </a:t>
                      </a: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latin typeface="Calibri"/>
                          <a:ea typeface="Calibri"/>
                          <a:cs typeface="Times New Roman"/>
                        </a:rPr>
                        <a:t>Číslo projektu: CZ.1.07/1.5.00/34.0290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285728"/>
            <a:ext cx="5753100" cy="1363663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7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48" y="2357430"/>
            <a:ext cx="854075" cy="746125"/>
          </a:xfrm>
          <a:prstGeom prst="rect">
            <a:avLst/>
          </a:prstGeom>
          <a:noFill/>
        </p:spPr>
      </p:pic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1214414" y="3714752"/>
            <a:ext cx="7643866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a název klíčové aktivity:	</a:t>
            </a:r>
            <a:r>
              <a:rPr lang="cs-CZ" sz="1200" b="1" dirty="0" smtClean="0">
                <a:latin typeface="Calibri"/>
                <a:ea typeface="Calibri"/>
                <a:cs typeface="Times New Roman"/>
              </a:rPr>
              <a:t>III/2 Inovace a zkvalitnění výuky prostřednictvím ICT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Číslo </a:t>
            </a:r>
            <a:r>
              <a:rPr kumimoji="0" lang="cs-CZ" sz="1200" b="1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DUM</a:t>
            </a:r>
            <a:r>
              <a:rPr kumimoji="0" lang="cs-CZ" sz="1200" b="1" i="0" u="none" strike="noStrike" cap="none" normalizeH="0" baseline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:			</a:t>
            </a:r>
            <a:r>
              <a:rPr lang="cs-CZ" sz="1200" b="1" smtClean="0">
                <a:solidFill>
                  <a:srgbClr val="000000"/>
                </a:solidFill>
                <a:latin typeface="Calibri"/>
                <a:ea typeface="Calibri"/>
                <a:cs typeface="Times New Roman"/>
              </a:rPr>
              <a:t>VY_32_INOVACE_02Eff_5</a:t>
            </a:r>
            <a:endParaRPr kumimoji="0" lang="cs-CZ" sz="12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Název DŮM: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		</a:t>
            </a:r>
            <a:r>
              <a:rPr lang="cs-CZ" sz="1200" b="1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5 Kombinatorika III.  -  Kombinace, binomická věta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Jméno autora: 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	Mgr. Věra </a:t>
            </a:r>
            <a:r>
              <a:rPr lang="cs-CZ" sz="1200" b="1" dirty="0" err="1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Effenberger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Ročník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: 	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3. a 4. ročník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oblast:		matematika	- kombinatorika		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obor:		studijní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Klíčová slova:		kombinační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číslo, kombinace, Pascalův trojúhelník, binom. věta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Anotace:		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materiál definuje a procvičuje kombinace a použití binom. věty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Druh učebního materiálu:	prezentace	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Očekávaný výstup:		výpočet hodnoty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kombinačních čísel, rozeznání kombinace a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			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výpočet příkladů, aplikace binomické věty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1" i="0" u="none" strike="noStrike" cap="none" normalizeH="0" baseline="0" dirty="0" smtClean="0">
              <a:ln>
                <a:noFill/>
              </a:ln>
              <a:solidFill>
                <a:srgbClr val="000000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Metodika učebního materiálu:	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Jedná se o prezentaci, která se se slovním doprovodem přehraje krok za krokem žákům. K prezentaci patří též pracovní list </a:t>
            </a:r>
            <a:r>
              <a:rPr lang="cs-CZ" sz="1200" b="1" i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6 Kombinace, kombinační čísla, binomická věta,</a:t>
            </a:r>
            <a:r>
              <a:rPr lang="cs-CZ" sz="1200" b="1" dirty="0" smtClean="0">
                <a:solidFill>
                  <a:srgbClr val="000000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jehož součástí jsou příklady v prezentaci a další příklady na procvičení látky.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KOMBINATORIKA III.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Kombinace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Kombinační čísla</a:t>
            </a:r>
          </a:p>
          <a:p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Binomická věta</a:t>
            </a:r>
            <a:r>
              <a:rPr lang="en-US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Pascalův trojúhelník</a:t>
            </a:r>
          </a:p>
        </p:txBody>
      </p:sp>
      <p:pic>
        <p:nvPicPr>
          <p:cNvPr id="41985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64" y="5214950"/>
            <a:ext cx="5973762" cy="14605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Kombinace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481530"/>
          </a:xfrm>
        </p:spPr>
        <p:txBody>
          <a:bodyPr>
            <a:normAutofit/>
          </a:bodyPr>
          <a:lstStyle/>
          <a:p>
            <a:r>
              <a:rPr lang="cs-CZ" dirty="0" smtClean="0"/>
              <a:t>Definice:</a:t>
            </a:r>
          </a:p>
          <a:p>
            <a:pPr>
              <a:buNone/>
            </a:pPr>
            <a:endParaRPr lang="cs-CZ" sz="2000" dirty="0" smtClean="0"/>
          </a:p>
          <a:p>
            <a:pPr lvl="1"/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/>
              <a:t>-členná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kombinace </a:t>
            </a:r>
            <a:r>
              <a:rPr lang="cs-CZ" dirty="0" smtClean="0"/>
              <a:t>z n prvků je neuspořádaná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/>
              <a:t>-</a:t>
            </a:r>
            <a:r>
              <a:rPr lang="cs-CZ" dirty="0" err="1" smtClean="0"/>
              <a:t>tice</a:t>
            </a:r>
            <a:r>
              <a:rPr lang="cs-CZ" dirty="0" smtClean="0"/>
              <a:t> sestavená z těchto prvků tak, že se v ní každý vyskytuje nejvýše jednou.</a:t>
            </a:r>
          </a:p>
          <a:p>
            <a:pPr lvl="1" algn="r">
              <a:buNone/>
            </a:pPr>
            <a:r>
              <a:rPr lang="en-US" sz="2400" dirty="0" smtClean="0"/>
              <a:t>[1]</a:t>
            </a:r>
            <a:endParaRPr lang="cs-CZ" sz="2400" dirty="0" smtClean="0"/>
          </a:p>
          <a:p>
            <a:pPr lvl="1"/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/>
              <a:t>-členná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kombinace </a:t>
            </a:r>
            <a:r>
              <a:rPr lang="cs-CZ" dirty="0" smtClean="0"/>
              <a:t>z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/>
              <a:t> prvků je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/>
              <a:t>-prvková podmnožina množiny těmito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/>
              <a:t> prvky určená.</a:t>
            </a:r>
            <a:endParaRPr lang="en-US" dirty="0" smtClean="0"/>
          </a:p>
          <a:p>
            <a:pPr lvl="1" algn="r">
              <a:buNone/>
            </a:pPr>
            <a:r>
              <a:rPr lang="en-US" sz="2400" dirty="0" smtClean="0"/>
              <a:t>[1]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Kombinace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624142"/>
          </a:xfrm>
        </p:spPr>
        <p:txBody>
          <a:bodyPr/>
          <a:lstStyle/>
          <a:p>
            <a:r>
              <a:rPr lang="cs-CZ" dirty="0" smtClean="0"/>
              <a:t>Definice:</a:t>
            </a:r>
          </a:p>
          <a:p>
            <a:pPr lvl="1"/>
            <a:r>
              <a:rPr lang="cs-CZ" dirty="0" smtClean="0"/>
              <a:t>Počet všech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/>
              <a:t>-členných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kombinací</a:t>
            </a:r>
            <a:r>
              <a:rPr lang="cs-CZ" dirty="0" smtClean="0"/>
              <a:t> z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/>
              <a:t> prvků je: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357422" y="3214685"/>
          <a:ext cx="5869822" cy="2576995"/>
        </p:xfrm>
        <a:graphic>
          <a:graphicData uri="http://schemas.openxmlformats.org/presentationml/2006/ole">
            <p:oleObj spid="_x0000_s40962" name="Rovnice" r:id="rId3" imgW="2082600" imgH="9144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Kombinační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všechna celá nezáporná čísla                        je kombinační číslo „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/>
              <a:t> nad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/>
              <a:t>“ rovno: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1000" dirty="0" smtClean="0"/>
          </a:p>
          <a:p>
            <a:r>
              <a:rPr lang="cs-CZ" dirty="0" smtClean="0"/>
              <a:t>Tedy:</a:t>
            </a:r>
          </a:p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7215206" y="1500174"/>
          <a:ext cx="1714512" cy="527542"/>
        </p:xfrm>
        <a:graphic>
          <a:graphicData uri="http://schemas.openxmlformats.org/presentationml/2006/ole">
            <p:oleObj spid="_x0000_s24578" name="Rovnice" r:id="rId3" imgW="66024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357554" y="2714620"/>
          <a:ext cx="2964677" cy="1317633"/>
        </p:xfrm>
        <a:graphic>
          <a:graphicData uri="http://schemas.openxmlformats.org/presentationml/2006/ole">
            <p:oleObj spid="_x0000_s24579" name="Rovnice" r:id="rId4" imgW="1028520" imgH="45720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2786050" y="4429132"/>
          <a:ext cx="5996302" cy="1981200"/>
        </p:xfrm>
        <a:graphic>
          <a:graphicData uri="http://schemas.openxmlformats.org/presentationml/2006/ole">
            <p:oleObj spid="_x0000_s24581" name="Rovnice" r:id="rId5" imgW="2844720" imgH="939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Kombinační čísla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Vlastnosti:</a:t>
            </a:r>
          </a:p>
          <a:p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2357438" y="2449513"/>
          <a:ext cx="5459412" cy="2603500"/>
        </p:xfrm>
        <a:graphic>
          <a:graphicData uri="http://schemas.openxmlformats.org/presentationml/2006/ole">
            <p:oleObj spid="_x0000_s57348" name="Rovnice" r:id="rId3" imgW="2476440" imgH="1180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Kombinace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Příklad: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dirty="0" smtClean="0"/>
              <a:t>Trenér hokejového mužstva má vybrat čtyři své hráče na reprezentační turnaj. Určete počet všech možných výběrů, jestliže má k dispozici 17 hráčů.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Kombinace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98159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 - řešení: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	</a:t>
            </a:r>
            <a:r>
              <a:rPr lang="cs-CZ" dirty="0" smtClean="0"/>
              <a:t>Protože nezáleží na pořadí, ve kterém trenér hráče vybere, ani na jejich funkci, jedná se o neuspořádané čtveřice, tedy o kombinace čtvrté třídy ze 17 prvků.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Výpočet:</a:t>
            </a:r>
          </a:p>
          <a:p>
            <a:pPr>
              <a:buNone/>
            </a:pP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600" dirty="0" smtClean="0"/>
              <a:t>Trenér má 2 380 možností pro výběr čtveřice hráčů.</a:t>
            </a:r>
            <a:endParaRPr lang="cs-CZ" sz="26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857356" y="4143380"/>
          <a:ext cx="6310357" cy="1071570"/>
        </p:xfrm>
        <a:graphic>
          <a:graphicData uri="http://schemas.openxmlformats.org/presentationml/2006/ole">
            <p:oleObj spid="_x0000_s39938" name="Rovnice" r:id="rId3" imgW="269208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Binomická 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838456"/>
          </a:xfrm>
        </p:spPr>
        <p:txBody>
          <a:bodyPr>
            <a:normAutofit/>
          </a:bodyPr>
          <a:lstStyle/>
          <a:p>
            <a:r>
              <a:rPr lang="cs-CZ" dirty="0" smtClean="0"/>
              <a:t>Pro všechna čísla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a, b </a:t>
            </a:r>
            <a:r>
              <a:rPr lang="cs-CZ" dirty="0" smtClean="0"/>
              <a:t>a každé přirozené číslo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/>
              <a:t> je: </a:t>
            </a: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3571868" y="2214554"/>
          <a:ext cx="3845746" cy="1214446"/>
        </p:xfrm>
        <a:graphic>
          <a:graphicData uri="http://schemas.openxmlformats.org/presentationml/2006/ole">
            <p:oleObj spid="_x0000_s26628" name="Rovnice" r:id="rId3" imgW="1447560" imgH="45720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3071802" y="3429000"/>
          <a:ext cx="1928826" cy="1118564"/>
        </p:xfrm>
        <a:graphic>
          <a:graphicData uri="http://schemas.openxmlformats.org/presentationml/2006/ole">
            <p:oleObj spid="_x0000_s26631" name="Rovnice" r:id="rId4" imgW="774360" imgH="46980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1142976" y="4714884"/>
          <a:ext cx="7714116" cy="785818"/>
        </p:xfrm>
        <a:graphic>
          <a:graphicData uri="http://schemas.openxmlformats.org/presentationml/2006/ole">
            <p:oleObj spid="_x0000_s26632" name="Rovnice" r:id="rId5" imgW="4736880" imgH="48240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1214414" y="5606743"/>
          <a:ext cx="4429156" cy="761261"/>
        </p:xfrm>
        <a:graphic>
          <a:graphicData uri="http://schemas.openxmlformats.org/presentationml/2006/ole">
            <p:oleObj spid="_x0000_s26633" name="Rovnice" r:id="rId6" imgW="2438280" imgH="419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5715008" y="5572140"/>
          <a:ext cx="2643206" cy="758485"/>
        </p:xfrm>
        <a:graphic>
          <a:graphicData uri="http://schemas.openxmlformats.org/presentationml/2006/ole">
            <p:oleObj spid="_x0000_s26634" name="Rovnice" r:id="rId7" imgW="1460160" imgH="41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Binomická věta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3552836"/>
          </a:xfrm>
        </p:spPr>
        <p:txBody>
          <a:bodyPr>
            <a:normAutofit/>
          </a:bodyPr>
          <a:lstStyle/>
          <a:p>
            <a:r>
              <a:rPr lang="cs-CZ" dirty="0" smtClean="0"/>
              <a:t>Binomický rozvoj:</a:t>
            </a:r>
          </a:p>
          <a:p>
            <a:pPr lvl="1"/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/>
              <a:t>-</a:t>
            </a:r>
            <a:r>
              <a:rPr lang="cs-CZ" dirty="0" err="1" smtClean="0"/>
              <a:t>tý</a:t>
            </a:r>
            <a:r>
              <a:rPr lang="cs-CZ" dirty="0" smtClean="0"/>
              <a:t> člen binomického rozvoje výrazu                je: </a:t>
            </a:r>
          </a:p>
          <a:p>
            <a:pPr>
              <a:buNone/>
            </a:pP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Příklad: </a:t>
            </a:r>
          </a:p>
          <a:p>
            <a:pPr>
              <a:buNone/>
            </a:pPr>
            <a:r>
              <a:rPr lang="cs-CZ" sz="2800" dirty="0" smtClean="0"/>
              <a:t>Určete 4. člen výrazu 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7572396" y="2000240"/>
          <a:ext cx="1160474" cy="580237"/>
        </p:xfrm>
        <a:graphic>
          <a:graphicData uri="http://schemas.openxmlformats.org/presentationml/2006/ole">
            <p:oleObj spid="_x0000_s59395" name="Rovnice" r:id="rId3" imgW="482400" imgH="24120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3286116" y="2643182"/>
          <a:ext cx="2870607" cy="1161144"/>
        </p:xfrm>
        <a:graphic>
          <a:graphicData uri="http://schemas.openxmlformats.org/presentationml/2006/ole">
            <p:oleObj spid="_x0000_s59396" name="Rovnice" r:id="rId4" imgW="1130040" imgH="45720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4857752" y="4000504"/>
          <a:ext cx="1357322" cy="581709"/>
        </p:xfrm>
        <a:graphic>
          <a:graphicData uri="http://schemas.openxmlformats.org/presentationml/2006/ole">
            <p:oleObj spid="_x0000_s59397" name="Rovnice" r:id="rId5" imgW="622080" imgH="26640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1357291" y="4703523"/>
          <a:ext cx="3214709" cy="973384"/>
        </p:xfrm>
        <a:graphic>
          <a:graphicData uri="http://schemas.openxmlformats.org/presentationml/2006/ole">
            <p:oleObj spid="_x0000_s59398" name="Rovnice" r:id="rId6" imgW="1511280" imgH="45720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4857752" y="4643446"/>
          <a:ext cx="2286016" cy="1055084"/>
        </p:xfrm>
        <a:graphic>
          <a:graphicData uri="http://schemas.openxmlformats.org/presentationml/2006/ole">
            <p:oleObj spid="_x0000_s59400" name="Rovnice" r:id="rId7" imgW="990360" imgH="457200" progId="Equation.3">
              <p:embed/>
            </p:oleObj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2571736" y="5643578"/>
          <a:ext cx="2571768" cy="895784"/>
        </p:xfrm>
        <a:graphic>
          <a:graphicData uri="http://schemas.openxmlformats.org/presentationml/2006/ole">
            <p:oleObj spid="_x0000_s59401" name="Rovnice" r:id="rId8" imgW="1130040" imgH="393480" progId="Equation.3">
              <p:embed/>
            </p:oleObj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/>
        </p:nvGraphicFramePr>
        <p:xfrm>
          <a:off x="5214943" y="5820224"/>
          <a:ext cx="1643074" cy="537733"/>
        </p:xfrm>
        <a:graphic>
          <a:graphicData uri="http://schemas.openxmlformats.org/presentationml/2006/ole">
            <p:oleObj spid="_x0000_s59402" name="Rovnice" r:id="rId9" imgW="698400" imgH="2286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Pascalův trojúhelník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2286000" y="1643063"/>
          <a:ext cx="3781425" cy="4443412"/>
        </p:xfrm>
        <a:graphic>
          <a:graphicData uri="http://schemas.openxmlformats.org/presentationml/2006/ole">
            <p:oleObj spid="_x0000_s25602" name="Rovnice" r:id="rId3" imgW="1815840" imgH="21333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r>
              <a:rPr lang="en-US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400" dirty="0" smtClean="0"/>
              <a:t>[1]</a:t>
            </a:r>
          </a:p>
          <a:p>
            <a:pPr>
              <a:buNone/>
            </a:pPr>
            <a:r>
              <a:rPr lang="en-US" sz="2400" dirty="0" smtClean="0"/>
              <a:t>	</a:t>
            </a:r>
            <a:r>
              <a:rPr lang="cs-CZ" sz="2400" dirty="0" smtClean="0"/>
              <a:t>CALDA, Emil a DUPAČ, Václav. </a:t>
            </a:r>
            <a:r>
              <a:rPr lang="cs-CZ" sz="2400" b="1" dirty="0" smtClean="0"/>
              <a:t>Matematika pro gymnázia Kombinatorika, pravděpodobnost, statistika. </a:t>
            </a:r>
            <a:endParaRPr lang="en-US" sz="2400" b="1" dirty="0" smtClean="0"/>
          </a:p>
          <a:p>
            <a:pPr>
              <a:buNone/>
            </a:pPr>
            <a:r>
              <a:rPr lang="en-US" sz="2400" b="1" dirty="0" smtClean="0"/>
              <a:t>	</a:t>
            </a:r>
            <a:r>
              <a:rPr lang="cs-CZ" sz="2400" dirty="0" smtClean="0"/>
              <a:t>Praha, </a:t>
            </a:r>
            <a:r>
              <a:rPr lang="cs-CZ" sz="2400" dirty="0" err="1" smtClean="0"/>
              <a:t>Prometheus</a:t>
            </a:r>
            <a:r>
              <a:rPr lang="cs-CZ" sz="2400" dirty="0" smtClean="0"/>
              <a:t> 1993, ISBN 80-85849-10-0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996</TotalTime>
  <Words>183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Slunovrat</vt:lpstr>
      <vt:lpstr>Rovnice</vt:lpstr>
      <vt:lpstr>Snímek 1</vt:lpstr>
      <vt:lpstr>KOMBINATORIKA III.</vt:lpstr>
      <vt:lpstr>Kombinace</vt:lpstr>
      <vt:lpstr>Kombinace</vt:lpstr>
      <vt:lpstr>Kombinační čísla</vt:lpstr>
      <vt:lpstr>Kombinační čísla</vt:lpstr>
      <vt:lpstr>Kombinace</vt:lpstr>
      <vt:lpstr>Kombinace</vt:lpstr>
      <vt:lpstr>Binomická věta</vt:lpstr>
      <vt:lpstr>Binomická věta</vt:lpstr>
      <vt:lpstr>Pascalův trojúhelník</vt:lpstr>
      <vt:lpstr>Zdroje:</vt:lpstr>
    </vt:vector>
  </TitlesOfParts>
  <Company>ISŠ Cheb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STATISKTIKA</dc:title>
  <dc:creator>ucitel</dc:creator>
  <cp:lastModifiedBy>babicky</cp:lastModifiedBy>
  <cp:revision>122</cp:revision>
  <dcterms:created xsi:type="dcterms:W3CDTF">2012-10-19T16:27:31Z</dcterms:created>
  <dcterms:modified xsi:type="dcterms:W3CDTF">2013-03-19T17:02:57Z</dcterms:modified>
</cp:coreProperties>
</file>