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90" r:id="rId2"/>
    <p:sldId id="256" r:id="rId3"/>
    <p:sldId id="270" r:id="rId4"/>
    <p:sldId id="271" r:id="rId5"/>
    <p:sldId id="289" r:id="rId6"/>
    <p:sldId id="287" r:id="rId7"/>
    <p:sldId id="291" r:id="rId8"/>
    <p:sldId id="273" r:id="rId9"/>
    <p:sldId id="288" r:id="rId10"/>
    <p:sldId id="275" r:id="rId11"/>
    <p:sldId id="293" r:id="rId12"/>
    <p:sldId id="294" r:id="rId13"/>
    <p:sldId id="28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26" autoAdjust="0"/>
    <p:restoredTop sz="94660"/>
  </p:normalViewPr>
  <p:slideViewPr>
    <p:cSldViewPr>
      <p:cViewPr varScale="1">
        <p:scale>
          <a:sx n="103" d="100"/>
          <a:sy n="103" d="100"/>
        </p:scale>
        <p:origin x="-18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image" Target="../media/image6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image" Target="../media/image9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image" Target="../media/image12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wmf"/></Relationships>
</file>

<file path=ppt/drawings/_rels/vmlDrawing6.v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image" Target="../media/image16.wmf"/></Relationships>
</file>

<file path=ppt/drawings/_rels/vmlDrawing7.v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image" Target="../media/image18.wmf"/></Relationships>
</file>

<file path=ppt/drawings/_rels/vmlDrawing8.v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wmf"/><Relationship Id="rId1" Type="http://schemas.openxmlformats.org/officeDocument/2006/relationships/image" Target="../media/image20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2F389C-4DFB-441A-A5D3-71F512949549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8E4E52-623B-4062-98FC-A03BE7DAB8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2F389C-4DFB-441A-A5D3-71F512949549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8E4E52-623B-4062-98FC-A03BE7DAB8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2F389C-4DFB-441A-A5D3-71F512949549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8E4E52-623B-4062-98FC-A03BE7DAB8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2F389C-4DFB-441A-A5D3-71F512949549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8E4E52-623B-4062-98FC-A03BE7DAB8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2F389C-4DFB-441A-A5D3-71F512949549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8E4E52-623B-4062-98FC-A03BE7DAB8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2F389C-4DFB-441A-A5D3-71F512949549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8E4E52-623B-4062-98FC-A03BE7DAB8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2F389C-4DFB-441A-A5D3-71F512949549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8E4E52-623B-4062-98FC-A03BE7DAB8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2F389C-4DFB-441A-A5D3-71F512949549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8E4E52-623B-4062-98FC-A03BE7DAB8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2F389C-4DFB-441A-A5D3-71F512949549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8E4E52-623B-4062-98FC-A03BE7DAB8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2F389C-4DFB-441A-A5D3-71F512949549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8E4E52-623B-4062-98FC-A03BE7DAB8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2F389C-4DFB-441A-A5D3-71F512949549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8E4E52-623B-4062-98FC-A03BE7DAB8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202F389C-4DFB-441A-A5D3-71F512949549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7A8E4E52-623B-4062-98FC-A03BE7DAB8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oleObject" Target="../embeddings/oleObject4.bin"/><Relationship Id="rId4" Type="http://schemas.openxmlformats.org/officeDocument/2006/relationships/oleObject" Target="../embeddings/oleObject3.bin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5" Type="http://schemas.openxmlformats.org/officeDocument/2006/relationships/oleObject" Target="../embeddings/oleObject7.bin"/><Relationship Id="rId4" Type="http://schemas.openxmlformats.org/officeDocument/2006/relationships/oleObject" Target="../embeddings/oleObject6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11.bin"/><Relationship Id="rId5" Type="http://schemas.openxmlformats.org/officeDocument/2006/relationships/oleObject" Target="../embeddings/oleObject10.bin"/><Relationship Id="rId4" Type="http://schemas.openxmlformats.org/officeDocument/2006/relationships/oleObject" Target="../embeddings/oleObject9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4" Type="http://schemas.openxmlformats.org/officeDocument/2006/relationships/oleObject" Target="../embeddings/oleObject14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4" Type="http://schemas.openxmlformats.org/officeDocument/2006/relationships/oleObject" Target="../embeddings/oleObject16.bin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5" Type="http://schemas.openxmlformats.org/officeDocument/2006/relationships/oleObject" Target="../embeddings/oleObject19.bin"/><Relationship Id="rId4" Type="http://schemas.openxmlformats.org/officeDocument/2006/relationships/oleObject" Target="../embeddings/oleObject18.bin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000232" y="1500174"/>
          <a:ext cx="5849620" cy="1802892"/>
        </p:xfrm>
        <a:graphic>
          <a:graphicData uri="http://schemas.openxmlformats.org/drawingml/2006/table">
            <a:tbl>
              <a:tblPr/>
              <a:tblGrid>
                <a:gridCol w="5849620"/>
              </a:tblGrid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 dirty="0">
                          <a:latin typeface="Calibri"/>
                          <a:ea typeface="Calibri"/>
                          <a:cs typeface="Times New Roman"/>
                        </a:rPr>
                        <a:t>Zlepšení podmínek pro vzdělávání na středních školách Operačního programu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 dirty="0"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562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latin typeface="Calibri"/>
                          <a:ea typeface="Calibri"/>
                          <a:cs typeface="Times New Roman"/>
                        </a:rPr>
                        <a:t>Název a adresa školy: Integrovaná střední škola Cheb, Obrněné brigády 6, 350 11 Cheb </a:t>
                      </a:r>
                      <a:endParaRPr lang="cs-CZ" sz="12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latin typeface="Calibri"/>
                          <a:ea typeface="Calibri"/>
                          <a:cs typeface="Times New Roman"/>
                        </a:rPr>
                        <a:t>Číslo projektu: CZ.1.07/1.5.00/34.0290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142852"/>
            <a:ext cx="5753100" cy="1363663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7" name="Obrázek 0" descr="loga final-orlice alfa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6248" y="2143116"/>
            <a:ext cx="854075" cy="746125"/>
          </a:xfrm>
          <a:prstGeom prst="rect">
            <a:avLst/>
          </a:prstGeom>
          <a:noFill/>
        </p:spPr>
      </p:pic>
      <p:sp>
        <p:nvSpPr>
          <p:cNvPr id="8" name="Rectangle 4"/>
          <p:cNvSpPr>
            <a:spLocks noChangeArrowheads="1"/>
          </p:cNvSpPr>
          <p:nvPr/>
        </p:nvSpPr>
        <p:spPr bwMode="auto">
          <a:xfrm>
            <a:off x="1214382" y="3571876"/>
            <a:ext cx="7929618" cy="31393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Číslo a název klíčové aktivity:	</a:t>
            </a:r>
            <a:r>
              <a:rPr lang="cs-CZ" sz="1200" b="1" dirty="0" smtClean="0">
                <a:latin typeface="Arial" pitchFamily="34" charset="0"/>
                <a:ea typeface="Calibri"/>
                <a:cs typeface="Arial" pitchFamily="34" charset="0"/>
              </a:rPr>
              <a:t>III/2 Inovace a zkvalitnění výuky prostřednictvím ICT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Číslo DUM:			</a:t>
            </a:r>
            <a:r>
              <a:rPr lang="cs-CZ" sz="1200" b="1" dirty="0" smtClean="0">
                <a:solidFill>
                  <a:srgbClr val="000000"/>
                </a:solidFill>
                <a:latin typeface="Calibri"/>
                <a:ea typeface="Calibri"/>
                <a:cs typeface="Times New Roman"/>
              </a:rPr>
              <a:t>VY_32_INOVACE_02Eff_8</a:t>
            </a: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Název DŮM:			</a:t>
            </a:r>
            <a:r>
              <a:rPr lang="cs-CZ" sz="1200" b="1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8 Pravděpodobnost I. – Základní termíny, operace s náhodnými jevy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Jméno autora: 	</a:t>
            </a: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 	Mgr. Věra </a:t>
            </a:r>
            <a:r>
              <a:rPr lang="cs-CZ" sz="1200" b="1" dirty="0" err="1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Effenberger</a:t>
            </a: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			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Ročník: 			</a:t>
            </a: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3. a 4. ročník 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Vzdělávací oblast:		matematika	- pravděpodobnost			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Vzdělávací obor:		studijní	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Klíčová slova:		náhodný pokus,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náhodný jev, elementární jevy, průnik jevů, 				sjednocení jevů, doplňkový jev, definice pravděpodobnosti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Anotace:			</a:t>
            </a: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materiál definuje základní pojmy a operace ohledně náhodných jevů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Druh učebního materiálu:	prezentace	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Očekávaný výstup:		znalost a pojmenování základních termínů,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operace s náhodnými 			jevy, výpočet pravděpodobnosti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600" b="1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Calibri" pitchFamily="34" charset="0"/>
                <a:cs typeface="Times New Roman" pitchFamily="18" charset="0"/>
              </a:rPr>
              <a:t>Metodika učebního materiálu:</a:t>
            </a:r>
            <a:r>
              <a:rPr lang="cs-CZ" sz="1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Calibri" pitchFamily="34" charset="0"/>
                <a:cs typeface="Times New Roman" pitchFamily="18" charset="0"/>
              </a:rPr>
              <a:t>	</a:t>
            </a: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Jedná se o prezentaci, která se se slovním doprovodem přehraje krok za krokem žákům. K prezentaci patří též pracovní list </a:t>
            </a:r>
            <a:r>
              <a:rPr lang="cs-CZ" sz="1200" b="1" i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9 Pravděpodobnost I.,</a:t>
            </a: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 jehož součástí jsou příklady v prezentaci a další příklady na procvičení látky.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pu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PRAVDĚPODOBNOST I.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Základní termíny</a:t>
            </a:r>
          </a:p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Operace s náhodnými jevy</a:t>
            </a:r>
          </a:p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Definice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00364" y="5214950"/>
            <a:ext cx="5973762" cy="14605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termíny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Náhodný pokus</a:t>
            </a:r>
          </a:p>
          <a:p>
            <a:pPr lvl="1"/>
            <a:r>
              <a:rPr lang="cs-CZ" dirty="0" smtClean="0"/>
              <a:t>Je takový experiment, jehož výsledek není předem určen podmínkami, za kterých je prováděn.</a:t>
            </a:r>
          </a:p>
          <a:p>
            <a:pPr lvl="1"/>
            <a:endParaRPr lang="cs-CZ" dirty="0" smtClean="0"/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Náhodný jev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</a:t>
            </a:r>
          </a:p>
          <a:p>
            <a:pPr lvl="1"/>
            <a:r>
              <a:rPr lang="cs-CZ" dirty="0" smtClean="0"/>
              <a:t>Je výsledkem náhodného pokusu.</a:t>
            </a:r>
          </a:p>
          <a:p>
            <a:pPr lvl="1"/>
            <a:endParaRPr lang="cs-CZ" dirty="0" smtClean="0"/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Četnost jevu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</a:t>
            </a:r>
          </a:p>
          <a:p>
            <a:pPr lvl="1"/>
            <a:r>
              <a:rPr lang="cs-CZ" dirty="0" smtClean="0"/>
              <a:t>Počet výskytů jevu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dirty="0" smtClean="0"/>
              <a:t> v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/>
              <a:t> opakováních náhodného pokusu.</a:t>
            </a: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4929190" y="4786322"/>
          <a:ext cx="523878" cy="593728"/>
        </p:xfrm>
        <a:graphic>
          <a:graphicData uri="http://schemas.openxmlformats.org/presentationml/2006/ole">
            <p:oleObj spid="_x0000_s27650" name="Rovnice" r:id="rId3" imgW="190440" imgH="215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termíny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Relativní četnost jevu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</a:t>
            </a:r>
          </a:p>
          <a:p>
            <a:pPr lvl="1"/>
            <a:r>
              <a:rPr lang="cs-CZ" dirty="0" smtClean="0">
                <a:cs typeface="Times New Roman" pitchFamily="18" charset="0"/>
              </a:rPr>
              <a:t>Podíl absolutní četnosti a počtu opakování náhodného pokusu.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Elementární jevy</a:t>
            </a:r>
          </a:p>
          <a:p>
            <a:pPr lvl="1"/>
            <a:r>
              <a:rPr lang="cs-CZ" dirty="0" smtClean="0"/>
              <a:t>Jsou všechny možné dále nezjednodušitelné výsledky náhodného pokusu. </a:t>
            </a:r>
          </a:p>
          <a:p>
            <a:pPr lvl="1"/>
            <a:endParaRPr lang="cs-CZ" dirty="0" smtClean="0"/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Prostor elementárních jevů </a:t>
            </a:r>
          </a:p>
          <a:p>
            <a:pPr lvl="1"/>
            <a:r>
              <a:rPr lang="cs-CZ" dirty="0" smtClean="0"/>
              <a:t>Prostor elementárních jevů je množina všech možných výsledků pokusu.</a:t>
            </a:r>
          </a:p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4572000" y="3286124"/>
          <a:ext cx="387929" cy="355602"/>
        </p:xfrm>
        <a:graphic>
          <a:graphicData uri="http://schemas.openxmlformats.org/presentationml/2006/ole">
            <p:oleObj spid="_x0000_s28674" name="Rovnice" r:id="rId3" imgW="152280" imgH="13968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6357950" y="4929198"/>
          <a:ext cx="450852" cy="450852"/>
        </p:xfrm>
        <a:graphic>
          <a:graphicData uri="http://schemas.openxmlformats.org/presentationml/2006/ole">
            <p:oleObj spid="_x0000_s28675" name="Rovnice" r:id="rId4" imgW="164880" imgH="164880" progId="Equation.3">
              <p:embed/>
            </p:oleObj>
          </a:graphicData>
        </a:graphic>
      </p:graphicFrame>
      <p:graphicFrame>
        <p:nvGraphicFramePr>
          <p:cNvPr id="28677" name="Object 5"/>
          <p:cNvGraphicFramePr>
            <a:graphicFrameLocks noChangeAspect="1"/>
          </p:cNvGraphicFramePr>
          <p:nvPr/>
        </p:nvGraphicFramePr>
        <p:xfrm>
          <a:off x="6072198" y="1071546"/>
          <a:ext cx="1285884" cy="928231"/>
        </p:xfrm>
        <a:graphic>
          <a:graphicData uri="http://schemas.openxmlformats.org/presentationml/2006/ole">
            <p:oleObj spid="_x0000_s28677" name="Rovnice" r:id="rId5" imgW="54576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termíny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Příklad:</a:t>
            </a:r>
          </a:p>
          <a:p>
            <a:pPr>
              <a:buNone/>
            </a:pPr>
            <a:r>
              <a:rPr lang="cs-CZ" dirty="0" smtClean="0"/>
              <a:t>Mějme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náhodný pokus </a:t>
            </a:r>
            <a:r>
              <a:rPr lang="cs-CZ" b="1" dirty="0" smtClean="0"/>
              <a:t>hod hrací kostkou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Náhodným jevem </a:t>
            </a:r>
            <a:r>
              <a:rPr lang="cs-CZ" dirty="0" smtClean="0"/>
              <a:t>může být např.: padne 6, padne 5, padne sudé číslo, padne číslo dělitelné 3, atd.</a:t>
            </a:r>
          </a:p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Elementárními jevy </a:t>
            </a:r>
            <a:r>
              <a:rPr lang="cs-CZ" dirty="0" smtClean="0"/>
              <a:t>v tomto případě jsou: padne1, padne 2, padne 3, padne 4, padne 5 a padne 6.</a:t>
            </a:r>
          </a:p>
          <a:p>
            <a:pPr>
              <a:buNone/>
            </a:pPr>
            <a:r>
              <a:rPr lang="cs-CZ" dirty="0" smtClean="0"/>
              <a:t>Ale padne liché číslo </a:t>
            </a:r>
            <a:r>
              <a:rPr lang="cs-CZ" dirty="0" smtClean="0"/>
              <a:t>elementárním </a:t>
            </a:r>
            <a:r>
              <a:rPr lang="cs-CZ" dirty="0" smtClean="0"/>
              <a:t>jevem </a:t>
            </a:r>
            <a:r>
              <a:rPr lang="cs-CZ" u="sng" dirty="0" smtClean="0"/>
              <a:t>není</a:t>
            </a:r>
            <a:r>
              <a:rPr lang="cs-CZ" dirty="0" smtClean="0"/>
              <a:t> – dá se totiž rozložit na: padne 1, 3 nebo 5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Operace s náhodnými jevy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Průnik jevů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A, B</a:t>
            </a:r>
          </a:p>
          <a:p>
            <a:pPr lvl="1"/>
            <a:r>
              <a:rPr lang="cs-CZ" dirty="0" smtClean="0"/>
              <a:t>Jevy nastávají současně.</a:t>
            </a:r>
          </a:p>
          <a:p>
            <a:pPr lvl="1"/>
            <a:r>
              <a:rPr lang="cs-CZ" sz="2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Př.: </a:t>
            </a:r>
            <a:r>
              <a:rPr lang="cs-CZ" sz="2200" dirty="0" smtClean="0"/>
              <a:t>„padne sudé číslo a zároveň padne číslo dělitelné 3“</a:t>
            </a:r>
          </a:p>
          <a:p>
            <a:pPr lvl="1"/>
            <a:r>
              <a:rPr lang="cs-CZ" dirty="0" smtClean="0"/>
              <a:t>Pokud se jedná o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jev</a:t>
            </a:r>
            <a:r>
              <a:rPr lang="cs-CZ" dirty="0" smtClean="0"/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nemožný </a:t>
            </a:r>
            <a:r>
              <a:rPr lang="cs-CZ" dirty="0" smtClean="0"/>
              <a:t>-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takový, který nikdy nenastane               , říkáme, že jevy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dirty="0" err="1" smtClean="0">
                <a:cs typeface="Times New Roman" pitchFamily="18" charset="0"/>
              </a:rPr>
              <a:t>a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B </a:t>
            </a:r>
            <a:r>
              <a:rPr lang="cs-CZ" dirty="0" smtClean="0"/>
              <a:t>jsou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neslučitelné jevy</a:t>
            </a:r>
            <a:r>
              <a:rPr lang="cs-CZ" dirty="0" smtClean="0"/>
              <a:t>.</a:t>
            </a:r>
          </a:p>
          <a:p>
            <a:pPr lvl="1"/>
            <a:r>
              <a:rPr lang="cs-CZ" sz="2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Př.: </a:t>
            </a:r>
            <a:r>
              <a:rPr lang="cs-CZ" sz="2200" dirty="0" smtClean="0"/>
              <a:t>„padne liché číslo a zároveň číslo dělitelné 2“</a:t>
            </a:r>
          </a:p>
          <a:p>
            <a:pPr lvl="1"/>
            <a:endParaRPr lang="cs-CZ" sz="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Sjednocení</a:t>
            </a:r>
            <a:r>
              <a:rPr lang="cs-CZ" dirty="0" smtClean="0"/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jevů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A, B</a:t>
            </a:r>
          </a:p>
          <a:p>
            <a:pPr lvl="1"/>
            <a:r>
              <a:rPr lang="cs-CZ" dirty="0" smtClean="0">
                <a:cs typeface="Times New Roman" pitchFamily="18" charset="0"/>
              </a:rPr>
              <a:t>Nastane aspoň jeden z jevů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dirty="0" smtClean="0">
                <a:cs typeface="Times New Roman" pitchFamily="18" charset="0"/>
              </a:rPr>
              <a:t> nebo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B.</a:t>
            </a:r>
          </a:p>
          <a:p>
            <a:pPr lvl="1"/>
            <a:r>
              <a:rPr lang="cs-CZ" dirty="0" smtClean="0"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tx2">
                    <a:lumMod val="60000"/>
                    <a:lumOff val="40000"/>
                  </a:schemeClr>
                </a:solidFill>
                <a:cs typeface="Times New Roman" pitchFamily="18" charset="0"/>
              </a:rPr>
              <a:t>Př.: </a:t>
            </a:r>
            <a:r>
              <a:rPr lang="cs-CZ" sz="2200" dirty="0" smtClean="0">
                <a:cs typeface="Times New Roman" pitchFamily="18" charset="0"/>
              </a:rPr>
              <a:t>„padne sudé číslo nebo číslo 3“</a:t>
            </a:r>
            <a:endParaRPr lang="cs-CZ" sz="22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buNone/>
            </a:pPr>
            <a:endParaRPr lang="cs-CZ" dirty="0"/>
          </a:p>
        </p:txBody>
      </p:sp>
      <p:graphicFrame>
        <p:nvGraphicFramePr>
          <p:cNvPr id="53250" name="Object 2"/>
          <p:cNvGraphicFramePr>
            <a:graphicFrameLocks noChangeAspect="1"/>
          </p:cNvGraphicFramePr>
          <p:nvPr/>
        </p:nvGraphicFramePr>
        <p:xfrm>
          <a:off x="5072066" y="1428736"/>
          <a:ext cx="1087036" cy="428628"/>
        </p:xfrm>
        <a:graphic>
          <a:graphicData uri="http://schemas.openxmlformats.org/presentationml/2006/ole">
            <p:oleObj spid="_x0000_s53250" name="Rovnice" r:id="rId3" imgW="419040" imgH="164880" progId="Equation.3">
              <p:embed/>
            </p:oleObj>
          </a:graphicData>
        </a:graphic>
      </p:graphicFrame>
      <p:graphicFrame>
        <p:nvGraphicFramePr>
          <p:cNvPr id="53251" name="Object 5"/>
          <p:cNvGraphicFramePr>
            <a:graphicFrameLocks noChangeAspect="1"/>
          </p:cNvGraphicFramePr>
          <p:nvPr/>
        </p:nvGraphicFramePr>
        <p:xfrm>
          <a:off x="4500562" y="3214686"/>
          <a:ext cx="1440053" cy="428628"/>
        </p:xfrm>
        <a:graphic>
          <a:graphicData uri="http://schemas.openxmlformats.org/presentationml/2006/ole">
            <p:oleObj spid="_x0000_s53251" name="Rovnice" r:id="rId4" imgW="723600" imgH="215640" progId="Equation.3">
              <p:embed/>
            </p:oleObj>
          </a:graphicData>
        </a:graphic>
      </p:graphicFrame>
      <p:graphicFrame>
        <p:nvGraphicFramePr>
          <p:cNvPr id="53252" name="Object 6"/>
          <p:cNvGraphicFramePr>
            <a:graphicFrameLocks noChangeAspect="1"/>
          </p:cNvGraphicFramePr>
          <p:nvPr/>
        </p:nvGraphicFramePr>
        <p:xfrm>
          <a:off x="5715008" y="4643446"/>
          <a:ext cx="1087035" cy="428628"/>
        </p:xfrm>
        <a:graphic>
          <a:graphicData uri="http://schemas.openxmlformats.org/presentationml/2006/ole">
            <p:oleObj spid="_x0000_s53252" name="Rovnice" r:id="rId5" imgW="419040" imgH="1648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32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32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32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32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Operace s náhodnými jevy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35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Inkluze jevů </a:t>
            </a:r>
            <a:r>
              <a:rPr lang="cs-CZ" sz="35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A, B</a:t>
            </a:r>
            <a:endParaRPr lang="cs-CZ" sz="35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/>
            <a:r>
              <a:rPr lang="cs-CZ" sz="3000" i="1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3000" dirty="0" smtClean="0"/>
              <a:t> je </a:t>
            </a:r>
            <a:r>
              <a:rPr lang="cs-CZ" sz="30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podjevem</a:t>
            </a:r>
            <a:r>
              <a:rPr lang="cs-CZ" sz="3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000" dirty="0" smtClean="0"/>
              <a:t>jevu</a:t>
            </a:r>
            <a:r>
              <a:rPr lang="cs-CZ" sz="3000" i="1" dirty="0" smtClean="0">
                <a:latin typeface="Times New Roman" pitchFamily="18" charset="0"/>
                <a:cs typeface="Times New Roman" pitchFamily="18" charset="0"/>
              </a:rPr>
              <a:t> B</a:t>
            </a:r>
            <a:r>
              <a:rPr lang="cs-CZ" sz="3000" dirty="0" smtClean="0"/>
              <a:t>, </a:t>
            </a:r>
          </a:p>
          <a:p>
            <a:pPr lvl="1"/>
            <a:r>
              <a:rPr lang="cs-CZ" sz="3000" dirty="0" smtClean="0"/>
              <a:t>Jestliže nastane </a:t>
            </a:r>
            <a:r>
              <a:rPr lang="cs-CZ" sz="3000" i="1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3000" dirty="0" smtClean="0"/>
              <a:t>, pak nastane </a:t>
            </a:r>
            <a:r>
              <a:rPr lang="cs-CZ" sz="3000" i="1" dirty="0" smtClean="0">
                <a:latin typeface="Times New Roman" pitchFamily="18" charset="0"/>
                <a:cs typeface="Times New Roman" pitchFamily="18" charset="0"/>
              </a:rPr>
              <a:t>B.</a:t>
            </a:r>
          </a:p>
          <a:p>
            <a:pPr lvl="1"/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Př.:  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400" dirty="0" smtClean="0"/>
              <a:t>: „padne 4“; 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B:</a:t>
            </a:r>
            <a:r>
              <a:rPr lang="cs-CZ" sz="2400" dirty="0" smtClean="0"/>
              <a:t>„padne sudé číslo“</a:t>
            </a:r>
          </a:p>
          <a:p>
            <a:pPr lvl="1"/>
            <a:endParaRPr lang="cs-CZ" sz="900" dirty="0" smtClean="0"/>
          </a:p>
          <a:p>
            <a:r>
              <a:rPr lang="cs-CZ" sz="35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Ekvivalentní jevy</a:t>
            </a:r>
          </a:p>
          <a:p>
            <a:pPr lvl="1"/>
            <a:r>
              <a:rPr lang="cs-CZ" sz="3000" dirty="0" smtClean="0"/>
              <a:t>Jevy, které jsou shodné.</a:t>
            </a:r>
          </a:p>
          <a:p>
            <a:pPr lvl="1"/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Př.:  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A:</a:t>
            </a:r>
            <a:r>
              <a:rPr lang="cs-CZ" sz="2400" dirty="0" smtClean="0"/>
              <a:t>„padne 2, 4 nebo 6“; 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B:</a:t>
            </a:r>
            <a:r>
              <a:rPr lang="cs-CZ" sz="2400" dirty="0" smtClean="0"/>
              <a:t>„padne sudé číslo“</a:t>
            </a:r>
          </a:p>
          <a:p>
            <a:pPr lvl="1"/>
            <a:endParaRPr lang="cs-CZ" sz="900" dirty="0" smtClean="0"/>
          </a:p>
          <a:p>
            <a:r>
              <a:rPr lang="cs-CZ" sz="35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Doplňkový (opačný) jev</a:t>
            </a:r>
          </a:p>
          <a:p>
            <a:pPr lvl="1"/>
            <a:r>
              <a:rPr lang="cs-CZ" sz="3000" dirty="0" smtClean="0"/>
              <a:t>Nastává právě tehdy, když nenastává jev </a:t>
            </a:r>
            <a:r>
              <a:rPr lang="cs-CZ" sz="3000" i="1" dirty="0" smtClean="0">
                <a:latin typeface="Times New Roman" pitchFamily="18" charset="0"/>
                <a:cs typeface="Times New Roman" pitchFamily="18" charset="0"/>
              </a:rPr>
              <a:t>A</a:t>
            </a:r>
          </a:p>
          <a:p>
            <a:pPr lvl="1"/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Př.:  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A:</a:t>
            </a:r>
            <a:r>
              <a:rPr lang="cs-CZ" sz="2400" dirty="0" smtClean="0"/>
              <a:t>„padne 1 nebo 5“;  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   :</a:t>
            </a:r>
            <a:r>
              <a:rPr lang="cs-CZ" sz="2400" dirty="0" smtClean="0"/>
              <a:t>„padne 2, 3, 4 nebo 6“</a:t>
            </a:r>
          </a:p>
        </p:txBody>
      </p:sp>
      <p:graphicFrame>
        <p:nvGraphicFramePr>
          <p:cNvPr id="53253" name="Object 7"/>
          <p:cNvGraphicFramePr>
            <a:graphicFrameLocks noChangeAspect="1"/>
          </p:cNvGraphicFramePr>
          <p:nvPr/>
        </p:nvGraphicFramePr>
        <p:xfrm>
          <a:off x="5357818" y="1428736"/>
          <a:ext cx="2175723" cy="484169"/>
        </p:xfrm>
        <a:graphic>
          <a:graphicData uri="http://schemas.openxmlformats.org/presentationml/2006/ole">
            <p:oleObj spid="_x0000_s69637" name="Rovnice" r:id="rId3" imgW="914400" imgH="203040" progId="Equation.3">
              <p:embed/>
            </p:oleObj>
          </a:graphicData>
        </a:graphic>
      </p:graphicFrame>
      <p:graphicFrame>
        <p:nvGraphicFramePr>
          <p:cNvPr id="53254" name="Object 8"/>
          <p:cNvGraphicFramePr>
            <a:graphicFrameLocks noChangeAspect="1"/>
          </p:cNvGraphicFramePr>
          <p:nvPr/>
        </p:nvGraphicFramePr>
        <p:xfrm>
          <a:off x="4929190" y="3286124"/>
          <a:ext cx="3404959" cy="450851"/>
        </p:xfrm>
        <a:graphic>
          <a:graphicData uri="http://schemas.openxmlformats.org/presentationml/2006/ole">
            <p:oleObj spid="_x0000_s69638" name="Rovnice" r:id="rId4" imgW="1536480" imgH="203040" progId="Equation.3">
              <p:embed/>
            </p:oleObj>
          </a:graphicData>
        </a:graphic>
      </p:graphicFrame>
      <p:graphicFrame>
        <p:nvGraphicFramePr>
          <p:cNvPr id="53255" name="Object 9"/>
          <p:cNvGraphicFramePr>
            <a:graphicFrameLocks noChangeAspect="1"/>
          </p:cNvGraphicFramePr>
          <p:nvPr/>
        </p:nvGraphicFramePr>
        <p:xfrm>
          <a:off x="6143636" y="4643446"/>
          <a:ext cx="380790" cy="439675"/>
        </p:xfrm>
        <a:graphic>
          <a:graphicData uri="http://schemas.openxmlformats.org/presentationml/2006/ole">
            <p:oleObj spid="_x0000_s69639" name="Rovnice" r:id="rId5" imgW="164880" imgH="190440" progId="Equation.3">
              <p:embed/>
            </p:oleObj>
          </a:graphicData>
        </a:graphic>
      </p:graphicFrame>
      <p:graphicFrame>
        <p:nvGraphicFramePr>
          <p:cNvPr id="69640" name="Object 9"/>
          <p:cNvGraphicFramePr>
            <a:graphicFrameLocks noChangeAspect="1"/>
          </p:cNvGraphicFramePr>
          <p:nvPr/>
        </p:nvGraphicFramePr>
        <p:xfrm>
          <a:off x="5000628" y="5500702"/>
          <a:ext cx="300020" cy="346272"/>
        </p:xfrm>
        <a:graphic>
          <a:graphicData uri="http://schemas.openxmlformats.org/presentationml/2006/ole">
            <p:oleObj spid="_x0000_s69640" name="Rovnice" r:id="rId6" imgW="164880" imgH="1904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532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532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696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Pravděpodobnost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Definice:</a:t>
            </a:r>
          </a:p>
          <a:p>
            <a:pPr lvl="1"/>
            <a:r>
              <a:rPr lang="cs-CZ" dirty="0" smtClean="0"/>
              <a:t>Pravděpodobnost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P(A) </a:t>
            </a:r>
            <a:r>
              <a:rPr lang="cs-CZ" dirty="0" smtClean="0"/>
              <a:t>jevu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dirty="0" smtClean="0">
                <a:cs typeface="Times New Roman" pitchFamily="18" charset="0"/>
              </a:rPr>
              <a:t>v náhodném pokusu s konečnou množinou všech výsledků, které jsou stejně možné, je rovna </a:t>
            </a:r>
            <a:r>
              <a:rPr lang="cs-CZ" u="sng" dirty="0" smtClean="0">
                <a:cs typeface="Times New Roman" pitchFamily="18" charset="0"/>
              </a:rPr>
              <a:t>podílu</a:t>
            </a:r>
            <a:r>
              <a:rPr lang="cs-CZ" dirty="0" smtClean="0">
                <a:cs typeface="Times New Roman" pitchFamily="18" charset="0"/>
              </a:rPr>
              <a:t>: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lvl="1"/>
            <a:endParaRPr lang="cs-CZ" dirty="0" smtClean="0">
              <a:cs typeface="Times New Roman" pitchFamily="18" charset="0"/>
            </a:endParaRPr>
          </a:p>
          <a:p>
            <a:pPr lvl="1"/>
            <a:r>
              <a:rPr lang="cs-CZ" dirty="0" smtClean="0">
                <a:cs typeface="Times New Roman" pitchFamily="18" charset="0"/>
              </a:rPr>
              <a:t>kde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m(A) </a:t>
            </a:r>
            <a:r>
              <a:rPr lang="cs-CZ" dirty="0" smtClean="0">
                <a:cs typeface="Times New Roman" pitchFamily="18" charset="0"/>
              </a:rPr>
              <a:t>je počet výsledků příznivých jevu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dirty="0" smtClean="0">
                <a:cs typeface="Times New Roman" pitchFamily="18" charset="0"/>
              </a:rPr>
              <a:t>      </a:t>
            </a:r>
            <a:r>
              <a:rPr lang="cs-CZ" dirty="0" err="1" smtClean="0">
                <a:cs typeface="Times New Roman" pitchFamily="18" charset="0"/>
              </a:rPr>
              <a:t>a</a:t>
            </a:r>
            <a:r>
              <a:rPr lang="cs-CZ" dirty="0" smtClean="0">
                <a:cs typeface="Times New Roman" pitchFamily="18" charset="0"/>
              </a:rPr>
              <a:t>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dirty="0" smtClean="0">
                <a:cs typeface="Times New Roman" pitchFamily="18" charset="0"/>
              </a:rPr>
              <a:t> počet všech možných výsledků náhodného pokusu</a:t>
            </a:r>
            <a:endParaRPr lang="cs-CZ" dirty="0" smtClean="0"/>
          </a:p>
          <a:p>
            <a:pPr lvl="1">
              <a:buNone/>
            </a:pPr>
            <a:r>
              <a:rPr lang="cs-CZ" dirty="0" smtClean="0"/>
              <a:t> </a:t>
            </a:r>
          </a:p>
          <a:p>
            <a:pPr lvl="1">
              <a:buNone/>
            </a:pPr>
            <a:endParaRPr lang="cs-CZ" dirty="0" smtClean="0"/>
          </a:p>
          <a:p>
            <a:pPr lvl="1"/>
            <a:endParaRPr lang="cs-CZ" dirty="0"/>
          </a:p>
        </p:txBody>
      </p:sp>
      <p:graphicFrame>
        <p:nvGraphicFramePr>
          <p:cNvPr id="30725" name="Object 5"/>
          <p:cNvGraphicFramePr>
            <a:graphicFrameLocks noChangeAspect="1"/>
          </p:cNvGraphicFramePr>
          <p:nvPr/>
        </p:nvGraphicFramePr>
        <p:xfrm>
          <a:off x="3649696" y="3286124"/>
          <a:ext cx="2097050" cy="1000132"/>
        </p:xfrm>
        <a:graphic>
          <a:graphicData uri="http://schemas.openxmlformats.org/presentationml/2006/ole">
            <p:oleObj spid="_x0000_s30725" name="Rovnice" r:id="rId3" imgW="82548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07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Pravděpodobnost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4695844"/>
          </a:xfrm>
        </p:spPr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Platí: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/>
            <a:r>
              <a:rPr lang="cs-CZ" dirty="0" smtClean="0"/>
              <a:t>Pravděpodobnost nemožného jevu je rovna nule:</a:t>
            </a:r>
          </a:p>
          <a:p>
            <a:pPr lvl="1"/>
            <a:endParaRPr lang="cs-CZ" dirty="0" smtClean="0"/>
          </a:p>
          <a:p>
            <a:pPr lvl="1"/>
            <a:r>
              <a:rPr lang="cs-CZ" dirty="0" smtClean="0"/>
              <a:t>Pravděpodobnost jistého jevu je rovna jedné:</a:t>
            </a:r>
          </a:p>
          <a:p>
            <a:pPr lvl="1">
              <a:buNone/>
            </a:pPr>
            <a:endParaRPr lang="cs-CZ" dirty="0" smtClean="0"/>
          </a:p>
          <a:p>
            <a:pPr lvl="1"/>
            <a:endParaRPr lang="cs-CZ" dirty="0" smtClean="0"/>
          </a:p>
          <a:p>
            <a:pPr lvl="1"/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/>
            <a:endParaRPr lang="cs-CZ" dirty="0"/>
          </a:p>
        </p:txBody>
      </p:sp>
      <p:graphicFrame>
        <p:nvGraphicFramePr>
          <p:cNvPr id="30725" name="Object 5"/>
          <p:cNvGraphicFramePr>
            <a:graphicFrameLocks noChangeAspect="1"/>
          </p:cNvGraphicFramePr>
          <p:nvPr/>
        </p:nvGraphicFramePr>
        <p:xfrm>
          <a:off x="3714744" y="3143248"/>
          <a:ext cx="1554826" cy="614699"/>
        </p:xfrm>
        <a:graphic>
          <a:graphicData uri="http://schemas.openxmlformats.org/presentationml/2006/ole">
            <p:oleObj spid="_x0000_s62466" name="Rovnice" r:id="rId3" imgW="545760" imgH="215640" progId="Equation.3">
              <p:embed/>
            </p:oleObj>
          </a:graphicData>
        </a:graphic>
      </p:graphicFrame>
      <p:graphicFrame>
        <p:nvGraphicFramePr>
          <p:cNvPr id="62468" name="Object 5"/>
          <p:cNvGraphicFramePr>
            <a:graphicFrameLocks noChangeAspect="1"/>
          </p:cNvGraphicFramePr>
          <p:nvPr/>
        </p:nvGraphicFramePr>
        <p:xfrm>
          <a:off x="3786182" y="4714883"/>
          <a:ext cx="1550626" cy="599105"/>
        </p:xfrm>
        <a:graphic>
          <a:graphicData uri="http://schemas.openxmlformats.org/presentationml/2006/ole">
            <p:oleObj spid="_x0000_s62468" name="Rovnice" r:id="rId4" imgW="558720" imgH="215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Pravděpodobnost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Platí:</a:t>
            </a:r>
            <a:endParaRPr lang="cs-CZ" dirty="0" smtClean="0"/>
          </a:p>
          <a:p>
            <a:pPr lvl="1"/>
            <a:r>
              <a:rPr lang="cs-CZ" dirty="0" smtClean="0"/>
              <a:t>Pravděpodobnost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P(A)</a:t>
            </a:r>
            <a:r>
              <a:rPr lang="cs-CZ" dirty="0" smtClean="0"/>
              <a:t> libovolného jevu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dirty="0" smtClean="0"/>
              <a:t>je nezáporné číslo nejvýše rovno jedné:</a:t>
            </a:r>
          </a:p>
          <a:p>
            <a:pPr lvl="1"/>
            <a:endParaRPr lang="cs-CZ" dirty="0" smtClean="0"/>
          </a:p>
          <a:p>
            <a:pPr lvl="1"/>
            <a:endParaRPr lang="cs-CZ" dirty="0" smtClean="0"/>
          </a:p>
          <a:p>
            <a:pPr lvl="1"/>
            <a:r>
              <a:rPr lang="cs-CZ" dirty="0" smtClean="0"/>
              <a:t>Pravděpodobnost opačného jevu je rovna:</a:t>
            </a:r>
            <a:endParaRPr lang="cs-CZ" dirty="0"/>
          </a:p>
        </p:txBody>
      </p:sp>
      <p:graphicFrame>
        <p:nvGraphicFramePr>
          <p:cNvPr id="32772" name="Object 4"/>
          <p:cNvGraphicFramePr>
            <a:graphicFrameLocks noChangeAspect="1"/>
          </p:cNvGraphicFramePr>
          <p:nvPr/>
        </p:nvGraphicFramePr>
        <p:xfrm>
          <a:off x="3214678" y="3143248"/>
          <a:ext cx="2000264" cy="567601"/>
        </p:xfrm>
        <a:graphic>
          <a:graphicData uri="http://schemas.openxmlformats.org/presentationml/2006/ole">
            <p:oleObj spid="_x0000_s32772" name="Rovnice" r:id="rId3" imgW="761760" imgH="215640" progId="Equation.3">
              <p:embed/>
            </p:oleObj>
          </a:graphicData>
        </a:graphic>
      </p:graphicFrame>
      <p:graphicFrame>
        <p:nvGraphicFramePr>
          <p:cNvPr id="32774" name="Object 6"/>
          <p:cNvGraphicFramePr>
            <a:graphicFrameLocks noChangeAspect="1"/>
          </p:cNvGraphicFramePr>
          <p:nvPr/>
        </p:nvGraphicFramePr>
        <p:xfrm>
          <a:off x="3214678" y="4857760"/>
          <a:ext cx="2428892" cy="568128"/>
        </p:xfrm>
        <a:graphic>
          <a:graphicData uri="http://schemas.openxmlformats.org/presentationml/2006/ole">
            <p:oleObj spid="_x0000_s32774" name="Rovnice" r:id="rId4" imgW="977760" imgH="2286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Pravděpodobnost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Příklad:</a:t>
            </a:r>
          </a:p>
          <a:p>
            <a:pPr>
              <a:buNone/>
            </a:pPr>
            <a:r>
              <a:rPr lang="cs-CZ" dirty="0" smtClean="0"/>
              <a:t>	Ze zásilky dvaceti výrobků, z nichž jsou tři vadné a sedmnáct dobrých, vybereme namátkou pět výrobků. Určete pravděpodobnost, že mezi nimi není ani jeden vadný. </a:t>
            </a:r>
            <a:r>
              <a:rPr lang="en-US" sz="2400" dirty="0" smtClean="0"/>
              <a:t>[1]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Pravděpodobnost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Příklad - řešení: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2400" dirty="0" smtClean="0"/>
              <a:t> … počet všech možných výsledků = počet všech možných výběrů 5 výrobků 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	m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)</a:t>
            </a:r>
            <a:r>
              <a:rPr lang="cs-CZ" sz="2400" dirty="0" smtClean="0"/>
              <a:t> … počet výsledků příznivých jevu 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400" dirty="0" smtClean="0"/>
              <a:t>: „všechny vybrané výrobky jsou dobré“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pravděpodobnost jevu 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400" dirty="0" smtClean="0"/>
              <a:t> je tedy: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000" dirty="0" smtClean="0"/>
              <a:t>Pravděpodobnost,  že žádný z</a:t>
            </a:r>
          </a:p>
          <a:p>
            <a:pPr>
              <a:buNone/>
            </a:pPr>
            <a:r>
              <a:rPr lang="cs-CZ" sz="2000" dirty="0" smtClean="0"/>
              <a:t>vybraných výrobků není vadný</a:t>
            </a:r>
          </a:p>
          <a:p>
            <a:pPr>
              <a:buNone/>
            </a:pPr>
            <a:r>
              <a:rPr lang="cs-CZ" sz="2000" dirty="0" smtClean="0"/>
              <a:t>je 0,4 (40%). </a:t>
            </a:r>
            <a:endParaRPr lang="cs-CZ" sz="2000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5572132" y="2571744"/>
          <a:ext cx="1257306" cy="942980"/>
        </p:xfrm>
        <a:graphic>
          <a:graphicData uri="http://schemas.openxmlformats.org/presentationml/2006/ole">
            <p:oleObj spid="_x0000_s72706" name="Rovnice" r:id="rId3" imgW="609480" imgH="45720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5786446" y="3786190"/>
          <a:ext cx="1651011" cy="958652"/>
        </p:xfrm>
        <a:graphic>
          <a:graphicData uri="http://schemas.openxmlformats.org/presentationml/2006/ole">
            <p:oleObj spid="_x0000_s72707" name="Rovnice" r:id="rId4" imgW="787320" imgH="45720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5143504" y="4714884"/>
          <a:ext cx="3050957" cy="1785926"/>
        </p:xfrm>
        <a:graphic>
          <a:graphicData uri="http://schemas.openxmlformats.org/presentationml/2006/ole">
            <p:oleObj spid="_x0000_s72708" name="Rovnice" r:id="rId5" imgW="1562040" imgH="914400" progId="Equation.3">
              <p:embed/>
            </p:oleObj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en-US" dirty="0" smtClean="0"/>
              <a:t>[1] </a:t>
            </a:r>
          </a:p>
          <a:p>
            <a:pPr>
              <a:buNone/>
            </a:pPr>
            <a:r>
              <a:rPr lang="en-US" dirty="0" smtClean="0"/>
              <a:t>	</a:t>
            </a:r>
            <a:r>
              <a:rPr lang="cs-CZ" sz="2400" dirty="0" smtClean="0"/>
              <a:t>CALDA, Emil. </a:t>
            </a:r>
            <a:r>
              <a:rPr lang="cs-CZ" sz="2400" b="1" dirty="0" smtClean="0"/>
              <a:t>Matematika pro netechnické obory SOŠ a SOU, 3. díl.</a:t>
            </a:r>
            <a:r>
              <a:rPr lang="cs-CZ" sz="2400" dirty="0" smtClean="0"/>
              <a:t> (str. 208 př. 5a)</a:t>
            </a:r>
          </a:p>
          <a:p>
            <a:pPr>
              <a:buNone/>
            </a:pPr>
            <a:r>
              <a:rPr lang="cs-CZ" sz="2400" dirty="0" smtClean="0"/>
              <a:t>	Praha, </a:t>
            </a:r>
            <a:r>
              <a:rPr lang="cs-CZ" sz="2400" dirty="0" err="1" smtClean="0"/>
              <a:t>Prometheus</a:t>
            </a:r>
            <a:r>
              <a:rPr lang="cs-CZ" sz="2400" dirty="0" smtClean="0"/>
              <a:t> 1998, ISBN 80-7196-109-4</a:t>
            </a:r>
          </a:p>
          <a:p>
            <a:pPr lvl="0">
              <a:buNone/>
            </a:pPr>
            <a:endParaRPr lang="en-US" b="1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758</TotalTime>
  <Words>483</Words>
  <Application>Microsoft Office PowerPoint</Application>
  <PresentationFormat>Předvádění na obrazovce (4:3)</PresentationFormat>
  <Paragraphs>113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Slunovrat</vt:lpstr>
      <vt:lpstr>Rovnice</vt:lpstr>
      <vt:lpstr>Snímek 1</vt:lpstr>
      <vt:lpstr>PRAVDĚPODOBNOST I.</vt:lpstr>
      <vt:lpstr>Základní termíny</vt:lpstr>
      <vt:lpstr>Základní termíny</vt:lpstr>
      <vt:lpstr>Základní termíny</vt:lpstr>
      <vt:lpstr>Operace s náhodnými jevy</vt:lpstr>
      <vt:lpstr>Operace s náhodnými jevy</vt:lpstr>
      <vt:lpstr>Pravděpodobnost</vt:lpstr>
      <vt:lpstr>Pravděpodobnost</vt:lpstr>
      <vt:lpstr>Pravděpodobnost</vt:lpstr>
      <vt:lpstr>Pravděpodobnost</vt:lpstr>
      <vt:lpstr>Pravděpodobnost</vt:lpstr>
      <vt:lpstr>Zdroje</vt:lpstr>
    </vt:vector>
  </TitlesOfParts>
  <Company>ISŠ Cheb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STATISKTIKA</dc:title>
  <dc:creator>ucitel</dc:creator>
  <cp:lastModifiedBy>Dum</cp:lastModifiedBy>
  <cp:revision>121</cp:revision>
  <dcterms:created xsi:type="dcterms:W3CDTF">2012-10-19T16:27:31Z</dcterms:created>
  <dcterms:modified xsi:type="dcterms:W3CDTF">2014-04-02T11:44:23Z</dcterms:modified>
</cp:coreProperties>
</file>