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0" r:id="rId2"/>
    <p:sldId id="256" r:id="rId3"/>
    <p:sldId id="292" r:id="rId4"/>
    <p:sldId id="276" r:id="rId5"/>
    <p:sldId id="293" r:id="rId6"/>
    <p:sldId id="294" r:id="rId7"/>
    <p:sldId id="291" r:id="rId8"/>
    <p:sldId id="296" r:id="rId9"/>
    <p:sldId id="297" r:id="rId10"/>
    <p:sldId id="298" r:id="rId11"/>
    <p:sldId id="277" r:id="rId12"/>
    <p:sldId id="299" r:id="rId13"/>
    <p:sldId id="300" r:id="rId14"/>
    <p:sldId id="301" r:id="rId15"/>
    <p:sldId id="28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126" autoAdjust="0"/>
    <p:restoredTop sz="94660"/>
  </p:normalViewPr>
  <p:slideViewPr>
    <p:cSldViewPr>
      <p:cViewPr varScale="1">
        <p:scale>
          <a:sx n="80" d="100"/>
          <a:sy n="80" d="100"/>
        </p:scale>
        <p:origin x="-1421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02F389C-4DFB-441A-A5D3-71F51294954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6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9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928794" y="1500174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42852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143116"/>
            <a:ext cx="854075" cy="746125"/>
          </a:xfrm>
          <a:prstGeom prst="rect">
            <a:avLst/>
          </a:prstGeom>
          <a:noFill/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214382" y="3429000"/>
            <a:ext cx="7929618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247900" indent="-2247900">
              <a:spcAft>
                <a:spcPts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a název klíčové aktivity:		</a:t>
            </a:r>
            <a:r>
              <a:rPr lang="cs-CZ" sz="1200" b="1" dirty="0" smtClean="0">
                <a:latin typeface="Arial" pitchFamily="34" charset="0"/>
                <a:ea typeface="Calibri"/>
                <a:cs typeface="Arial" pitchFamily="34" charset="0"/>
              </a:rPr>
              <a:t>III/2 Inovace a zkvalitnění výuky prostřednictvím ICT</a:t>
            </a:r>
            <a:endParaRPr lang="cs-CZ" sz="12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DUM:			</a:t>
            </a:r>
            <a:r>
              <a:rPr lang="cs-CZ" sz="1200" b="1" dirty="0" smtClean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VY_32_INOVACE_02Eff_10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200" b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1200" b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DUM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:			</a:t>
            </a:r>
            <a:r>
              <a:rPr lang="cs-CZ" sz="1200" b="1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10 Pravděpodobnost II. – Pravděpodobnost sjednocení jevů, 				pravděpodobnost nezávislých jevů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Jméno autora: 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	Mgr. Věra </a:t>
            </a:r>
            <a:r>
              <a:rPr lang="cs-CZ" sz="1200" b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Effenberger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Ročník: 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3. a 4. ročník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		matematika	- pravděpodobnost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obor:		studijní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Klíčová slova:		neslučitelné jevy, pravděpodobnost sjednocení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jevů, 				pravděpodobnost průniku nezávislých jevů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materiál definuje a procvičuje výpočet pravděpodobnosti 				sjednocení jevů a pravděpodobnosti nezávislých jevů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Druh učebního materiálu:	prezentace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Očekávaný výstup: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rozlišení sjednocení, průniku a nezávislosti jevů a výpočet jejich </a:t>
            </a:r>
            <a:r>
              <a:rPr lang="cs-CZ" sz="1200" b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pr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. 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Metodika učebního materiálu: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Jedná se o prezentaci, která se se slovním doprovodem přehraje krok za krokem žákům. K prezentaci patří též pracovní list 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11 Pravděpodobnost </a:t>
            </a:r>
            <a:r>
              <a:rPr lang="cs-CZ" sz="1200" b="1" i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Ii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.,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jehož součástí jsou příklady v prezentaci a další příklady na procvičení látky.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PRAVDĚPODOBNOST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Pravděpodobnost sjednocení jevů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Pravděpodobnost nezávislých jevů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5214950"/>
            <a:ext cx="5973762" cy="14605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 sjednocení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Máme-li určit pravděpodobnost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sjednocení</a:t>
            </a:r>
            <a:r>
              <a:rPr lang="cs-CZ" dirty="0" smtClean="0"/>
              <a:t> dvou jevů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/>
              <a:t>, určujeme jaká je pravděpodobnost, že nastane jev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/>
              <a:t> nebo jev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/>
              <a:t> nebo oba zároveň.</a:t>
            </a:r>
          </a:p>
          <a:p>
            <a:endParaRPr lang="cs-CZ" dirty="0" smtClean="0"/>
          </a:p>
          <a:p>
            <a:r>
              <a:rPr lang="cs-CZ" u="sng" dirty="0" smtClean="0"/>
              <a:t>Pozn.</a:t>
            </a:r>
            <a:r>
              <a:rPr lang="cs-CZ" dirty="0" smtClean="0"/>
              <a:t>: pokud jsou jevy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neslučitelné</a:t>
            </a:r>
            <a:r>
              <a:rPr lang="cs-CZ" dirty="0" smtClean="0"/>
              <a:t>, potom zároveň nastat nemohou a tedy:</a:t>
            </a:r>
            <a:endParaRPr lang="cs-CZ" dirty="0"/>
          </a:p>
        </p:txBody>
      </p:sp>
      <p:graphicFrame>
        <p:nvGraphicFramePr>
          <p:cNvPr id="79874" name="Object 2"/>
          <p:cNvGraphicFramePr>
            <a:graphicFrameLocks noChangeAspect="1"/>
          </p:cNvGraphicFramePr>
          <p:nvPr/>
        </p:nvGraphicFramePr>
        <p:xfrm>
          <a:off x="3214678" y="5143512"/>
          <a:ext cx="2082800" cy="536575"/>
        </p:xfrm>
        <a:graphic>
          <a:graphicData uri="http://schemas.openxmlformats.org/presentationml/2006/ole">
            <p:oleObj spid="_x0000_s79874" name="Rovnice" r:id="rId3" imgW="83808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9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Pravděpodobnost sjednocení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Pravděpodobnost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sjednocení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neslučitelných jevů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/>
              <a:t>je: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00" dirty="0" smtClean="0"/>
          </a:p>
          <a:p>
            <a:r>
              <a:rPr lang="cs-CZ" dirty="0" smtClean="0"/>
              <a:t>Jsou-li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A</a:t>
            </a:r>
            <a:r>
              <a:rPr lang="cs-CZ" i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… ,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baseline="-25000" dirty="0" err="1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i="1" baseline="-2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neslučitelné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jevy</a:t>
            </a:r>
            <a:r>
              <a:rPr lang="cs-CZ" dirty="0" smtClean="0"/>
              <a:t>, potom: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714612" y="2714620"/>
          <a:ext cx="3692919" cy="536578"/>
        </p:xfrm>
        <a:graphic>
          <a:graphicData uri="http://schemas.openxmlformats.org/presentationml/2006/ole">
            <p:oleObj spid="_x0000_s33794" name="Rovnice" r:id="rId3" imgW="1485720" imgH="215640" progId="Equation.3">
              <p:embed/>
            </p:oleObj>
          </a:graphicData>
        </a:graphic>
      </p:graphicFrame>
      <p:graphicFrame>
        <p:nvGraphicFramePr>
          <p:cNvPr id="33797" name="Object 5"/>
          <p:cNvGraphicFramePr>
            <a:graphicFrameLocks noChangeAspect="1"/>
          </p:cNvGraphicFramePr>
          <p:nvPr/>
        </p:nvGraphicFramePr>
        <p:xfrm>
          <a:off x="2428860" y="5000636"/>
          <a:ext cx="5601383" cy="571504"/>
        </p:xfrm>
        <a:graphic>
          <a:graphicData uri="http://schemas.openxmlformats.org/presentationml/2006/ole">
            <p:oleObj spid="_x0000_s33797" name="Rovnice" r:id="rId4" imgW="22348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 sjednocení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/>
              <a:t>	Jaká je pravděpodobnost, že při hodu dvěma kostkami bude součet ok na kostkách </a:t>
            </a:r>
            <a:r>
              <a:rPr lang="cs-CZ" b="1" dirty="0" smtClean="0"/>
              <a:t>prvočíslo</a:t>
            </a:r>
            <a:r>
              <a:rPr lang="cs-CZ" dirty="0" smtClean="0"/>
              <a:t> nebo číslo </a:t>
            </a:r>
            <a:r>
              <a:rPr lang="cs-CZ" b="1" dirty="0" smtClean="0"/>
              <a:t>dělitelné</a:t>
            </a:r>
            <a:r>
              <a:rPr lang="cs-CZ" dirty="0" smtClean="0"/>
              <a:t> </a:t>
            </a:r>
            <a:r>
              <a:rPr lang="cs-CZ" b="1" dirty="0" smtClean="0"/>
              <a:t>čtyřmi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 sjednocení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– řešení: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800" dirty="0" smtClean="0"/>
              <a:t>jev A: „součet bude prvočíslo“, 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400" dirty="0" smtClean="0"/>
              <a:t>- možnosti</a:t>
            </a:r>
            <a:r>
              <a:rPr lang="en-US" sz="2400" dirty="0" smtClean="0"/>
              <a:t> </a:t>
            </a:r>
            <a:r>
              <a:rPr lang="cs-CZ" sz="2400" dirty="0" smtClean="0"/>
              <a:t>hodů: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{1,1}; {1,2}; {2,1}; {1,4}; {2,3}; {3,2}; {4,1}; {1,6}; {2,5}: {3,4}; {4,3}; {5,2}; {6,1}; {5,6}; {6,5}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 dirty="0" smtClean="0">
                <a:cs typeface="Times New Roman" pitchFamily="18" charset="0"/>
              </a:rPr>
              <a:t>celkem </a:t>
            </a:r>
            <a:r>
              <a:rPr lang="cs-CZ" sz="2400" b="1" dirty="0" smtClean="0">
                <a:cs typeface="Times New Roman" pitchFamily="18" charset="0"/>
              </a:rPr>
              <a:t>15</a:t>
            </a:r>
            <a:r>
              <a:rPr lang="cs-CZ" sz="2400" dirty="0" smtClean="0">
                <a:cs typeface="Times New Roman" pitchFamily="18" charset="0"/>
              </a:rPr>
              <a:t> možností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/>
              <a:t>	jev B: „součet bude číslo dělitelné 4“</a:t>
            </a:r>
          </a:p>
          <a:p>
            <a:pPr>
              <a:buNone/>
            </a:pPr>
            <a:r>
              <a:rPr lang="cs-CZ" sz="2400" dirty="0" smtClean="0"/>
              <a:t>	- možnosti</a:t>
            </a:r>
            <a:r>
              <a:rPr lang="en-US" sz="2400" dirty="0" smtClean="0"/>
              <a:t> </a:t>
            </a:r>
            <a:r>
              <a:rPr lang="cs-CZ" sz="2400" dirty="0" smtClean="0"/>
              <a:t>hodů: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{1,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,2};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,1};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,2}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 dirty="0" smtClean="0">
                <a:cs typeface="Times New Roman" pitchFamily="18" charset="0"/>
              </a:rPr>
              <a:t>celkem </a:t>
            </a:r>
            <a:r>
              <a:rPr lang="cs-CZ" sz="2400" b="1" dirty="0" smtClean="0">
                <a:cs typeface="Times New Roman" pitchFamily="18" charset="0"/>
              </a:rPr>
              <a:t>9</a:t>
            </a:r>
            <a:r>
              <a:rPr lang="cs-CZ" sz="2400" dirty="0" smtClean="0">
                <a:cs typeface="Times New Roman" pitchFamily="18" charset="0"/>
              </a:rPr>
              <a:t> možností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jsou to jevy neslučitelné, tedy: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214546" y="5715016"/>
          <a:ext cx="5703517" cy="785818"/>
        </p:xfrm>
        <a:graphic>
          <a:graphicData uri="http://schemas.openxmlformats.org/presentationml/2006/ole">
            <p:oleObj spid="_x0000_s95235" name="Rovnice" r:id="rId3" imgW="28573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Pravděpodobnost sjednocení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Častěji se stává, že jednotlivé jevy mají společný průnik, potom:</a:t>
            </a:r>
          </a:p>
          <a:p>
            <a:endParaRPr lang="cs-CZ" dirty="0" smtClean="0"/>
          </a:p>
          <a:p>
            <a:r>
              <a:rPr lang="cs-CZ" dirty="0" smtClean="0"/>
              <a:t> Pravděpodobnost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sjednocení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jevů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/>
              <a:t>je obecně: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33795" name="Object 3"/>
          <p:cNvGraphicFramePr>
            <a:graphicFrameLocks noChangeAspect="1"/>
          </p:cNvGraphicFramePr>
          <p:nvPr/>
        </p:nvGraphicFramePr>
        <p:xfrm>
          <a:off x="2357422" y="4286256"/>
          <a:ext cx="5427662" cy="536575"/>
        </p:xfrm>
        <a:graphic>
          <a:graphicData uri="http://schemas.openxmlformats.org/presentationml/2006/ole">
            <p:oleObj spid="_x0000_s78851" name="Rovnice" r:id="rId3" imgW="2184120" imgH="21564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2928926" y="5143512"/>
            <a:ext cx="3071834" cy="1357322"/>
          </a:xfrm>
          <a:prstGeom prst="rect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214678" y="5286388"/>
            <a:ext cx="1571636" cy="1071570"/>
          </a:xfrm>
          <a:prstGeom prst="ellipse">
            <a:avLst/>
          </a:prstGeom>
          <a:solidFill>
            <a:schemeClr val="accent1">
              <a:alpha val="3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4071934" y="5286388"/>
            <a:ext cx="1643074" cy="1071570"/>
          </a:xfrm>
          <a:prstGeom prst="ellipse">
            <a:avLst/>
          </a:prstGeom>
          <a:solidFill>
            <a:schemeClr val="accent3">
              <a:lumMod val="60000"/>
              <a:lumOff val="40000"/>
              <a:alpha val="31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000364" y="5214950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2132" y="5214950"/>
            <a:ext cx="356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0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4071934" y="5643578"/>
          <a:ext cx="725370" cy="285752"/>
        </p:xfrm>
        <a:graphic>
          <a:graphicData uri="http://schemas.openxmlformats.org/presentationml/2006/ole">
            <p:oleObj spid="_x0000_s78853" name="Rovnice" r:id="rId4" imgW="41904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 sjednocení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/>
              <a:t>	Jaká je pravděpodobnost, že při hodu dvěma kostkami bude součet ok na kostkách </a:t>
            </a:r>
            <a:r>
              <a:rPr lang="cs-CZ" b="1" dirty="0" smtClean="0"/>
              <a:t>prvočíslo</a:t>
            </a:r>
            <a:r>
              <a:rPr lang="cs-CZ" dirty="0" smtClean="0"/>
              <a:t> nebo číslo </a:t>
            </a:r>
            <a:r>
              <a:rPr lang="cs-CZ" b="1" dirty="0" smtClean="0"/>
              <a:t>dělitelné</a:t>
            </a:r>
            <a:r>
              <a:rPr lang="cs-CZ" dirty="0" smtClean="0"/>
              <a:t> </a:t>
            </a:r>
            <a:r>
              <a:rPr lang="cs-CZ" b="1" dirty="0" smtClean="0"/>
              <a:t>pěti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 sjednocení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– řešení: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800" dirty="0" smtClean="0"/>
              <a:t>jev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/>
              <a:t>: „součet bude prvočíslo“, 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400" dirty="0" smtClean="0"/>
              <a:t>- možnosti</a:t>
            </a:r>
            <a:r>
              <a:rPr lang="en-US" sz="2400" dirty="0" smtClean="0"/>
              <a:t> </a:t>
            </a:r>
            <a:r>
              <a:rPr lang="cs-CZ" sz="2400" dirty="0" smtClean="0"/>
              <a:t>hodů: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{1,1}; {1,2}; {2,1}; {1,4}; {2,3}; {3,2}; {4,1}; {1,6}; {2,5}: {3,4}; {4,3}; {5,2}; {6,1}; {5,6}; {6,5}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 dirty="0" smtClean="0">
                <a:cs typeface="Times New Roman" pitchFamily="18" charset="0"/>
              </a:rPr>
              <a:t>celkem </a:t>
            </a:r>
            <a:r>
              <a:rPr lang="cs-CZ" sz="2400" b="1" dirty="0" smtClean="0">
                <a:cs typeface="Times New Roman" pitchFamily="18" charset="0"/>
              </a:rPr>
              <a:t>15</a:t>
            </a:r>
            <a:r>
              <a:rPr lang="cs-CZ" sz="2400" dirty="0" smtClean="0">
                <a:cs typeface="Times New Roman" pitchFamily="18" charset="0"/>
              </a:rPr>
              <a:t> možností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/>
              <a:t>	jev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dirty="0" smtClean="0"/>
              <a:t>: „součet bude číslo dělitelné 5“,</a:t>
            </a:r>
          </a:p>
          <a:p>
            <a:pPr>
              <a:buNone/>
            </a:pPr>
            <a:r>
              <a:rPr lang="cs-CZ" sz="2400" dirty="0" smtClean="0"/>
              <a:t>	- možnosti</a:t>
            </a:r>
            <a:r>
              <a:rPr lang="en-US" sz="2400" dirty="0" smtClean="0"/>
              <a:t> </a:t>
            </a:r>
            <a:r>
              <a:rPr lang="cs-CZ" sz="2400" dirty="0" smtClean="0"/>
              <a:t>hodů: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 dirty="0" smtClean="0">
                <a:cs typeface="Times New Roman" pitchFamily="18" charset="0"/>
              </a:rPr>
              <a:t>celkem </a:t>
            </a:r>
            <a:r>
              <a:rPr lang="cs-CZ" sz="2400" b="1" dirty="0" smtClean="0">
                <a:cs typeface="Times New Roman" pitchFamily="18" charset="0"/>
              </a:rPr>
              <a:t>7</a:t>
            </a:r>
            <a:r>
              <a:rPr lang="cs-CZ" sz="2400" dirty="0" smtClean="0">
                <a:cs typeface="Times New Roman" pitchFamily="18" charset="0"/>
              </a:rPr>
              <a:t> možností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Pravděpodobnost sjednocení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– řešení: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800" dirty="0" smtClean="0"/>
              <a:t>průnik jevů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a</a:t>
            </a:r>
            <a:r>
              <a:rPr lang="cs-CZ" sz="2800" dirty="0" smtClean="0"/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dirty="0" smtClean="0"/>
              <a:t>: „součet bude prvočíslo a číslo dělitelné 5“,</a:t>
            </a:r>
          </a:p>
          <a:p>
            <a:pPr>
              <a:buNone/>
            </a:pPr>
            <a:r>
              <a:rPr lang="cs-CZ" sz="2400" dirty="0" smtClean="0"/>
              <a:t>	- možnosti</a:t>
            </a:r>
            <a:r>
              <a:rPr lang="en-US" sz="2400" dirty="0" smtClean="0"/>
              <a:t> </a:t>
            </a:r>
            <a:r>
              <a:rPr lang="cs-CZ" sz="2400" dirty="0" smtClean="0"/>
              <a:t>hodů: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}; {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}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400" dirty="0" smtClean="0">
                <a:cs typeface="Times New Roman" pitchFamily="18" charset="0"/>
              </a:rPr>
              <a:t>celkem </a:t>
            </a:r>
            <a:r>
              <a:rPr lang="cs-CZ" sz="2400" b="1" dirty="0" smtClean="0">
                <a:cs typeface="Times New Roman" pitchFamily="18" charset="0"/>
              </a:rPr>
              <a:t>4</a:t>
            </a:r>
            <a:r>
              <a:rPr lang="cs-CZ" sz="2400" dirty="0" smtClean="0">
                <a:cs typeface="Times New Roman" pitchFamily="18" charset="0"/>
              </a:rPr>
              <a:t> možnosti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cs typeface="Times New Roman" pitchFamily="18" charset="0"/>
              </a:rPr>
              <a:t>	</a:t>
            </a:r>
            <a:r>
              <a:rPr lang="cs-CZ" sz="2400" dirty="0" smtClean="0">
                <a:cs typeface="Times New Roman" pitchFamily="18" charset="0"/>
              </a:rPr>
              <a:t>pravděpodobnost sjednocení bude tedy:</a:t>
            </a:r>
            <a:endParaRPr lang="cs-CZ" sz="2400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428860" y="4572008"/>
          <a:ext cx="4587875" cy="1268412"/>
        </p:xfrm>
        <a:graphic>
          <a:graphicData uri="http://schemas.openxmlformats.org/presentationml/2006/ole">
            <p:oleObj spid="_x0000_s97282" name="Rovnice" r:id="rId3" imgW="2298600" imgH="634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Pravděpodobnost nezávislých jevů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Pokud se dva jevy navzájem neovlivňují, tedy výsledek jednoho jevu nezávisí na výsledku jevu druhého, pak považujeme dané jevy za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nezávislé</a:t>
            </a:r>
            <a:r>
              <a:rPr lang="cs-CZ" dirty="0" smtClean="0"/>
              <a:t>.</a:t>
            </a:r>
          </a:p>
          <a:p>
            <a:endParaRPr lang="cs-CZ" sz="1200" dirty="0" smtClean="0"/>
          </a:p>
          <a:p>
            <a:r>
              <a:rPr lang="cs-CZ" dirty="0" smtClean="0"/>
              <a:t>Zároveň pak platí, že pravděpodobnost jednoho jevu nezávisí na nastoupení jevu druhého.</a:t>
            </a:r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Pravděpodobnost nezávislých jevů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pravděpodobnost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nezávislých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jevů</a:t>
            </a:r>
            <a:r>
              <a:rPr lang="cs-CZ" dirty="0" smtClean="0"/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/>
              <a:t>platí: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u="sng" dirty="0" smtClean="0"/>
              <a:t>Pozn.</a:t>
            </a:r>
            <a:r>
              <a:rPr lang="cs-CZ" sz="2800" dirty="0" smtClean="0"/>
              <a:t>: K definici nezávislosti jevů se v matematice používá právě následující:</a:t>
            </a:r>
          </a:p>
          <a:p>
            <a:pPr>
              <a:buNone/>
            </a:pPr>
            <a:r>
              <a:rPr lang="cs-CZ" dirty="0" smtClean="0"/>
              <a:t>	Řekneme, že jevy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/>
              <a:t> jsou nezávislé, jestliže platí:</a:t>
            </a:r>
          </a:p>
          <a:p>
            <a:pPr lvl="1">
              <a:buNone/>
            </a:pPr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571868" y="2428868"/>
          <a:ext cx="3064452" cy="465140"/>
        </p:xfrm>
        <a:graphic>
          <a:graphicData uri="http://schemas.openxmlformats.org/presentationml/2006/ole">
            <p:oleObj spid="_x0000_s100354" name="Rovnice" r:id="rId3" imgW="1422360" imgH="215640" progId="Equation.3">
              <p:embed/>
            </p:oleObj>
          </a:graphicData>
        </a:graphic>
      </p:graphicFrame>
      <p:graphicFrame>
        <p:nvGraphicFramePr>
          <p:cNvPr id="100355" name="Object 2"/>
          <p:cNvGraphicFramePr>
            <a:graphicFrameLocks noChangeAspect="1"/>
          </p:cNvGraphicFramePr>
          <p:nvPr/>
        </p:nvGraphicFramePr>
        <p:xfrm>
          <a:off x="4286248" y="5286388"/>
          <a:ext cx="3063875" cy="465138"/>
        </p:xfrm>
        <a:graphic>
          <a:graphicData uri="http://schemas.openxmlformats.org/presentationml/2006/ole">
            <p:oleObj spid="_x0000_s100355" name="Rovnice" r:id="rId4" imgW="142236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0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Pravděpodobnost nezávislých jevů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/>
              <a:t>	Pravděpodobnost vyrobení kvalitního výrobku na prvním stroji je 0,8 a na druhém stroji 0,9. Oba dva stroje pracují nezávisle na sobě. Vybereme po jednom výrobku z produkce obou strojů. Jaká je pravděpodobnost, že oba dva výrobky budou kvalitní?  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Pravděpodobnost nezávislých jevů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- řešení: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Jev A – vyrobení výrobku na prvním stroji</a:t>
            </a:r>
          </a:p>
          <a:p>
            <a:pPr>
              <a:buNone/>
            </a:pPr>
            <a:r>
              <a:rPr lang="cs-CZ" sz="2800" dirty="0" smtClean="0"/>
              <a:t>	Jev B – vyrobení výrobku na druhém stroji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800" dirty="0" smtClean="0"/>
              <a:t>	Protože oba stroje pracují nezávisle, jedná se o jevy nezávislé a tedy: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Pravděpodobnost vybrání dvou kvalitních výrobků je 0,72.</a:t>
            </a:r>
          </a:p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071670" y="4286256"/>
          <a:ext cx="5640410" cy="502026"/>
        </p:xfrm>
        <a:graphic>
          <a:graphicData uri="http://schemas.openxmlformats.org/presentationml/2006/ole">
            <p:oleObj spid="_x0000_s102402" name="Rovnice" r:id="rId3" imgW="242568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mtClean="0">
                <a:latin typeface="Arial" pitchFamily="34" charset="0"/>
                <a:cs typeface="Arial" pitchFamily="34" charset="0"/>
              </a:rPr>
              <a:t>]</a:t>
            </a: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US" dirty="0" smtClean="0"/>
              <a:t>	</a:t>
            </a:r>
            <a:r>
              <a:rPr lang="cs-CZ" sz="2400" dirty="0" smtClean="0"/>
              <a:t>PETRÁNEK, Oldřich, CALDA, Emil, HEBÁK, Petr. </a:t>
            </a:r>
            <a:r>
              <a:rPr lang="cs-CZ" sz="2400" b="1" dirty="0" smtClean="0"/>
              <a:t>Matematika pro střední odborné školy a studijní obory středních odborných učilišť, 4. část. </a:t>
            </a:r>
            <a:endParaRPr lang="en-US" sz="2400" b="1" dirty="0" smtClean="0"/>
          </a:p>
          <a:p>
            <a:pPr lvl="0">
              <a:buNone/>
            </a:pPr>
            <a:r>
              <a:rPr lang="en-US" sz="2400" b="1" dirty="0" smtClean="0"/>
              <a:t>	</a:t>
            </a:r>
            <a:r>
              <a:rPr lang="cs-CZ" sz="2400" dirty="0" smtClean="0"/>
              <a:t>Praha,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 1985, </a:t>
            </a:r>
            <a:r>
              <a:rPr lang="en-US" sz="2400" dirty="0" smtClean="0"/>
              <a:t> </a:t>
            </a:r>
            <a:r>
              <a:rPr lang="cs-CZ" sz="2400" dirty="0" smtClean="0"/>
              <a:t>(str. 102 př. 32)</a:t>
            </a:r>
            <a:endParaRPr lang="en-US" sz="2400" dirty="0" smtClean="0"/>
          </a:p>
          <a:p>
            <a:pPr lvl="0">
              <a:buNone/>
            </a:pPr>
            <a:r>
              <a:rPr lang="en-US" sz="2400" dirty="0" smtClean="0"/>
              <a:t>	</a:t>
            </a:r>
            <a:r>
              <a:rPr lang="cs-CZ" sz="2400" dirty="0" smtClean="0"/>
              <a:t>ISBN 80-7196-040-3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829</TotalTime>
  <Words>254</Words>
  <Application>Microsoft Office PowerPoint</Application>
  <PresentationFormat>Předvádění na obrazovce (4:3)</PresentationFormat>
  <Paragraphs>93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Slunovrat</vt:lpstr>
      <vt:lpstr>Rovnice</vt:lpstr>
      <vt:lpstr>Snímek 1</vt:lpstr>
      <vt:lpstr>PRAVDĚPODOBNOST II.</vt:lpstr>
      <vt:lpstr>Pravděpodobnost sjednocení</vt:lpstr>
      <vt:lpstr>Pravděpodobnost sjednocení</vt:lpstr>
      <vt:lpstr>Pravděpodobnost sjednocení</vt:lpstr>
      <vt:lpstr>Pravděpodobnost sjednocení</vt:lpstr>
      <vt:lpstr>Pravděpodobnost sjednocení</vt:lpstr>
      <vt:lpstr>Pravděpodobnost sjednocení</vt:lpstr>
      <vt:lpstr>Pravděpodobnost sjednocení</vt:lpstr>
      <vt:lpstr>Pravděpodobnost sjednocení</vt:lpstr>
      <vt:lpstr>Pravděpodobnost nezávislých jevů</vt:lpstr>
      <vt:lpstr>Pravděpodobnost nezávislých jevů</vt:lpstr>
      <vt:lpstr>Pravděpodobnost nezávislých jevů</vt:lpstr>
      <vt:lpstr>Pravděpodobnost nezávislých jevů</vt:lpstr>
      <vt:lpstr>Zdroje</vt:lpstr>
    </vt:vector>
  </TitlesOfParts>
  <Company>ISŠ Cheb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STATISKTIKA</dc:title>
  <dc:creator>ucitel</dc:creator>
  <cp:lastModifiedBy>babicky</cp:lastModifiedBy>
  <cp:revision>150</cp:revision>
  <dcterms:created xsi:type="dcterms:W3CDTF">2012-10-19T16:27:31Z</dcterms:created>
  <dcterms:modified xsi:type="dcterms:W3CDTF">2013-04-02T13:38:41Z</dcterms:modified>
</cp:coreProperties>
</file>