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88" r:id="rId2"/>
    <p:sldId id="256" r:id="rId3"/>
    <p:sldId id="262" r:id="rId4"/>
    <p:sldId id="281" r:id="rId5"/>
    <p:sldId id="263" r:id="rId6"/>
    <p:sldId id="264" r:id="rId7"/>
    <p:sldId id="265" r:id="rId8"/>
    <p:sldId id="266" r:id="rId9"/>
    <p:sldId id="268" r:id="rId10"/>
    <p:sldId id="282" r:id="rId11"/>
    <p:sldId id="267" r:id="rId12"/>
    <p:sldId id="28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4A08DA-18E9-4C45-94CC-7ADB92637754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038A52-1375-43D0-BAFB-CBD3524469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038A52-1375-43D0-BAFB-CBD35244695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C323E26-D431-431F-8B09-6D49BCDB56D6}" type="datetimeFigureOut">
              <a:rPr lang="cs-CZ" smtClean="0"/>
              <a:pPr/>
              <a:t>2.4.2014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5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000232" y="1714488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285728"/>
            <a:ext cx="5753100" cy="1363663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428868"/>
            <a:ext cx="854075" cy="746125"/>
          </a:xfrm>
          <a:prstGeom prst="rect">
            <a:avLst/>
          </a:prstGeom>
          <a:noFill/>
        </p:spPr>
      </p:pic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214414" y="3714752"/>
            <a:ext cx="7643866" cy="2954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a název klíčové aktivity:	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DUM:			</a:t>
            </a:r>
            <a:r>
              <a:rPr lang="cs-CZ" sz="1200" b="1" dirty="0" smtClean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VY_32_INOVACE_02Eff_15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Název DŮM:			</a:t>
            </a:r>
            <a:r>
              <a:rPr lang="cs-CZ" sz="1200" b="1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15 Statistika II. – Třídění statistického souboru, diagramy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Jméno autora: 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	Mgr. Věra </a:t>
            </a:r>
            <a:r>
              <a:rPr lang="cs-CZ" sz="1200" b="1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Effenberger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Ročník: 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3. a 4. ročník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oblast:		matematika	- statistika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obor:		studijní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Klíčová slova:		třídění statistického souboru, relativní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četnost, polygon, 				histogram, kruhový a hůlkový diagram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Anotace: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materiál demonstruje jakým způsobem třídit statistický soubor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Druh učebního materiálu:	prezentace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Očekávaný výstup:		třídění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statistického souboru, sestavení různých typů diagramů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Metodika učebního materiálu: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Jedná se o prezentaci, která se se slovním doprovodem přehraje krok za krokem žákům. K prezentaci patří též pracovní list </a:t>
            </a: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16 Statistika – Třídění, diagramy,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jehož součástí jsou příklady v prezentaci a další příklady na procvičení látky.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STATISTIKA 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Třídění statistického souboru</a:t>
            </a:r>
          </a:p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Diagramy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statistického souboru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Jestliže získáme nějaká statistická data, nejčastěji několik (desítek, stovek …) hodnot zkoumaného statistického znaku, je důležité umět je zpracovat. Prvním krokem by mělo být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třídění statistického souboru</a:t>
            </a:r>
            <a:r>
              <a:rPr lang="cs-CZ" dirty="0" smtClean="0"/>
              <a:t>, pomocí něhož budeme mít lepší přehled.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statistického souboru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(absolutní) četnost</a:t>
            </a:r>
            <a:r>
              <a:rPr lang="cs-CZ" dirty="0" smtClean="0"/>
              <a:t> statistického znaku v souboru = udává počet výskytů dané hodnoty znaku v souboru</a:t>
            </a:r>
          </a:p>
          <a:p>
            <a:pPr lvl="1"/>
            <a:r>
              <a:rPr lang="cs-CZ" dirty="0" smtClean="0"/>
              <a:t>značí se          , kde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i=1, 2, …</a:t>
            </a:r>
            <a:endParaRPr lang="cs-CZ" dirty="0" smtClean="0"/>
          </a:p>
          <a:p>
            <a:pPr lvl="1"/>
            <a:r>
              <a:rPr lang="cs-CZ" dirty="0" smtClean="0"/>
              <a:t>platí: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/>
              <a:t>                                       rozsah souboru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571868" y="3000372"/>
          <a:ext cx="409575" cy="614362"/>
        </p:xfrm>
        <a:graphic>
          <a:graphicData uri="http://schemas.openxmlformats.org/presentationml/2006/ole">
            <p:oleObj spid="_x0000_s37890" name="Rovnice" r:id="rId3" imgW="152280" imgH="22860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857488" y="4143380"/>
          <a:ext cx="4723312" cy="1244904"/>
        </p:xfrm>
        <a:graphic>
          <a:graphicData uri="http://schemas.openxmlformats.org/presentationml/2006/ole">
            <p:oleObj spid="_x0000_s37891" name="Rovnice" r:id="rId4" imgW="1638000" imgH="431640" progId="Equation.3">
              <p:embed/>
            </p:oleObj>
          </a:graphicData>
        </a:graphic>
      </p:graphicFrame>
      <p:cxnSp>
        <p:nvCxnSpPr>
          <p:cNvPr id="7" name="Přímá spojovací šipka 6"/>
          <p:cNvCxnSpPr/>
          <p:nvPr/>
        </p:nvCxnSpPr>
        <p:spPr>
          <a:xfrm rot="5400000" flipH="1" flipV="1">
            <a:off x="6929454" y="5072074"/>
            <a:ext cx="642942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statistického souboru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relativní četnost </a:t>
            </a:r>
            <a:r>
              <a:rPr lang="cs-CZ" dirty="0" smtClean="0"/>
              <a:t>= </a:t>
            </a:r>
            <a:r>
              <a:rPr lang="cs-CZ" dirty="0" smtClean="0"/>
              <a:t>značí, </a:t>
            </a:r>
            <a:r>
              <a:rPr lang="cs-CZ" dirty="0" smtClean="0"/>
              <a:t>jaká (procentuelní) část souboru má danou hodnotu</a:t>
            </a:r>
          </a:p>
          <a:p>
            <a:pPr lvl="1"/>
            <a:r>
              <a:rPr lang="cs-CZ" dirty="0" smtClean="0"/>
              <a:t>značí se:         , kde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i=1, 2,…</a:t>
            </a: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/>
            <a:r>
              <a:rPr lang="cs-CZ" dirty="0" smtClean="0"/>
              <a:t>platí: 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643306" y="3000372"/>
          <a:ext cx="446090" cy="573544"/>
        </p:xfrm>
        <a:graphic>
          <a:graphicData uri="http://schemas.openxmlformats.org/presentationml/2006/ole">
            <p:oleObj spid="_x0000_s2051" name="Rovnice" r:id="rId3" imgW="177480" imgH="2286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428992" y="3643314"/>
          <a:ext cx="2627313" cy="2441575"/>
        </p:xfrm>
        <a:graphic>
          <a:graphicData uri="http://schemas.openxmlformats.org/presentationml/2006/ole">
            <p:oleObj spid="_x0000_s2052" name="Rovnice" r:id="rId4" imgW="901440" imgH="8380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statistického souboru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</a:t>
            </a:r>
          </a:p>
          <a:p>
            <a:pPr>
              <a:buNone/>
            </a:pPr>
            <a:r>
              <a:rPr lang="cs-CZ" sz="2800" dirty="0" smtClean="0"/>
              <a:t>	Určete rozsah souboru a sestavte tabulku rozložení absolutních a relativních četností věku zaměstnanců jedné firmy, kteří odcházejí do důchodu. Zkontrolujte součet relativních četností: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62 60 56 57 64 56 </a:t>
            </a:r>
            <a:r>
              <a:rPr lang="cs-CZ" dirty="0" err="1" smtClean="0"/>
              <a:t>56</a:t>
            </a:r>
            <a:r>
              <a:rPr lang="cs-CZ" dirty="0" smtClean="0"/>
              <a:t> 61 62 63 </a:t>
            </a:r>
            <a:r>
              <a:rPr lang="cs-CZ" dirty="0" err="1" smtClean="0"/>
              <a:t>63</a:t>
            </a:r>
            <a:r>
              <a:rPr lang="cs-CZ" dirty="0" smtClean="0"/>
              <a:t> </a:t>
            </a:r>
            <a:r>
              <a:rPr lang="cs-CZ" dirty="0" err="1" smtClean="0"/>
              <a:t>63</a:t>
            </a:r>
            <a:r>
              <a:rPr lang="cs-CZ" dirty="0" smtClean="0"/>
              <a:t> 62 61 60 57 56 58 </a:t>
            </a:r>
            <a:r>
              <a:rPr lang="cs-CZ" dirty="0" err="1" smtClean="0"/>
              <a:t>58</a:t>
            </a:r>
            <a:r>
              <a:rPr lang="cs-CZ" dirty="0" smtClean="0"/>
              <a:t> 62 61 64 58 59 61 62 </a:t>
            </a:r>
            <a:r>
              <a:rPr lang="cs-CZ" dirty="0" err="1" smtClean="0"/>
              <a:t>62</a:t>
            </a:r>
            <a:r>
              <a:rPr lang="cs-CZ" dirty="0" smtClean="0"/>
              <a:t> 56 57 58 59 </a:t>
            </a:r>
            <a:r>
              <a:rPr lang="cs-CZ" dirty="0" err="1" smtClean="0"/>
              <a:t>59</a:t>
            </a:r>
            <a:r>
              <a:rPr lang="cs-CZ" dirty="0" smtClean="0"/>
              <a:t> </a:t>
            </a:r>
            <a:r>
              <a:rPr lang="cs-CZ" dirty="0" err="1" smtClean="0"/>
              <a:t>59</a:t>
            </a:r>
            <a:r>
              <a:rPr lang="cs-CZ" dirty="0" smtClean="0"/>
              <a:t> </a:t>
            </a:r>
            <a:r>
              <a:rPr lang="cs-CZ" dirty="0" err="1" smtClean="0"/>
              <a:t>59</a:t>
            </a:r>
            <a:r>
              <a:rPr lang="cs-CZ" dirty="0" smtClean="0"/>
              <a:t> 60 62 56 57 62 61 </a:t>
            </a:r>
            <a:r>
              <a:rPr lang="cs-CZ" dirty="0" err="1" smtClean="0"/>
              <a:t>61</a:t>
            </a:r>
            <a:r>
              <a:rPr lang="cs-CZ" dirty="0" smtClean="0"/>
              <a:t> 62 57 58 59 </a:t>
            </a:r>
            <a:r>
              <a:rPr lang="cs-CZ" dirty="0" err="1" smtClean="0"/>
              <a:t>59</a:t>
            </a:r>
            <a:r>
              <a:rPr lang="cs-CZ" dirty="0" smtClean="0"/>
              <a:t> 60 63 64 56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statistického souboru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1571604" y="2928934"/>
          <a:ext cx="6786607" cy="1857387"/>
        </p:xfrm>
        <a:graphic>
          <a:graphicData uri="http://schemas.openxmlformats.org/drawingml/2006/table">
            <a:tbl>
              <a:tblPr/>
              <a:tblGrid>
                <a:gridCol w="2517384"/>
                <a:gridCol w="413302"/>
                <a:gridCol w="413302"/>
                <a:gridCol w="413302"/>
                <a:gridCol w="413302"/>
                <a:gridCol w="413302"/>
                <a:gridCol w="413302"/>
                <a:gridCol w="413302"/>
                <a:gridCol w="413302"/>
                <a:gridCol w="413302"/>
                <a:gridCol w="549505"/>
              </a:tblGrid>
              <a:tr h="919677">
                <a:tc>
                  <a:txBody>
                    <a:bodyPr/>
                    <a:lstStyle/>
                    <a:p>
                      <a:pPr algn="ctr" fontAlgn="b"/>
                      <a:r>
                        <a:rPr lang="pl-PL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Věk při odchodu do důchodu</a:t>
                      </a:r>
                    </a:p>
                  </a:txBody>
                  <a:tcPr marL="7444" marR="7444" marT="74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1800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56</a:t>
                      </a:r>
                    </a:p>
                  </a:txBody>
                  <a:tcPr marL="7444" marR="7444" marT="74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1800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57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1800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58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1800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59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1800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1800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61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1800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62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1800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63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1800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64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1800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∑</a:t>
                      </a:r>
                    </a:p>
                  </a:txBody>
                  <a:tcPr marL="7444" marR="7444" marT="74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1800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</a:tr>
              <a:tr h="4688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Absolutní četnost</a:t>
                      </a:r>
                    </a:p>
                  </a:txBody>
                  <a:tcPr marL="7444" marR="7444" marT="74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7444" marR="7444" marT="74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50</a:t>
                      </a:r>
                    </a:p>
                  </a:txBody>
                  <a:tcPr marL="7444" marR="7444" marT="74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688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Relativní četnost (v %)</a:t>
                      </a:r>
                    </a:p>
                  </a:txBody>
                  <a:tcPr marL="7444" marR="7444" marT="74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7444" marR="7444" marT="74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7444" marR="7444" marT="74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100</a:t>
                      </a:r>
                    </a:p>
                  </a:txBody>
                  <a:tcPr marL="7444" marR="7444" marT="74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1428728" y="1714488"/>
            <a:ext cx="4523418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 – řešení:</a:t>
            </a:r>
          </a:p>
          <a:p>
            <a:pPr>
              <a:buNone/>
            </a:pPr>
            <a:r>
              <a:rPr lang="cs-CZ" sz="3200" dirty="0" smtClean="0"/>
              <a:t>Tabulka rozdělení četností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statistického souboru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Četnosti jednotlivých hodnot statistického znaku můžeme znázornit pomocí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diagramů:</a:t>
            </a:r>
          </a:p>
          <a:p>
            <a:pPr>
              <a:buNone/>
            </a:pP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polygon - spojnicový</a:t>
            </a:r>
          </a:p>
          <a:p>
            <a:r>
              <a:rPr lang="cs-CZ" dirty="0" smtClean="0"/>
              <a:t>histogram - sloupcový</a:t>
            </a:r>
          </a:p>
          <a:p>
            <a:r>
              <a:rPr lang="cs-CZ" dirty="0" smtClean="0"/>
              <a:t>hůlkový</a:t>
            </a:r>
          </a:p>
          <a:p>
            <a:r>
              <a:rPr lang="cs-CZ" dirty="0" smtClean="0"/>
              <a:t>kruhový - výsečový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Polygon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214422"/>
            <a:ext cx="7498080" cy="50339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Polygon četností věku při odchodu do důchodu (viz příklad).</a:t>
            </a:r>
            <a:endParaRPr lang="cs-CZ" sz="2200" dirty="0"/>
          </a:p>
        </p:txBody>
      </p:sp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1785926"/>
            <a:ext cx="5000660" cy="4932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Histogram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214422"/>
            <a:ext cx="7498080" cy="5033978"/>
          </a:xfrm>
        </p:spPr>
        <p:txBody>
          <a:bodyPr/>
          <a:lstStyle/>
          <a:p>
            <a:pPr>
              <a:buNone/>
            </a:pPr>
            <a:r>
              <a:rPr lang="cs-CZ" sz="2200" dirty="0" smtClean="0"/>
              <a:t>Polygon četností věku při odchodu do důchodu (viz příklad).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276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571612"/>
            <a:ext cx="5239514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Hůlkový diagram: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Hůlkový diagram četností (viz příklad).</a:t>
            </a:r>
            <a:endParaRPr lang="cs-CZ" sz="2200" dirty="0"/>
          </a:p>
        </p:txBody>
      </p:sp>
      <p:pic>
        <p:nvPicPr>
          <p:cNvPr id="6246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1928802"/>
            <a:ext cx="4929222" cy="46217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Kruhový diagram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200" dirty="0" smtClean="0"/>
              <a:t>Kruhový diagram četností (viz příklad).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Výpočet velikosti </a:t>
            </a:r>
          </a:p>
          <a:p>
            <a:pPr>
              <a:buNone/>
            </a:pPr>
            <a:r>
              <a:rPr lang="cs-CZ" sz="2000" dirty="0" smtClean="0"/>
              <a:t>úhlu příslušeného</a:t>
            </a:r>
          </a:p>
          <a:p>
            <a:pPr>
              <a:buNone/>
            </a:pPr>
            <a:r>
              <a:rPr lang="cs-CZ" sz="2000" dirty="0" smtClean="0"/>
              <a:t>k dané hodnotě:</a:t>
            </a:r>
            <a:endParaRPr lang="cs-CZ" dirty="0"/>
          </a:p>
        </p:txBody>
      </p:sp>
      <p:pic>
        <p:nvPicPr>
          <p:cNvPr id="706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2000240"/>
            <a:ext cx="4572032" cy="4436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714480" y="3786190"/>
          <a:ext cx="2000264" cy="1910700"/>
        </p:xfrm>
        <a:graphic>
          <a:graphicData uri="http://schemas.openxmlformats.org/presentationml/2006/ole">
            <p:oleObj spid="_x0000_s62465" name="Rovnice" r:id="rId4" imgW="850680" imgH="8125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838</TotalTime>
  <Words>263</Words>
  <Application>Microsoft Office PowerPoint</Application>
  <PresentationFormat>Předvádění na obrazovce (4:3)</PresentationFormat>
  <Paragraphs>98</Paragraphs>
  <Slides>12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Slunovrat</vt:lpstr>
      <vt:lpstr>Rovnice</vt:lpstr>
      <vt:lpstr>Snímek 1</vt:lpstr>
      <vt:lpstr>STATISTIKA II.</vt:lpstr>
      <vt:lpstr>Třídění statistického souboru</vt:lpstr>
      <vt:lpstr>Třídění statistického souboru</vt:lpstr>
      <vt:lpstr>Třídění statistického souboru</vt:lpstr>
      <vt:lpstr>Třídění statistického souboru</vt:lpstr>
      <vt:lpstr>Třídění statistického souboru</vt:lpstr>
      <vt:lpstr>Třídění statistického souboru</vt:lpstr>
      <vt:lpstr>Polygon</vt:lpstr>
      <vt:lpstr>Histogram</vt:lpstr>
      <vt:lpstr>Hůlkový diagram:</vt:lpstr>
      <vt:lpstr>Kruhový diagram</vt:lpstr>
    </vt:vector>
  </TitlesOfParts>
  <Company>ISŠ Cheb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STATISTIKA</dc:title>
  <dc:creator>ucitel</dc:creator>
  <cp:lastModifiedBy>Dum</cp:lastModifiedBy>
  <cp:revision>123</cp:revision>
  <dcterms:created xsi:type="dcterms:W3CDTF">2012-10-14T19:59:43Z</dcterms:created>
  <dcterms:modified xsi:type="dcterms:W3CDTF">2014-04-02T11:35:04Z</dcterms:modified>
</cp:coreProperties>
</file>