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88" r:id="rId2"/>
    <p:sldId id="256" r:id="rId3"/>
    <p:sldId id="269" r:id="rId4"/>
    <p:sldId id="270" r:id="rId5"/>
    <p:sldId id="271" r:id="rId6"/>
    <p:sldId id="272" r:id="rId7"/>
    <p:sldId id="27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77" y="-2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A08DA-18E9-4C45-94CC-7ADB92637754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038A52-1375-43D0-BAFB-CBD35244695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C323E26-D431-431F-8B09-6D49BCDB56D6}" type="datetimeFigureOut">
              <a:rPr lang="cs-CZ" smtClean="0"/>
              <a:pPr/>
              <a:t>19.3.2013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ECA21ED-2AF7-4FC5-8282-18B7EF632DEC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000232" y="1714488"/>
          <a:ext cx="5849620" cy="1802892"/>
        </p:xfrm>
        <a:graphic>
          <a:graphicData uri="http://schemas.openxmlformats.org/drawingml/2006/table">
            <a:tbl>
              <a:tblPr/>
              <a:tblGrid>
                <a:gridCol w="5849620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Calibri"/>
                          <a:ea typeface="Calibri"/>
                          <a:cs typeface="Times New Roman"/>
                        </a:rPr>
                        <a:t>Zlepšení podmínek pro vzdělávání na středních školách Operačního programu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6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Calibri"/>
                          <a:ea typeface="Calibri"/>
                          <a:cs typeface="Times New Roman"/>
                        </a:rPr>
                        <a:t>Název a adresa školy: Integrovaná střední škola Cheb, Obrněné brigády 6, 350 11 Cheb </a:t>
                      </a: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latin typeface="Calibri"/>
                          <a:ea typeface="Calibri"/>
                          <a:cs typeface="Times New Roman"/>
                        </a:rPr>
                        <a:t>Číslo projektu: CZ.1.07/1.5.00/34.0290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85728"/>
            <a:ext cx="5753100" cy="1363663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7" name="Obrázek 0" descr="loga final-orlice alf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428868"/>
            <a:ext cx="854075" cy="746125"/>
          </a:xfrm>
          <a:prstGeom prst="rect">
            <a:avLst/>
          </a:prstGeom>
          <a:noFill/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214414" y="3714752"/>
            <a:ext cx="764386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Číslo a název klíčové aktivity:	</a:t>
            </a:r>
            <a:r>
              <a:rPr lang="cs-CZ" sz="1200" b="1" dirty="0" smtClean="0">
                <a:latin typeface="Arial" pitchFamily="34" charset="0"/>
                <a:ea typeface="Calibri"/>
                <a:cs typeface="Arial" pitchFamily="34" charset="0"/>
              </a:rPr>
              <a:t>III/2 Inovace a zkvalitnění výuky prostřednictvím ICT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Číslo DUM:			</a:t>
            </a: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VY_32_INOVACE_02Eff_17</a:t>
            </a: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Název DŮM:			</a:t>
            </a:r>
            <a:r>
              <a:rPr lang="cs-CZ" sz="1200" b="1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17 Statistika III. -  Charakteristiky polohy statistického souboru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Jméno autora: 	</a:t>
            </a: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	Mgr. Věra </a:t>
            </a:r>
            <a:r>
              <a:rPr lang="cs-CZ" sz="1200" b="1" dirty="0" err="1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Effenberger</a:t>
            </a: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	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Ročník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: 			</a:t>
            </a: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3. a 4. ročník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Vzdělávací oblast:		matematika	- statistika		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Vzdělávací obor:		studijní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Klíčová slova:		střední hodnota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znaku, průměr statistických hodnot, modus, 				medián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Anotace:			materiál definuje charakteristiky polohy a jejich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výpočet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Druh učebního materiálu:	prezentace	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Očekávaný výstup:		</a:t>
            </a:r>
            <a:r>
              <a:rPr lang="cs-CZ" sz="1200" b="1" baseline="0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výpočet</a:t>
            </a: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různých typů průměrů, modu a mediánu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Metodika učebního materiálu: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cs-CZ" sz="1200" b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Jedná se o prezentaci, která se se slovním doprovodem 				přehraje krok za krokem žákům.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STATISTIKA III.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Střední hodnota souboru</a:t>
            </a:r>
          </a:p>
          <a:p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Charakteristiky polohy</a:t>
            </a:r>
          </a:p>
          <a:p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(průměry, modus, medián)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 hodnoty znaku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Pozn.</a:t>
            </a:r>
            <a:r>
              <a:rPr lang="cs-CZ" dirty="0" smtClean="0"/>
              <a:t>: nyní budeme uvažovat pouze kvantitativní statistické znaky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dirty="0" smtClean="0"/>
              <a:t>Někdy je za potřebí nahradit všechny hodnoty znaku hodnotou jedinou, která jistým způsobem celý soubor popisuje, tuto hodnotu nazýváme:</a:t>
            </a:r>
          </a:p>
          <a:p>
            <a:pPr>
              <a:buNone/>
            </a:pPr>
            <a:r>
              <a:rPr lang="cs-CZ" dirty="0" smtClean="0"/>
              <a:t> 	</a:t>
            </a:r>
            <a:r>
              <a:rPr lang="cs-CZ" b="1" dirty="0" smtClean="0"/>
              <a:t>střední hodnota znaku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(jedná se o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charakteristiku polohy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Charakteristika polohy - průměr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Aritmetický průměr</a:t>
            </a:r>
          </a:p>
          <a:p>
            <a:endParaRPr lang="cs-CZ" sz="3600" dirty="0" smtClean="0"/>
          </a:p>
          <a:p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Geometrický průměr</a:t>
            </a:r>
          </a:p>
          <a:p>
            <a:endParaRPr lang="cs-CZ" sz="3600" dirty="0" smtClean="0"/>
          </a:p>
          <a:p>
            <a:endParaRPr lang="cs-CZ" sz="3600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129655" y="2143116"/>
          <a:ext cx="5105715" cy="1071570"/>
        </p:xfrm>
        <a:graphic>
          <a:graphicData uri="http://schemas.openxmlformats.org/presentationml/2006/ole">
            <p:oleObj spid="_x0000_s24578" name="Rovnice" r:id="rId3" imgW="2057400" imgH="43164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2428860" y="4214818"/>
          <a:ext cx="5567180" cy="1606636"/>
        </p:xfrm>
        <a:graphic>
          <a:graphicData uri="http://schemas.openxmlformats.org/presentationml/2006/ole">
            <p:oleObj spid="_x0000_s24579" name="Rovnice" r:id="rId4" imgW="1892160" imgH="5457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Charakteristika polohy - průměr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/>
              <a:t>Harmonický průměr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  <a:p>
            <a:r>
              <a:rPr lang="cs-CZ" sz="2800" b="1" dirty="0" smtClean="0"/>
              <a:t>Kvadratický průměr</a:t>
            </a:r>
          </a:p>
          <a:p>
            <a:endParaRPr lang="cs-CZ" sz="3600" dirty="0" smtClean="0"/>
          </a:p>
          <a:p>
            <a:endParaRPr lang="cs-CZ" sz="3600" dirty="0" smtClean="0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2000232" y="2285992"/>
          <a:ext cx="4286280" cy="1448068"/>
        </p:xfrm>
        <a:graphic>
          <a:graphicData uri="http://schemas.openxmlformats.org/presentationml/2006/ole">
            <p:oleObj spid="_x0000_s25604" name="Rovnice" r:id="rId3" imgW="1879560" imgH="63468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2643174" y="4357694"/>
          <a:ext cx="4571924" cy="1449635"/>
        </p:xfrm>
        <a:graphic>
          <a:graphicData uri="http://schemas.openxmlformats.org/presentationml/2006/ole">
            <p:oleObj spid="_x0000_s25605" name="Rovnice" r:id="rId4" imgW="2082600" imgH="660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polohy - modus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Modus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/>
              <a:t>Je hodnota znaku, která má největší četnost.</a:t>
            </a:r>
          </a:p>
          <a:p>
            <a:pPr lvl="1"/>
            <a:r>
              <a:rPr lang="cs-CZ" dirty="0" smtClean="0"/>
              <a:t>Lze jej definovat pouze pro soubory s jedinou hodnotou s největší četností.</a:t>
            </a:r>
          </a:p>
          <a:p>
            <a:pPr lvl="1"/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357554" y="2071678"/>
          <a:ext cx="1206042" cy="500066"/>
        </p:xfrm>
        <a:graphic>
          <a:graphicData uri="http://schemas.openxmlformats.org/presentationml/2006/ole">
            <p:oleObj spid="_x0000_s26626" name="Rovnice" r:id="rId3" imgW="52056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polohy - medián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Medián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/>
              <a:t>Medián znaku nabývajícího hodnot (seřazených do neklesající posloupnosti)  </a:t>
            </a:r>
          </a:p>
          <a:p>
            <a:pPr lvl="1"/>
            <a:endParaRPr lang="cs-CZ" dirty="0" smtClean="0"/>
          </a:p>
          <a:p>
            <a:pPr lvl="1">
              <a:buNone/>
            </a:pPr>
            <a:r>
              <a:rPr lang="cs-CZ" dirty="0" smtClean="0"/>
              <a:t> je pro:</a:t>
            </a:r>
          </a:p>
          <a:p>
            <a:pPr lvl="2"/>
            <a:r>
              <a:rPr lang="cs-CZ" b="1" dirty="0" smtClean="0"/>
              <a:t>liché</a:t>
            </a:r>
            <a:r>
              <a:rPr lang="cs-CZ" dirty="0" smtClean="0"/>
              <a:t> n roven </a:t>
            </a:r>
            <a:r>
              <a:rPr lang="cs-CZ" u="sng" dirty="0" smtClean="0"/>
              <a:t>prostřednímu členu</a:t>
            </a:r>
            <a:r>
              <a:rPr lang="cs-CZ" dirty="0" smtClean="0"/>
              <a:t> </a:t>
            </a:r>
          </a:p>
          <a:p>
            <a:pPr lvl="2">
              <a:buNone/>
            </a:pPr>
            <a:r>
              <a:rPr lang="cs-CZ" dirty="0" smtClean="0"/>
              <a:t>   konečné posloupnosti                 .</a:t>
            </a:r>
          </a:p>
          <a:p>
            <a:pPr lvl="2"/>
            <a:endParaRPr lang="cs-CZ" sz="600" dirty="0" smtClean="0"/>
          </a:p>
          <a:p>
            <a:pPr lvl="2"/>
            <a:r>
              <a:rPr lang="cs-CZ" b="1" dirty="0" smtClean="0"/>
              <a:t>sudé</a:t>
            </a:r>
            <a:r>
              <a:rPr lang="cs-CZ" dirty="0" smtClean="0"/>
              <a:t> n roven </a:t>
            </a:r>
            <a:r>
              <a:rPr lang="cs-CZ" u="sng" dirty="0" smtClean="0"/>
              <a:t>aritmetickému průměru</a:t>
            </a:r>
            <a:r>
              <a:rPr lang="cs-CZ" dirty="0" smtClean="0"/>
              <a:t> </a:t>
            </a:r>
          </a:p>
          <a:p>
            <a:pPr lvl="2">
              <a:buNone/>
            </a:pPr>
            <a:r>
              <a:rPr lang="cs-CZ" dirty="0" smtClean="0"/>
              <a:t>	dvou jejích prostředních členů.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571868" y="1500174"/>
          <a:ext cx="1177925" cy="500062"/>
        </p:xfrm>
        <a:graphic>
          <a:graphicData uri="http://schemas.openxmlformats.org/presentationml/2006/ole">
            <p:oleObj spid="_x0000_s27650" name="Rovnice" r:id="rId3" imgW="507960" imgH="21564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2357422" y="3000373"/>
          <a:ext cx="3565545" cy="588806"/>
        </p:xfrm>
        <a:graphic>
          <a:graphicData uri="http://schemas.openxmlformats.org/presentationml/2006/ole">
            <p:oleObj spid="_x0000_s27651" name="Rovnice" r:id="rId4" imgW="1384200" imgH="22860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5214942" y="4429132"/>
          <a:ext cx="1289056" cy="400052"/>
        </p:xfrm>
        <a:graphic>
          <a:graphicData uri="http://schemas.openxmlformats.org/presentationml/2006/ole">
            <p:oleObj spid="_x0000_s27652" name="Rovnice" r:id="rId5" imgW="736560" imgH="22860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6929454" y="4286256"/>
          <a:ext cx="1643074" cy="618820"/>
        </p:xfrm>
        <a:graphic>
          <a:graphicData uri="http://schemas.openxmlformats.org/presentationml/2006/ole">
            <p:oleObj spid="_x0000_s27653" name="Rovnice" r:id="rId6" imgW="977760" imgH="36828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6286512" y="5357826"/>
          <a:ext cx="2375729" cy="928694"/>
        </p:xfrm>
        <a:graphic>
          <a:graphicData uri="http://schemas.openxmlformats.org/presentationml/2006/ole">
            <p:oleObj spid="_x0000_s27654" name="Rovnice" r:id="rId7" imgW="1396800" imgH="5457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833</TotalTime>
  <Words>167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Slunovrat</vt:lpstr>
      <vt:lpstr>Rovnice</vt:lpstr>
      <vt:lpstr>Snímek 1</vt:lpstr>
      <vt:lpstr>STATISTIKA III.</vt:lpstr>
      <vt:lpstr>Střední hodnoty znaku</vt:lpstr>
      <vt:lpstr>Charakteristika polohy - průměr</vt:lpstr>
      <vt:lpstr>Charakteristika polohy - průměr</vt:lpstr>
      <vt:lpstr>Charakteristika polohy - modus</vt:lpstr>
      <vt:lpstr>Charakteristika polohy - medián</vt:lpstr>
    </vt:vector>
  </TitlesOfParts>
  <Company>ISŠ Cheb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STATISTIKA</dc:title>
  <dc:creator>ucitel</dc:creator>
  <cp:lastModifiedBy>babicky</cp:lastModifiedBy>
  <cp:revision>123</cp:revision>
  <dcterms:created xsi:type="dcterms:W3CDTF">2012-10-14T19:59:43Z</dcterms:created>
  <dcterms:modified xsi:type="dcterms:W3CDTF">2013-03-19T17:32:29Z</dcterms:modified>
</cp:coreProperties>
</file>