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4"/>
  </p:notesMasterIdLst>
  <p:sldIdLst>
    <p:sldId id="288" r:id="rId2"/>
    <p:sldId id="256" r:id="rId3"/>
    <p:sldId id="274" r:id="rId4"/>
    <p:sldId id="275" r:id="rId5"/>
    <p:sldId id="276" r:id="rId6"/>
    <p:sldId id="277" r:id="rId7"/>
    <p:sldId id="278" r:id="rId8"/>
    <p:sldId id="279" r:id="rId9"/>
    <p:sldId id="284" r:id="rId10"/>
    <p:sldId id="285" r:id="rId11"/>
    <p:sldId id="286" r:id="rId12"/>
    <p:sldId id="28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77" y="-2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file:///C:\Documents%20and%20Settings\effenberger\Dokumenty\MATEMATIKA\4.ro&#269;n&#237;k%20M%20tech\Statistika-p&#345;1.xlsx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title>
      <c:tx>
        <c:rich>
          <a:bodyPr/>
          <a:lstStyle/>
          <a:p>
            <a:pPr>
              <a:defRPr/>
            </a:pPr>
            <a:r>
              <a:rPr lang="en-US" dirty="0"/>
              <a:t>Polygon</a:t>
            </a:r>
            <a:r>
              <a:rPr lang="en-US" baseline="0" dirty="0"/>
              <a:t> </a:t>
            </a:r>
            <a:r>
              <a:rPr lang="cs-CZ" baseline="0" dirty="0"/>
              <a:t>četností vytržených zubů</a:t>
            </a:r>
            <a:endParaRPr lang="cs-CZ" dirty="0"/>
          </a:p>
        </c:rich>
      </c:tx>
      <c:layout/>
    </c:title>
    <c:plotArea>
      <c:layout/>
      <c:lineChart>
        <c:grouping val="standard"/>
        <c:ser>
          <c:idx val="1"/>
          <c:order val="0"/>
          <c:tx>
            <c:strRef>
              <c:f>List1!$A$4</c:f>
              <c:strCache>
                <c:ptCount val="1"/>
                <c:pt idx="0">
                  <c:v>Absolutní četnost</c:v>
                </c:pt>
              </c:strCache>
            </c:strRef>
          </c:tx>
          <c:marker>
            <c:symbol val="none"/>
          </c:marker>
          <c:val>
            <c:numRef>
              <c:f>List1!$B$4:$M$4</c:f>
              <c:numCache>
                <c:formatCode>General</c:formatCode>
                <c:ptCount val="12"/>
                <c:pt idx="0">
                  <c:v>5</c:v>
                </c:pt>
                <c:pt idx="1">
                  <c:v>6</c:v>
                </c:pt>
                <c:pt idx="2">
                  <c:v>7</c:v>
                </c:pt>
                <c:pt idx="3">
                  <c:v>6</c:v>
                </c:pt>
                <c:pt idx="4">
                  <c:v>5</c:v>
                </c:pt>
                <c:pt idx="5">
                  <c:v>5</c:v>
                </c:pt>
                <c:pt idx="6">
                  <c:v>4</c:v>
                </c:pt>
                <c:pt idx="7">
                  <c:v>5</c:v>
                </c:pt>
                <c:pt idx="8">
                  <c:v>3</c:v>
                </c:pt>
                <c:pt idx="9">
                  <c:v>2</c:v>
                </c:pt>
                <c:pt idx="10">
                  <c:v>1</c:v>
                </c:pt>
                <c:pt idx="11">
                  <c:v>1</c:v>
                </c:pt>
              </c:numCache>
            </c:numRef>
          </c:val>
        </c:ser>
        <c:marker val="1"/>
        <c:axId val="91772416"/>
        <c:axId val="125236736"/>
      </c:lineChart>
      <c:catAx>
        <c:axId val="91772416"/>
        <c:scaling>
          <c:orientation val="minMax"/>
        </c:scaling>
        <c:axPos val="b"/>
        <c:tickLblPos val="nextTo"/>
        <c:crossAx val="125236736"/>
        <c:crosses val="autoZero"/>
        <c:auto val="1"/>
        <c:lblAlgn val="ctr"/>
        <c:lblOffset val="100"/>
      </c:catAx>
      <c:valAx>
        <c:axId val="125236736"/>
        <c:scaling>
          <c:orientation val="minMax"/>
        </c:scaling>
        <c:axPos val="l"/>
        <c:majorGridlines/>
        <c:numFmt formatCode="General" sourceLinked="1"/>
        <c:tickLblPos val="nextTo"/>
        <c:crossAx val="91772416"/>
        <c:crosses val="autoZero"/>
        <c:crossBetween val="between"/>
      </c:valAx>
    </c:plotArea>
    <c:legend>
      <c:legendPos val="r"/>
      <c:layout/>
    </c:legend>
    <c:plotVisOnly val="1"/>
  </c:chart>
  <c:externalData r:id="rId1"/>
</c:chartSpace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image" Target="../media/image6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image" Target="../media/image9.wmf"/><Relationship Id="rId6" Type="http://schemas.openxmlformats.org/officeDocument/2006/relationships/image" Target="../media/image14.wmf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image" Target="../media/image17.wmf"/><Relationship Id="rId5" Type="http://schemas.openxmlformats.org/officeDocument/2006/relationships/image" Target="../media/image21.wmf"/><Relationship Id="rId4" Type="http://schemas.openxmlformats.org/officeDocument/2006/relationships/image" Target="../media/image20.wmf"/></Relationships>
</file>

<file path=ppt/drawings/_rels/vmlDrawing5.v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22.wmf"/><Relationship Id="rId1" Type="http://schemas.openxmlformats.org/officeDocument/2006/relationships/image" Target="../media/image21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4A08DA-18E9-4C45-94CC-7ADB92637754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038A52-1375-43D0-BAFB-CBD35244695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323E26-D431-431F-8B09-6D49BCDB56D6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ECA21ED-2AF7-4FC5-8282-18B7EF632DE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323E26-D431-431F-8B09-6D49BCDB56D6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ECA21ED-2AF7-4FC5-8282-18B7EF632DE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323E26-D431-431F-8B09-6D49BCDB56D6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ECA21ED-2AF7-4FC5-8282-18B7EF632DE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323E26-D431-431F-8B09-6D49BCDB56D6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ECA21ED-2AF7-4FC5-8282-18B7EF632DE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323E26-D431-431F-8B09-6D49BCDB56D6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ECA21ED-2AF7-4FC5-8282-18B7EF632DE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323E26-D431-431F-8B09-6D49BCDB56D6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ECA21ED-2AF7-4FC5-8282-18B7EF632DE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323E26-D431-431F-8B09-6D49BCDB56D6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ECA21ED-2AF7-4FC5-8282-18B7EF632DE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323E26-D431-431F-8B09-6D49BCDB56D6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ECA21ED-2AF7-4FC5-8282-18B7EF632DE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323E26-D431-431F-8B09-6D49BCDB56D6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ECA21ED-2AF7-4FC5-8282-18B7EF632DE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323E26-D431-431F-8B09-6D49BCDB56D6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ECA21ED-2AF7-4FC5-8282-18B7EF632DE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323E26-D431-431F-8B09-6D49BCDB56D6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ECA21ED-2AF7-4FC5-8282-18B7EF632DE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6C323E26-D431-431F-8B09-6D49BCDB56D6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AECA21ED-2AF7-4FC5-8282-18B7EF632DE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2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5" Type="http://schemas.openxmlformats.org/officeDocument/2006/relationships/oleObject" Target="../embeddings/oleObject5.bin"/><Relationship Id="rId4" Type="http://schemas.openxmlformats.org/officeDocument/2006/relationships/oleObject" Target="../embeddings/oleObject4.bin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1.bin"/><Relationship Id="rId3" Type="http://schemas.openxmlformats.org/officeDocument/2006/relationships/oleObject" Target="../embeddings/oleObject6.bin"/><Relationship Id="rId7" Type="http://schemas.openxmlformats.org/officeDocument/2006/relationships/oleObject" Target="../embeddings/oleObject1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9.bin"/><Relationship Id="rId5" Type="http://schemas.openxmlformats.org/officeDocument/2006/relationships/oleObject" Target="../embeddings/oleObject8.bin"/><Relationship Id="rId4" Type="http://schemas.openxmlformats.org/officeDocument/2006/relationships/oleObject" Target="../embeddings/oleObject7.bin"/><Relationship Id="rId9" Type="http://schemas.openxmlformats.org/officeDocument/2006/relationships/oleObject" Target="../embeddings/oleObject12.bin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emf"/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3.bin"/><Relationship Id="rId7" Type="http://schemas.openxmlformats.org/officeDocument/2006/relationships/oleObject" Target="../embeddings/oleObject1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16.bin"/><Relationship Id="rId5" Type="http://schemas.openxmlformats.org/officeDocument/2006/relationships/oleObject" Target="../embeddings/oleObject15.bin"/><Relationship Id="rId4" Type="http://schemas.openxmlformats.org/officeDocument/2006/relationships/oleObject" Target="../embeddings/oleObject14.bin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5" Type="http://schemas.openxmlformats.org/officeDocument/2006/relationships/oleObject" Target="../embeddings/oleObject20.bin"/><Relationship Id="rId4" Type="http://schemas.openxmlformats.org/officeDocument/2006/relationships/oleObject" Target="../embeddings/oleObject19.bin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000232" y="1571612"/>
          <a:ext cx="5849620" cy="1802892"/>
        </p:xfrm>
        <a:graphic>
          <a:graphicData uri="http://schemas.openxmlformats.org/drawingml/2006/table">
            <a:tbl>
              <a:tblPr/>
              <a:tblGrid>
                <a:gridCol w="5849620"/>
              </a:tblGrid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b="1" dirty="0">
                          <a:latin typeface="Calibri"/>
                          <a:ea typeface="Calibri"/>
                          <a:cs typeface="Times New Roman"/>
                        </a:rPr>
                        <a:t>Zlepšení podmínek pro vzdělávání na středních školách Operačního programu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b="1" dirty="0"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562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latin typeface="Calibri"/>
                          <a:ea typeface="Calibri"/>
                          <a:cs typeface="Times New Roman"/>
                        </a:rPr>
                        <a:t>Název a adresa školy: Integrovaná střední škola Cheb, Obrněné brigády 6, 350 11 Cheb </a:t>
                      </a:r>
                      <a:endParaRPr lang="cs-CZ" sz="1200" b="1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="1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="1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="1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latin typeface="Calibri"/>
                          <a:ea typeface="Calibri"/>
                          <a:cs typeface="Times New Roman"/>
                        </a:rPr>
                        <a:t>Číslo projektu: CZ.1.07/1.5.00/34.0290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28794" y="214290"/>
            <a:ext cx="5753100" cy="1363663"/>
          </a:xfrm>
          <a:prstGeom prst="rect">
            <a:avLst/>
          </a:prstGeom>
          <a:solidFill>
            <a:srgbClr val="FFFFFF"/>
          </a:solidFill>
        </p:spPr>
      </p:pic>
      <p:pic>
        <p:nvPicPr>
          <p:cNvPr id="7" name="Obrázek 0" descr="loga final-orlice alfa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6248" y="2143116"/>
            <a:ext cx="854075" cy="746125"/>
          </a:xfrm>
          <a:prstGeom prst="rect">
            <a:avLst/>
          </a:prstGeom>
          <a:noFill/>
        </p:spPr>
      </p:pic>
      <p:sp>
        <p:nvSpPr>
          <p:cNvPr id="8" name="Rectangle 4"/>
          <p:cNvSpPr>
            <a:spLocks noChangeArrowheads="1"/>
          </p:cNvSpPr>
          <p:nvPr/>
        </p:nvSpPr>
        <p:spPr bwMode="auto">
          <a:xfrm>
            <a:off x="1214414" y="3500438"/>
            <a:ext cx="7643866" cy="31393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Číslo a název klíčové aktivity:	</a:t>
            </a: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III/2 Inovace a zkvalitnění výuky prostřednictvím ICT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Číslo DUM:			</a:t>
            </a:r>
            <a:r>
              <a:rPr lang="cs-CZ" sz="1200" b="1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VY_32_INOVACE_02Eff_18</a:t>
            </a:r>
            <a:endParaRPr kumimoji="0" lang="cs-CZ" sz="1200" b="1" i="0" u="none" strike="noStrike" cap="none" normalizeH="0" baseline="0" dirty="0" smtClean="0">
              <a:ln>
                <a:noFill/>
              </a:ln>
              <a:solidFill>
                <a:srgbClr val="000000"/>
              </a:solidFill>
              <a:effectLst/>
              <a:latin typeface="Arial" pitchFamily="34" charset="0"/>
              <a:ea typeface="Calibri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200" b="1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Název DUM: 		</a:t>
            </a:r>
            <a:r>
              <a:rPr lang="cs-CZ" sz="1200" b="1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18 Statistika IV. -  Charakteristiky variability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	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Jméno autora: 	</a:t>
            </a:r>
            <a:r>
              <a:rPr lang="cs-CZ" sz="1200" b="1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 	</a:t>
            </a:r>
            <a:r>
              <a:rPr lang="cs-CZ" sz="1200" b="1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Mgr</a:t>
            </a:r>
            <a:r>
              <a:rPr lang="cs-CZ" sz="1200" b="1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. Věra </a:t>
            </a:r>
            <a:r>
              <a:rPr lang="cs-CZ" sz="1200" b="1" dirty="0" err="1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Effenberger</a:t>
            </a:r>
            <a:r>
              <a:rPr lang="cs-CZ" sz="1200" b="1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			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Ročník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: 			</a:t>
            </a:r>
            <a:r>
              <a:rPr lang="cs-CZ" sz="1200" b="1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3. a 4. ročník 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	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Vzdělávací oblast:		matematika	- statistika			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Vzdělávací obor:		studijní	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Klíčová slova:		rozptyl,</a:t>
            </a:r>
            <a:r>
              <a:rPr kumimoji="0" lang="cs-CZ" sz="1200" b="1" i="0" u="none" strike="noStrike" cap="none" normalizeH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směrodatná odchylka, průměrná absolutní odchylka, 				variační koeficient, variační rozpětí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Anotace:			materiál</a:t>
            </a:r>
            <a:r>
              <a:rPr kumimoji="0" lang="cs-CZ" sz="1200" b="1" i="0" u="none" strike="noStrike" cap="none" normalizeH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definuje výpočty charakteristik variability a procvičuje 			práci se statistickým souborem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Druh učebního materiálu:	prezentace	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Očekávaný výstup:		výpočet a analýza charakteristik</a:t>
            </a:r>
            <a:r>
              <a:rPr kumimoji="0" lang="cs-CZ" sz="1200" b="1" i="0" u="none" strike="noStrike" cap="none" normalizeH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variability statistických souborů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Calibri" pitchFamily="34" charset="0"/>
                <a:cs typeface="Times New Roman" pitchFamily="18" charset="0"/>
              </a:rPr>
              <a:t>Metodika učebního materiálu:	</a:t>
            </a:r>
            <a:r>
              <a:rPr lang="cs-CZ" sz="1200" b="1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Jedná se o prezentaci, která se se slovním doprovodem přehraje krok za krokem žákům. K prezentaci patří též pracovní list </a:t>
            </a:r>
            <a:r>
              <a:rPr lang="cs-CZ" sz="1200" b="1" i="1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19 Statistika – Opakování, příklady,</a:t>
            </a:r>
            <a:r>
              <a:rPr lang="cs-CZ" sz="1200" b="1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 jehož součástí jsou příklady v prezentaci a další příklady na procvičení látky.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push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STATISTIKA IV.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Charakteristiky variability</a:t>
            </a:r>
          </a:p>
          <a:p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Příklad</a:t>
            </a:r>
          </a:p>
          <a:p>
            <a:endParaRPr lang="cs-CZ" sz="32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Odchylky od střední hodnoty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Charakterizují šířku okolí, ve kterém jsou hodnoty statistického znaku kolem vybrané střední hodnoty seskupeny.</a:t>
            </a:r>
          </a:p>
          <a:p>
            <a:r>
              <a:rPr lang="cs-CZ" dirty="0" smtClean="0"/>
              <a:t>Jedná se o statistické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charakteristiky variability</a:t>
            </a:r>
            <a:r>
              <a:rPr lang="cs-CZ" dirty="0" smtClean="0"/>
              <a:t>.</a:t>
            </a:r>
          </a:p>
          <a:p>
            <a:endParaRPr lang="cs-CZ" sz="2400" dirty="0" smtClean="0"/>
          </a:p>
          <a:p>
            <a:r>
              <a:rPr lang="cs-CZ" u="sng" dirty="0" smtClean="0"/>
              <a:t>Pozn.</a:t>
            </a:r>
            <a:r>
              <a:rPr lang="cs-CZ" dirty="0" smtClean="0"/>
              <a:t>:  V následujících situacích budeme jako střední hodnotu používat </a:t>
            </a:r>
            <a:r>
              <a:rPr lang="cs-CZ" b="1" dirty="0" smtClean="0"/>
              <a:t>aritmetický průměr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Charakteristiky variability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Rozptyl = variance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Směrodatná odchylka</a:t>
            </a:r>
            <a:endParaRPr lang="cs-CZ" b="1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2143108" y="2000240"/>
          <a:ext cx="6049500" cy="1928826"/>
        </p:xfrm>
        <a:graphic>
          <a:graphicData uri="http://schemas.openxmlformats.org/presentationml/2006/ole">
            <p:oleObj spid="_x0000_s28674" name="Rovnice" r:id="rId3" imgW="2628720" imgH="838080" progId="Equation.3">
              <p:embed/>
            </p:oleObj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3214678" y="4929198"/>
          <a:ext cx="1686562" cy="862021"/>
        </p:xfrm>
        <a:graphic>
          <a:graphicData uri="http://schemas.openxmlformats.org/presentationml/2006/ole">
            <p:oleObj spid="_x0000_s28675" name="Rovnice" r:id="rId4" imgW="571320" imgH="29196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Charakteristiky variability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Průměrná absolutní odchylka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Variační koeficient</a:t>
            </a:r>
          </a:p>
          <a:p>
            <a:endParaRPr lang="cs-CZ" dirty="0" smtClean="0"/>
          </a:p>
          <a:p>
            <a:r>
              <a:rPr lang="cs-CZ" b="1" dirty="0" smtClean="0"/>
              <a:t>Variační rozpětí</a:t>
            </a:r>
            <a:endParaRPr lang="cs-CZ" b="1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2140728" y="1912939"/>
          <a:ext cx="5628497" cy="2087565"/>
        </p:xfrm>
        <a:graphic>
          <a:graphicData uri="http://schemas.openxmlformats.org/presentationml/2006/ole">
            <p:oleObj spid="_x0000_s29698" name="Rovnice" r:id="rId3" imgW="2260440" imgH="838080" progId="Equation.3">
              <p:embed/>
            </p:oleObj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5786446" y="4071942"/>
          <a:ext cx="2409823" cy="1067145"/>
        </p:xfrm>
        <a:graphic>
          <a:graphicData uri="http://schemas.openxmlformats.org/presentationml/2006/ole">
            <p:oleObj spid="_x0000_s29699" name="Rovnice" r:id="rId4" imgW="888840" imgH="393480" progId="Equation.3">
              <p:embed/>
            </p:oleObj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5786446" y="5429264"/>
          <a:ext cx="2401898" cy="608932"/>
        </p:xfrm>
        <a:graphic>
          <a:graphicData uri="http://schemas.openxmlformats.org/presentationml/2006/ole">
            <p:oleObj spid="_x0000_s29700" name="Rovnice" r:id="rId5" imgW="901440" imgH="2286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Příklad</a:t>
            </a:r>
            <a:r>
              <a:rPr lang="cs-CZ" dirty="0" smtClean="0"/>
              <a:t>:</a:t>
            </a:r>
          </a:p>
          <a:p>
            <a:pPr>
              <a:buNone/>
            </a:pPr>
            <a:r>
              <a:rPr lang="cs-CZ" dirty="0" smtClean="0"/>
              <a:t>	Následující čísla jsou počty vytržených zubů u vybraných pacientů daného zubaře za dobu 5 let: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	4, 10, 8, 4, 5, 6, 1, 3, 8, 2, 8, 9, 7, 2, 5, 3, 7, 1, 6, 9, 1, 5, 4, 2, 8, 9, 3, 8, 1, 7, 3, 10, 5, 2, 11, 6,3, 1, 6, 5, 4, 7, 2,4, 12, 3, 4, 3, 6, 2.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Utvořte tabulku rozdělení absolutních a relativních četností. Znázorněte četnosti pomocí polygonu.</a:t>
            </a:r>
          </a:p>
          <a:p>
            <a:r>
              <a:rPr lang="cs-CZ" dirty="0" smtClean="0"/>
              <a:t>Určete aritmetický průměr, modus a medián.</a:t>
            </a:r>
          </a:p>
          <a:p>
            <a:r>
              <a:rPr lang="cs-CZ" dirty="0" smtClean="0"/>
              <a:t>Určete rozptyl, směrodatnou odchylku, průměrnou absolutní odchylku, variační koeficient a variační rozpětí.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142976" y="1714489"/>
          <a:ext cx="7858179" cy="1500198"/>
        </p:xfrm>
        <a:graphic>
          <a:graphicData uri="http://schemas.openxmlformats.org/drawingml/2006/table">
            <a:tbl>
              <a:tblPr/>
              <a:tblGrid>
                <a:gridCol w="1445439"/>
                <a:gridCol w="534395"/>
                <a:gridCol w="534395"/>
                <a:gridCol w="534395"/>
                <a:gridCol w="534395"/>
                <a:gridCol w="534395"/>
                <a:gridCol w="534395"/>
                <a:gridCol w="534395"/>
                <a:gridCol w="534395"/>
                <a:gridCol w="534395"/>
                <a:gridCol w="534395"/>
                <a:gridCol w="534395"/>
                <a:gridCol w="534395"/>
              </a:tblGrid>
              <a:tr h="500066"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Počet vytržených zubů</a:t>
                      </a:r>
                    </a:p>
                  </a:txBody>
                  <a:tcPr marL="8116" marR="8116" marT="811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8116" marR="8116" marT="811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8116" marR="8116" marT="811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8116" marR="8116" marT="811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8116" marR="8116" marT="811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8116" marR="8116" marT="811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</a:p>
                  </a:txBody>
                  <a:tcPr marL="8116" marR="8116" marT="811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8116" marR="8116" marT="811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8</a:t>
                      </a:r>
                    </a:p>
                  </a:txBody>
                  <a:tcPr marL="8116" marR="8116" marT="811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9</a:t>
                      </a:r>
                    </a:p>
                  </a:txBody>
                  <a:tcPr marL="8116" marR="8116" marT="811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10</a:t>
                      </a:r>
                    </a:p>
                  </a:txBody>
                  <a:tcPr marL="8116" marR="8116" marT="811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11</a:t>
                      </a:r>
                    </a:p>
                  </a:txBody>
                  <a:tcPr marL="8116" marR="8116" marT="811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12</a:t>
                      </a:r>
                    </a:p>
                  </a:txBody>
                  <a:tcPr marL="8116" marR="8116" marT="811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0066"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Absolutní četnost</a:t>
                      </a:r>
                    </a:p>
                  </a:txBody>
                  <a:tcPr marL="8116" marR="8116" marT="811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8116" marR="8116" marT="811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</a:p>
                  </a:txBody>
                  <a:tcPr marL="8116" marR="8116" marT="811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8116" marR="8116" marT="811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</a:p>
                  </a:txBody>
                  <a:tcPr marL="8116" marR="8116" marT="811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8116" marR="8116" marT="811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8116" marR="8116" marT="811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8116" marR="8116" marT="811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8116" marR="8116" marT="811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8116" marR="8116" marT="811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8116" marR="8116" marT="811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8116" marR="8116" marT="811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8116" marR="8116" marT="811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0066"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Relativní </a:t>
                      </a:r>
                      <a:endParaRPr lang="cs-CZ" sz="1600" b="1" i="0" u="none" strike="noStrike" dirty="0" smtClean="0">
                        <a:solidFill>
                          <a:srgbClr val="000000"/>
                        </a:solidFill>
                        <a:latin typeface="Calibri"/>
                      </a:endParaRPr>
                    </a:p>
                    <a:p>
                      <a:pPr algn="ctr" fontAlgn="b"/>
                      <a:r>
                        <a:rPr lang="cs-CZ" sz="1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četnost v %</a:t>
                      </a:r>
                      <a:endParaRPr lang="cs-CZ" sz="1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116" marR="8116" marT="811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10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116" marR="8116" marT="811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12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116" marR="8116" marT="811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14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116" marR="8116" marT="811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12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116" marR="8116" marT="811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10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116" marR="8116" marT="811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10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116" marR="8116" marT="811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8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116" marR="8116" marT="811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10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116" marR="8116" marT="811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116" marR="8116" marT="811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116" marR="8116" marT="811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116" marR="8116" marT="811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116" marR="8116" marT="811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Graf 4"/>
          <p:cNvGraphicFramePr/>
          <p:nvPr/>
        </p:nvGraphicFramePr>
        <p:xfrm>
          <a:off x="2285984" y="3429000"/>
          <a:ext cx="4572000" cy="2743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>
            <p:ph idx="1"/>
          </p:nvPr>
        </p:nvGraphicFramePr>
        <p:xfrm>
          <a:off x="2143108" y="1857364"/>
          <a:ext cx="6096000" cy="4064000"/>
        </p:xfrm>
        <a:graphic>
          <a:graphicData uri="http://schemas.openxmlformats.org/presentationml/2006/ole">
            <p:oleObj spid="_x0000_s71682" name="Rovnice" r:id="rId3" imgW="0" imgH="0" progId="Equation.3">
              <p:embed/>
            </p:oleObj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1214414" y="1571612"/>
          <a:ext cx="7786687" cy="633413"/>
        </p:xfrm>
        <a:graphic>
          <a:graphicData uri="http://schemas.openxmlformats.org/presentationml/2006/ole">
            <p:oleObj spid="_x0000_s71683" name="Rovnice" r:id="rId4" imgW="4838400" imgH="393480" progId="Equation.3">
              <p:embed/>
            </p:oleObj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3286116" y="4857760"/>
          <a:ext cx="2298700" cy="465138"/>
        </p:xfrm>
        <a:graphic>
          <a:graphicData uri="http://schemas.openxmlformats.org/presentationml/2006/ole">
            <p:oleObj spid="_x0000_s71684" name="Rovnice" r:id="rId5" imgW="1066680" imgH="215640" progId="Equation.3">
              <p:embed/>
            </p:oleObj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4929190" y="4214818"/>
          <a:ext cx="1719262" cy="450850"/>
        </p:xfrm>
        <a:graphic>
          <a:graphicData uri="http://schemas.openxmlformats.org/presentationml/2006/ole">
            <p:oleObj spid="_x0000_s71685" name="Rovnice" r:id="rId6" imgW="774360" imgH="203040" progId="Equation.3">
              <p:embed/>
            </p:oleObj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3428992" y="2285992"/>
          <a:ext cx="2147675" cy="1477970"/>
        </p:xfrm>
        <a:graphic>
          <a:graphicData uri="http://schemas.openxmlformats.org/presentationml/2006/ole">
            <p:oleObj spid="_x0000_s71686" name="Rovnice" r:id="rId7" imgW="1180800" imgH="812520" progId="Equation.3">
              <p:embed/>
            </p:oleObj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/>
        </p:nvGraphicFramePr>
        <p:xfrm>
          <a:off x="3286116" y="5500702"/>
          <a:ext cx="2439987" cy="493713"/>
        </p:xfrm>
        <a:graphic>
          <a:graphicData uri="http://schemas.openxmlformats.org/presentationml/2006/ole">
            <p:oleObj spid="_x0000_s71687" name="Rovnice" r:id="rId8" imgW="1066680" imgH="215640" progId="Equation.3">
              <p:embed/>
            </p:oleObj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1643042" y="4143380"/>
            <a:ext cx="31774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Aritmetický průměr</a:t>
            </a:r>
            <a:r>
              <a:rPr lang="cs-CZ" sz="2400" dirty="0" smtClean="0"/>
              <a:t>: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643042" y="4857760"/>
            <a:ext cx="11977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Modus</a:t>
            </a:r>
            <a:r>
              <a:rPr lang="cs-CZ" sz="2400" dirty="0" smtClean="0"/>
              <a:t>: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643042" y="5572140"/>
            <a:ext cx="13003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Medián</a:t>
            </a:r>
            <a:r>
              <a:rPr lang="cs-CZ" sz="2400" dirty="0" smtClean="0"/>
              <a:t>:</a:t>
            </a:r>
            <a:endParaRPr lang="cs-CZ" sz="2400" dirty="0"/>
          </a:p>
        </p:txBody>
      </p:sp>
      <p:graphicFrame>
        <p:nvGraphicFramePr>
          <p:cNvPr id="13" name="Objekt 12"/>
          <p:cNvGraphicFramePr>
            <a:graphicFrameLocks noChangeAspect="1"/>
          </p:cNvGraphicFramePr>
          <p:nvPr/>
        </p:nvGraphicFramePr>
        <p:xfrm>
          <a:off x="1214414" y="2214554"/>
          <a:ext cx="1381132" cy="713585"/>
        </p:xfrm>
        <a:graphic>
          <a:graphicData uri="http://schemas.openxmlformats.org/presentationml/2006/ole">
            <p:oleObj spid="_x0000_s71688" name="Rovnice" r:id="rId9" imgW="76176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</p:nvPr>
        </p:nvGraphicFramePr>
        <p:xfrm>
          <a:off x="1142976" y="1285860"/>
          <a:ext cx="7643866" cy="2830517"/>
        </p:xfrm>
        <a:graphic>
          <a:graphicData uri="http://schemas.openxmlformats.org/drawingml/2006/table">
            <a:tbl>
              <a:tblPr/>
              <a:tblGrid>
                <a:gridCol w="1271629"/>
                <a:gridCol w="499957"/>
                <a:gridCol w="499957"/>
                <a:gridCol w="499957"/>
                <a:gridCol w="499957"/>
                <a:gridCol w="499957"/>
                <a:gridCol w="499957"/>
                <a:gridCol w="499957"/>
                <a:gridCol w="499957"/>
                <a:gridCol w="499957"/>
                <a:gridCol w="499957"/>
                <a:gridCol w="499957"/>
                <a:gridCol w="499957"/>
                <a:gridCol w="372753"/>
              </a:tblGrid>
              <a:tr h="387460"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Počet </a:t>
                      </a:r>
                      <a:endParaRPr lang="cs-CZ" sz="1600" b="1" i="0" u="none" strike="noStrike" dirty="0" smtClean="0">
                        <a:solidFill>
                          <a:srgbClr val="000000"/>
                        </a:solidFill>
                        <a:latin typeface="Calibri"/>
                      </a:endParaRPr>
                    </a:p>
                    <a:p>
                      <a:pPr algn="ctr" fontAlgn="b"/>
                      <a:r>
                        <a:rPr lang="cs-CZ" sz="1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vytržených </a:t>
                      </a:r>
                      <a:r>
                        <a:rPr lang="cs-CZ" sz="1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zubů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8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9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∑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7460"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Absolutní četnost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50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7460"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Relativní</a:t>
                      </a:r>
                    </a:p>
                    <a:p>
                      <a:pPr algn="ctr" fontAlgn="b"/>
                      <a:r>
                        <a:rPr lang="cs-CZ" sz="1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četnost v %</a:t>
                      </a:r>
                      <a:endParaRPr lang="cs-CZ" sz="1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8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100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3073"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4,1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3,1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2,1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1,1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0,1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0,9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1,9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2,9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3,9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4,9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5,9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6,9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00564"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16,81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9,61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4,41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1,21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0,01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0,81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3,61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8,41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15,21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24,01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34,81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47,61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74756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85852" y="3071810"/>
            <a:ext cx="1004890" cy="369445"/>
          </a:xfrm>
          <a:prstGeom prst="rect">
            <a:avLst/>
          </a:prstGeom>
          <a:solidFill>
            <a:srgbClr val="FFCC99">
              <a:alpha val="0"/>
            </a:srgbClr>
          </a:solidFill>
          <a:ln w="0">
            <a:miter lim="800000"/>
            <a:headEnd/>
            <a:tailEnd/>
          </a:ln>
        </p:spPr>
      </p:pic>
      <p:pic>
        <p:nvPicPr>
          <p:cNvPr id="7475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85852" y="3643314"/>
            <a:ext cx="1042995" cy="357190"/>
          </a:xfrm>
          <a:prstGeom prst="rect">
            <a:avLst/>
          </a:prstGeom>
          <a:solidFill>
            <a:srgbClr val="FFCC99">
              <a:alpha val="0"/>
            </a:srgbClr>
          </a:solidFill>
          <a:ln w="9525"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graphicFrame>
        <p:nvGraphicFramePr>
          <p:cNvPr id="75778" name="Object 2"/>
          <p:cNvGraphicFramePr>
            <a:graphicFrameLocks noChangeAspect="1"/>
          </p:cNvGraphicFramePr>
          <p:nvPr/>
        </p:nvGraphicFramePr>
        <p:xfrm>
          <a:off x="1354138" y="1571625"/>
          <a:ext cx="6410325" cy="1238250"/>
        </p:xfrm>
        <a:graphic>
          <a:graphicData uri="http://schemas.openxmlformats.org/presentationml/2006/ole">
            <p:oleObj spid="_x0000_s75778" name="Rovnice" r:id="rId3" imgW="3288960" imgH="634680" progId="Equation.3">
              <p:embed/>
            </p:oleObj>
          </a:graphicData>
        </a:graphic>
      </p:graphicFrame>
      <p:graphicFrame>
        <p:nvGraphicFramePr>
          <p:cNvPr id="75779" name="Object 3"/>
          <p:cNvGraphicFramePr>
            <a:graphicFrameLocks noChangeAspect="1"/>
          </p:cNvGraphicFramePr>
          <p:nvPr>
            <p:ph idx="1"/>
          </p:nvPr>
        </p:nvGraphicFramePr>
        <p:xfrm>
          <a:off x="5429256" y="3000372"/>
          <a:ext cx="2090333" cy="438460"/>
        </p:xfrm>
        <a:graphic>
          <a:graphicData uri="http://schemas.openxmlformats.org/presentationml/2006/ole">
            <p:oleObj spid="_x0000_s75779" name="Rovnice" r:id="rId4" imgW="965160" imgH="203040" progId="Equation.3">
              <p:embed/>
            </p:oleObj>
          </a:graphicData>
        </a:graphic>
      </p:graphicFrame>
      <p:graphicFrame>
        <p:nvGraphicFramePr>
          <p:cNvPr id="75781" name="Object 5"/>
          <p:cNvGraphicFramePr>
            <a:graphicFrameLocks noChangeAspect="1"/>
          </p:cNvGraphicFramePr>
          <p:nvPr/>
        </p:nvGraphicFramePr>
        <p:xfrm>
          <a:off x="1142976" y="3643314"/>
          <a:ext cx="7741641" cy="1285877"/>
        </p:xfrm>
        <a:graphic>
          <a:graphicData uri="http://schemas.openxmlformats.org/presentationml/2006/ole">
            <p:oleObj spid="_x0000_s75781" name="Rovnice" r:id="rId5" imgW="3822480" imgH="634680" progId="Equation.3">
              <p:embed/>
            </p:oleObj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2571736" y="5000636"/>
          <a:ext cx="2214578" cy="553645"/>
        </p:xfrm>
        <a:graphic>
          <a:graphicData uri="http://schemas.openxmlformats.org/presentationml/2006/ole">
            <p:oleObj spid="_x0000_s75782" name="Rovnice" r:id="rId6" imgW="965160" imgH="241200" progId="Equation.3">
              <p:embed/>
            </p:oleObj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/>
        </p:nvGraphicFramePr>
        <p:xfrm>
          <a:off x="4500562" y="5715016"/>
          <a:ext cx="3397167" cy="571504"/>
        </p:xfrm>
        <a:graphic>
          <a:graphicData uri="http://schemas.openxmlformats.org/presentationml/2006/ole">
            <p:oleObj spid="_x0000_s75783" name="Rovnice" r:id="rId7" imgW="1511280" imgH="253800" progId="Equation.3">
              <p:embed/>
            </p:oleObj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1285852" y="3000372"/>
            <a:ext cx="4118115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b="1" dirty="0" smtClean="0"/>
              <a:t>Průměrná absolutní odchylka:</a:t>
            </a:r>
            <a:endParaRPr lang="cs-CZ" sz="2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214414" y="5072074"/>
            <a:ext cx="1268296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b="1" dirty="0" smtClean="0"/>
              <a:t>Rozptyl:</a:t>
            </a:r>
            <a:endParaRPr lang="cs-CZ" sz="22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214414" y="5786454"/>
            <a:ext cx="3122009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b="1" dirty="0" smtClean="0"/>
              <a:t>Směrodatná odchylka:</a:t>
            </a:r>
            <a:endParaRPr lang="cs-CZ" sz="22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57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57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57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57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graphicFrame>
        <p:nvGraphicFramePr>
          <p:cNvPr id="9" name="Objekt 8"/>
          <p:cNvGraphicFramePr>
            <a:graphicFrameLocks noChangeAspect="1"/>
          </p:cNvGraphicFramePr>
          <p:nvPr/>
        </p:nvGraphicFramePr>
        <p:xfrm>
          <a:off x="2643174" y="2071678"/>
          <a:ext cx="3397167" cy="571504"/>
        </p:xfrm>
        <a:graphic>
          <a:graphicData uri="http://schemas.openxmlformats.org/presentationml/2006/ole">
            <p:oleObj spid="_x0000_s76806" name="Rovnice" r:id="rId3" imgW="1511280" imgH="253800" progId="Equation.3">
              <p:embed/>
            </p:oleObj>
          </a:graphicData>
        </a:graphic>
      </p:graphicFrame>
      <p:sp>
        <p:nvSpPr>
          <p:cNvPr id="13" name="Zástupný symbol pro obsah 1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200" b="1" dirty="0" smtClean="0"/>
              <a:t>Směrodatná odchylka:</a:t>
            </a:r>
          </a:p>
          <a:p>
            <a:endParaRPr lang="cs-CZ" b="1" dirty="0" smtClean="0"/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r>
              <a:rPr lang="cs-CZ" sz="2200" b="1" dirty="0" smtClean="0"/>
              <a:t>Variační koeficient:</a:t>
            </a:r>
          </a:p>
          <a:p>
            <a:pPr>
              <a:buNone/>
            </a:pPr>
            <a:endParaRPr lang="cs-CZ" sz="2200" b="1" dirty="0" smtClean="0"/>
          </a:p>
          <a:p>
            <a:pPr>
              <a:buNone/>
            </a:pPr>
            <a:endParaRPr lang="cs-CZ" sz="2200" b="1" dirty="0" smtClean="0"/>
          </a:p>
          <a:p>
            <a:pPr>
              <a:buNone/>
            </a:pPr>
            <a:endParaRPr lang="cs-CZ" sz="2200" b="1" dirty="0" smtClean="0"/>
          </a:p>
          <a:p>
            <a:pPr>
              <a:buNone/>
            </a:pPr>
            <a:r>
              <a:rPr lang="cs-CZ" sz="2200" b="1" dirty="0" smtClean="0"/>
              <a:t>Variační rozpětí:</a:t>
            </a:r>
            <a:endParaRPr lang="cs-CZ" sz="2200" dirty="0"/>
          </a:p>
        </p:txBody>
      </p:sp>
      <p:graphicFrame>
        <p:nvGraphicFramePr>
          <p:cNvPr id="14" name="Objekt 13"/>
          <p:cNvGraphicFramePr>
            <a:graphicFrameLocks noChangeAspect="1"/>
          </p:cNvGraphicFramePr>
          <p:nvPr/>
        </p:nvGraphicFramePr>
        <p:xfrm>
          <a:off x="2571736" y="3286124"/>
          <a:ext cx="4051531" cy="928694"/>
        </p:xfrm>
        <a:graphic>
          <a:graphicData uri="http://schemas.openxmlformats.org/presentationml/2006/ole">
            <p:oleObj spid="_x0000_s76807" name="Rovnice" r:id="rId4" imgW="1828800" imgH="419040" progId="Equation.3">
              <p:embed/>
            </p:oleObj>
          </a:graphicData>
        </a:graphic>
      </p:graphicFrame>
      <p:graphicFrame>
        <p:nvGraphicFramePr>
          <p:cNvPr id="15" name="Objekt 14"/>
          <p:cNvGraphicFramePr>
            <a:graphicFrameLocks noChangeAspect="1"/>
          </p:cNvGraphicFramePr>
          <p:nvPr/>
        </p:nvGraphicFramePr>
        <p:xfrm>
          <a:off x="2643174" y="5072074"/>
          <a:ext cx="2307997" cy="428628"/>
        </p:xfrm>
        <a:graphic>
          <a:graphicData uri="http://schemas.openxmlformats.org/presentationml/2006/ole">
            <p:oleObj spid="_x0000_s76808" name="Rovnice" r:id="rId5" imgW="888840" imgH="1648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840</TotalTime>
  <Words>299</Words>
  <Application>Microsoft Office PowerPoint</Application>
  <PresentationFormat>Předvádění na obrazovce (4:3)</PresentationFormat>
  <Paragraphs>185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Slunovrat</vt:lpstr>
      <vt:lpstr>Rovnice</vt:lpstr>
      <vt:lpstr>Snímek 1</vt:lpstr>
      <vt:lpstr>STATISTIKA IV.</vt:lpstr>
      <vt:lpstr>Odchylky od střední hodnoty</vt:lpstr>
      <vt:lpstr>Charakteristiky variability</vt:lpstr>
      <vt:lpstr>Charakteristiky variability</vt:lpstr>
      <vt:lpstr>Příklad</vt:lpstr>
      <vt:lpstr>Příklad:</vt:lpstr>
      <vt:lpstr>Řešení:</vt:lpstr>
      <vt:lpstr>Řešení:</vt:lpstr>
      <vt:lpstr>Řešení:</vt:lpstr>
      <vt:lpstr>Řešení:</vt:lpstr>
      <vt:lpstr>Řešení:</vt:lpstr>
    </vt:vector>
  </TitlesOfParts>
  <Company>ISŠ Cheb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STATISTIKA</dc:title>
  <dc:creator>ucitel</dc:creator>
  <cp:lastModifiedBy>babicky</cp:lastModifiedBy>
  <cp:revision>127</cp:revision>
  <dcterms:created xsi:type="dcterms:W3CDTF">2012-10-14T19:59:43Z</dcterms:created>
  <dcterms:modified xsi:type="dcterms:W3CDTF">2013-03-19T17:34:20Z</dcterms:modified>
</cp:coreProperties>
</file>