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9"/>
  </p:notesMasterIdLst>
  <p:sldIdLst>
    <p:sldId id="262" r:id="rId2"/>
    <p:sldId id="256" r:id="rId3"/>
    <p:sldId id="257" r:id="rId4"/>
    <p:sldId id="258" r:id="rId5"/>
    <p:sldId id="259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99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74DAEC5-127C-4B63-A6A9-1C01AAA3D214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1B1F23-20B5-4926-9811-617C1E4540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05394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itchFamily="34" charset="0"/>
              <a:buChar char="•"/>
            </a:pPr>
            <a:r>
              <a:rPr lang="cs-CZ" i="1" dirty="0" smtClean="0"/>
              <a:t>Zeměpis pro 6. ročník ZŠ a nižší ročníky víceletých gymnázií : Krajinná sféra I.</a:t>
            </a:r>
            <a:r>
              <a:rPr lang="cs-CZ" dirty="0" smtClean="0"/>
              <a:t>. 1998. Praha : ALTER, 1998. 60 s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D1B1F23-20B5-4926-9811-617C1E4540B3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865488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7622FA56-0644-4DDB-893A-8A3AE609E07A}" type="datetimeFigureOut">
              <a:rPr lang="cs-CZ" smtClean="0"/>
              <a:pPr/>
              <a:t>2.4.2014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7FD137B-BFCE-46FF-907F-B02BDEC6388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logo-DUM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621402"/>
            <a:ext cx="5832648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475656" y="2852936"/>
            <a:ext cx="6768752" cy="175432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dirty="0"/>
              <a:t>Název školy: Základní škola Pardubice – </a:t>
            </a:r>
            <a:r>
              <a:rPr lang="cs-CZ" dirty="0" err="1"/>
              <a:t>Spořilov</a:t>
            </a:r>
            <a:endParaRPr lang="cs-CZ" dirty="0"/>
          </a:p>
          <a:p>
            <a:r>
              <a:rPr lang="cs-CZ" dirty="0"/>
              <a:t>Autor: Mgr. Květuše Hurdová</a:t>
            </a:r>
          </a:p>
          <a:p>
            <a:r>
              <a:rPr lang="cs-CZ" dirty="0"/>
              <a:t>Název: </a:t>
            </a:r>
            <a:r>
              <a:rPr lang="cs-CZ" dirty="0" smtClean="0"/>
              <a:t>VY_32_INOVACE_ZEMĚPIS_3.PŘÍRODNÍ SLOŽKY A OBLASTI ZEMĚ</a:t>
            </a:r>
            <a:endParaRPr lang="cs-CZ" dirty="0"/>
          </a:p>
          <a:p>
            <a:r>
              <a:rPr lang="cs-CZ" dirty="0"/>
              <a:t>Téma: </a:t>
            </a:r>
            <a:r>
              <a:rPr lang="cs-CZ" dirty="0" smtClean="0"/>
              <a:t>Přírodní složky a oblasti Země(Litosféra)</a:t>
            </a:r>
            <a:endParaRPr lang="cs-CZ" dirty="0"/>
          </a:p>
          <a:p>
            <a:r>
              <a:rPr lang="cs-CZ" dirty="0"/>
              <a:t>Číslo projektu: CZ.1.07/1.4.00/21.2349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482615" y="4941168"/>
            <a:ext cx="6480720" cy="1200329"/>
          </a:xfrm>
          <a:prstGeom prst="rect">
            <a:avLst/>
          </a:prstGeom>
          <a:solidFill>
            <a:srgbClr val="9999FF"/>
          </a:solidFill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Anotace:</a:t>
            </a:r>
            <a:endParaRPr lang="cs-CZ" b="1" u="sng" dirty="0"/>
          </a:p>
          <a:p>
            <a:r>
              <a:rPr lang="cs-CZ" dirty="0"/>
              <a:t>Tento materiál slouží k </a:t>
            </a:r>
            <a:r>
              <a:rPr lang="cs-CZ" dirty="0" smtClean="0"/>
              <a:t>seznámení se stavbou tělesa Země. </a:t>
            </a:r>
            <a:r>
              <a:rPr lang="cs-CZ" dirty="0"/>
              <a:t>Ž</a:t>
            </a:r>
            <a:r>
              <a:rPr lang="cs-CZ" dirty="0" smtClean="0"/>
              <a:t>áci získají nové poznatky o litosféře. Součástí je samostatná práce s atlasem světa.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1982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Přírodní složky a oblasti Země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Stavba zemského tělesa</a:t>
            </a:r>
          </a:p>
          <a:p>
            <a:r>
              <a:rPr lang="cs-CZ" dirty="0" smtClean="0"/>
              <a:t>Litosféra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768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23528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Části zemského tělesa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Těleso planety Země tvoří 3 části: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a) zemská kůra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b) zemský plášť</a:t>
            </a:r>
          </a:p>
          <a:p>
            <a:pPr marL="0" indent="0">
              <a:buNone/>
            </a:pPr>
            <a:r>
              <a:rPr lang="cs-CZ" sz="2800" dirty="0"/>
              <a:t>	</a:t>
            </a:r>
            <a:r>
              <a:rPr lang="cs-CZ" sz="2800" dirty="0" smtClean="0"/>
              <a:t>c) zemské jádro</a:t>
            </a:r>
          </a:p>
          <a:p>
            <a:pPr marL="0" indent="0">
              <a:buNone/>
            </a:pPr>
            <a:endParaRPr lang="cs-CZ" sz="2800" dirty="0"/>
          </a:p>
          <a:p>
            <a:pPr marL="0" indent="0">
              <a:buNone/>
            </a:pPr>
            <a:r>
              <a:rPr lang="cs-CZ" sz="2800" dirty="0" smtClean="0"/>
              <a:t>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988840"/>
            <a:ext cx="3091048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67376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 fontScale="92500"/>
          </a:bodyPr>
          <a:lstStyle/>
          <a:p>
            <a:r>
              <a:rPr lang="cs-CZ" sz="2800" b="1" u="sng" dirty="0" smtClean="0"/>
              <a:t>Zemská kůra</a:t>
            </a:r>
            <a:r>
              <a:rPr lang="cs-CZ" sz="2800" dirty="0" smtClean="0"/>
              <a:t>: </a:t>
            </a:r>
            <a:r>
              <a:rPr lang="cs-CZ" sz="2400" dirty="0" smtClean="0"/>
              <a:t>svrchní pevná část zemského tělesa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      (30 – 100 km)</a:t>
            </a:r>
          </a:p>
          <a:p>
            <a:pPr marL="0" indent="0">
              <a:buNone/>
            </a:pPr>
            <a:r>
              <a:rPr lang="cs-CZ" sz="2400" dirty="0" smtClean="0"/>
              <a:t>	2 části:  a) </a:t>
            </a:r>
            <a:r>
              <a:rPr lang="cs-CZ" sz="2400" dirty="0" smtClean="0">
                <a:solidFill>
                  <a:schemeClr val="accent3"/>
                </a:solidFill>
              </a:rPr>
              <a:t>pevninská</a:t>
            </a:r>
            <a:r>
              <a:rPr lang="cs-CZ" sz="2400" dirty="0" smtClean="0"/>
              <a:t> (to, po čem šlapeme)</a:t>
            </a:r>
            <a:r>
              <a:rPr lang="cs-CZ" sz="2400" dirty="0"/>
              <a:t>	</a:t>
            </a:r>
            <a:r>
              <a:rPr lang="cs-CZ" sz="2400" dirty="0" smtClean="0"/>
              <a:t>	 	</a:t>
            </a: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sz="2400" dirty="0" smtClean="0"/>
              <a:t>b) </a:t>
            </a:r>
            <a:r>
              <a:rPr lang="cs-CZ" sz="2400" dirty="0" smtClean="0">
                <a:solidFill>
                  <a:schemeClr val="accent3"/>
                </a:solidFill>
              </a:rPr>
              <a:t>oceánská</a:t>
            </a:r>
            <a:r>
              <a:rPr lang="cs-CZ" sz="2400" dirty="0" smtClean="0"/>
              <a:t> (tvoří dno oceánů)</a:t>
            </a:r>
          </a:p>
          <a:p>
            <a:pPr marL="0" indent="0">
              <a:buNone/>
            </a:pPr>
            <a:endParaRPr lang="cs-CZ" sz="2400" dirty="0"/>
          </a:p>
          <a:p>
            <a:r>
              <a:rPr lang="cs-CZ" sz="2800" b="1" u="sng" dirty="0"/>
              <a:t>Z</a:t>
            </a:r>
            <a:r>
              <a:rPr lang="cs-CZ" sz="2800" b="1" u="sng" dirty="0" smtClean="0"/>
              <a:t>emský plášť</a:t>
            </a:r>
            <a:r>
              <a:rPr lang="cs-CZ" sz="2800" dirty="0" smtClean="0"/>
              <a:t>: </a:t>
            </a:r>
            <a:r>
              <a:rPr lang="cs-CZ" sz="2400" dirty="0" smtClean="0"/>
              <a:t>je to vrstva mezi zemskou kůrou a zemským jádrem a dosahuje do hloubky asi 2900 km</a:t>
            </a:r>
          </a:p>
          <a:p>
            <a:pPr marL="0" indent="0">
              <a:buNone/>
            </a:pPr>
            <a:r>
              <a:rPr lang="cs-CZ" dirty="0" smtClean="0"/>
              <a:t>	</a:t>
            </a:r>
            <a:r>
              <a:rPr lang="cs-CZ" sz="2400" dirty="0" smtClean="0"/>
              <a:t>2 části  a) </a:t>
            </a:r>
            <a:r>
              <a:rPr lang="cs-CZ" sz="2400" dirty="0" smtClean="0">
                <a:solidFill>
                  <a:schemeClr val="accent3"/>
                </a:solidFill>
              </a:rPr>
              <a:t>svrchní </a:t>
            </a:r>
            <a:r>
              <a:rPr lang="cs-CZ" sz="2400" dirty="0" smtClean="0"/>
              <a:t>(pevná část zemského pláště)</a:t>
            </a:r>
          </a:p>
          <a:p>
            <a:pPr marL="0" indent="0">
              <a:buNone/>
            </a:pPr>
            <a:r>
              <a:rPr lang="cs-CZ" sz="2400" dirty="0"/>
              <a:t>	</a:t>
            </a:r>
            <a:r>
              <a:rPr lang="cs-CZ" sz="2400" dirty="0" smtClean="0"/>
              <a:t>	 b) </a:t>
            </a:r>
            <a:r>
              <a:rPr lang="cs-CZ" sz="2400" dirty="0" smtClean="0">
                <a:solidFill>
                  <a:schemeClr val="accent3"/>
                </a:solidFill>
              </a:rPr>
              <a:t>spodní</a:t>
            </a:r>
            <a:r>
              <a:rPr lang="cs-CZ" sz="2400" dirty="0" smtClean="0"/>
              <a:t> (roztavená plastická část blíže </a:t>
            </a:r>
          </a:p>
          <a:p>
            <a:pPr marL="0" indent="0">
              <a:buNone/>
            </a:pPr>
            <a:r>
              <a:rPr lang="cs-CZ" sz="2400" dirty="0" smtClean="0"/>
              <a:t>			        k jádru)</a:t>
            </a:r>
            <a:endParaRPr lang="cs-CZ" sz="2400" dirty="0"/>
          </a:p>
          <a:p>
            <a:r>
              <a:rPr lang="cs-CZ" sz="2800" b="1" u="sng" dirty="0" smtClean="0"/>
              <a:t>Zemské jádro</a:t>
            </a:r>
            <a:r>
              <a:rPr lang="cs-CZ" sz="2800" dirty="0" smtClean="0"/>
              <a:t>: </a:t>
            </a:r>
            <a:r>
              <a:rPr lang="cs-CZ" sz="2400" dirty="0" smtClean="0"/>
              <a:t>2 části  a) </a:t>
            </a:r>
            <a:r>
              <a:rPr lang="cs-CZ" sz="2400" dirty="0" smtClean="0">
                <a:solidFill>
                  <a:schemeClr val="accent3"/>
                </a:solidFill>
              </a:rPr>
              <a:t>vnější</a:t>
            </a:r>
            <a:r>
              <a:rPr lang="cs-CZ" sz="2400" dirty="0" smtClean="0"/>
              <a:t> (tekuté a plastické)</a:t>
            </a:r>
          </a:p>
          <a:p>
            <a:pPr marL="3200400" lvl="7" indent="0">
              <a:buNone/>
            </a:pPr>
            <a:r>
              <a:rPr lang="cs-CZ" sz="2400" dirty="0" smtClean="0"/>
              <a:t>      b) </a:t>
            </a:r>
            <a:r>
              <a:rPr lang="cs-CZ" sz="2400" dirty="0" smtClean="0">
                <a:solidFill>
                  <a:schemeClr val="accent3"/>
                </a:solidFill>
              </a:rPr>
              <a:t>vnitřní </a:t>
            </a:r>
            <a:r>
              <a:rPr lang="cs-CZ" sz="2400" dirty="0" smtClean="0"/>
              <a:t>(podle vědců pevné)</a:t>
            </a:r>
            <a:endParaRPr lang="cs-CZ" sz="2400" u="sng" dirty="0" smtClean="0"/>
          </a:p>
          <a:p>
            <a:pPr marL="0" indent="0">
              <a:buNone/>
            </a:pPr>
            <a:endParaRPr lang="cs-CZ" sz="2800" u="sng" dirty="0"/>
          </a:p>
        </p:txBody>
      </p:sp>
    </p:spTree>
    <p:extLst>
      <p:ext uri="{BB962C8B-B14F-4D97-AF65-F5344CB8AC3E}">
        <p14:creationId xmlns:p14="http://schemas.microsoft.com/office/powerpoint/2010/main" xmlns="" val="38424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260648"/>
            <a:ext cx="7787208" cy="1080120"/>
          </a:xfrm>
        </p:spPr>
        <p:txBody>
          <a:bodyPr>
            <a:normAutofit/>
          </a:bodyPr>
          <a:lstStyle/>
          <a:p>
            <a:r>
              <a:rPr lang="cs-CZ" sz="3200" u="sng" dirty="0" smtClean="0"/>
              <a:t>LITOSFÉRA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>
            <a:normAutofit/>
          </a:bodyPr>
          <a:lstStyle/>
          <a:p>
            <a:r>
              <a:rPr lang="cs-CZ" sz="2800" dirty="0" smtClean="0"/>
              <a:t>Tvoří ji svrchní </a:t>
            </a:r>
            <a:r>
              <a:rPr lang="cs-CZ" sz="2800" u="sng" dirty="0" smtClean="0"/>
              <a:t>pevná</a:t>
            </a:r>
            <a:r>
              <a:rPr lang="cs-CZ" sz="2800" dirty="0" smtClean="0"/>
              <a:t> část zemského pláště se zemskou kůrou</a:t>
            </a:r>
          </a:p>
          <a:p>
            <a:r>
              <a:rPr lang="cs-CZ" sz="2800" dirty="0" smtClean="0"/>
              <a:t>Je rozlámána na obrovské pevné bloky hornin, které se velmi pomalu pohybují = </a:t>
            </a:r>
            <a:r>
              <a:rPr lang="cs-CZ" sz="2800" b="1" dirty="0" smtClean="0"/>
              <a:t>litosférické desky</a:t>
            </a:r>
            <a:endParaRPr lang="cs-CZ" sz="2800" dirty="0" smtClean="0"/>
          </a:p>
          <a:p>
            <a:r>
              <a:rPr lang="cs-CZ" sz="2800" u="sng" dirty="0" smtClean="0"/>
              <a:t>Pevniny (souše)</a:t>
            </a:r>
            <a:r>
              <a:rPr lang="cs-CZ" sz="2800" dirty="0" smtClean="0"/>
              <a:t>: jsou části litosférických desek nad vodou = </a:t>
            </a:r>
            <a:r>
              <a:rPr lang="cs-CZ" sz="2800" b="1" dirty="0" smtClean="0"/>
              <a:t>světadíly (kontinenty) </a:t>
            </a:r>
          </a:p>
          <a:p>
            <a:r>
              <a:rPr lang="cs-CZ" sz="2800" dirty="0"/>
              <a:t>s</a:t>
            </a:r>
            <a:r>
              <a:rPr lang="cs-CZ" sz="2800" dirty="0" smtClean="0"/>
              <a:t>ouvislý celek vzájemně spojených moří a oceánů tvoří </a:t>
            </a:r>
            <a:r>
              <a:rPr lang="cs-CZ" sz="2800" b="1" dirty="0" smtClean="0"/>
              <a:t>světový oceán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4250242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u="sng" dirty="0" smtClean="0"/>
              <a:t>Práce s atlasem světa</a:t>
            </a:r>
            <a:endParaRPr lang="cs-CZ" sz="32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r>
              <a:rPr lang="cs-CZ" sz="2800" dirty="0" smtClean="0"/>
              <a:t>1. </a:t>
            </a:r>
            <a:r>
              <a:rPr lang="cs-CZ" sz="2800" dirty="0"/>
              <a:t>V</a:t>
            </a:r>
            <a:r>
              <a:rPr lang="cs-CZ" sz="2800" dirty="0" smtClean="0"/>
              <a:t>yhledej v atlase světa mapu, na které si můžeš ukázat rozložení litosférických desek.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2. Vypiš všechny světadíly a pokus se je seřadit podle velikosti.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3. Vypiš všechny oceány a pokus se je seřadit podle velikosti.</a:t>
            </a:r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408337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r>
              <a:rPr lang="cs-CZ" sz="2800" u="sng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Řešení zadaných úkolů</a:t>
            </a:r>
            <a:r>
              <a:rPr lang="cs-CZ" sz="2800" u="sng" dirty="0" smtClean="0"/>
              <a:t>.</a:t>
            </a:r>
          </a:p>
          <a:p>
            <a:pPr marL="457200" indent="-457200">
              <a:buAutoNum type="arabicPeriod"/>
            </a:pPr>
            <a:r>
              <a:rPr lang="cs-CZ" sz="2400" dirty="0" smtClean="0"/>
              <a:t>mapa str. 6 – 7 </a:t>
            </a:r>
            <a:r>
              <a:rPr lang="cs-CZ" sz="2000" dirty="0" smtClean="0"/>
              <a:t>(Stáří a typy reliéfu pevnin a dna oceánů)</a:t>
            </a:r>
            <a:endParaRPr lang="cs-CZ" sz="2000" dirty="0"/>
          </a:p>
          <a:p>
            <a:pPr marL="457200" indent="-457200">
              <a:buAutoNum type="arabicPeriod"/>
            </a:pPr>
            <a:r>
              <a:rPr lang="cs-CZ" sz="2400" dirty="0" smtClean="0"/>
              <a:t>Asie			44,5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sz="2400" dirty="0" smtClean="0"/>
              <a:t>Amerika			42,0 mil. </a:t>
            </a:r>
            <a:r>
              <a:rPr lang="cs-CZ" dirty="0"/>
              <a:t>km</a:t>
            </a:r>
            <a:r>
              <a:rPr lang="cs-CZ" baseline="30000" dirty="0"/>
              <a:t>2</a:t>
            </a:r>
          </a:p>
          <a:p>
            <a:pPr marL="0" indent="0">
              <a:buNone/>
            </a:pPr>
            <a:r>
              <a:rPr lang="cs-CZ" sz="2400" dirty="0" smtClean="0"/>
              <a:t>      Afrika			30,5 mil. </a:t>
            </a:r>
            <a:r>
              <a:rPr lang="cs-CZ" dirty="0" smtClean="0"/>
              <a:t>km</a:t>
            </a:r>
            <a:r>
              <a:rPr lang="cs-CZ" baseline="30000" dirty="0" smtClean="0"/>
              <a:t>2</a:t>
            </a: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      Antarktida		13,0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Evropa			10,5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Austrálie a Oceánie	  8,5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 smtClean="0"/>
              <a:t> </a:t>
            </a:r>
          </a:p>
          <a:p>
            <a:pPr marL="457200" indent="-457200">
              <a:buAutoNum type="arabicPeriod" startAt="3"/>
            </a:pPr>
            <a:r>
              <a:rPr lang="cs-CZ" sz="2400" dirty="0" smtClean="0"/>
              <a:t>Tichý oceán			180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 smtClean="0"/>
              <a:t>      Atlantský oceán		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sz="2400" dirty="0" smtClean="0"/>
              <a:t>93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Indický oceán			  75 mil. km</a:t>
            </a:r>
            <a:r>
              <a:rPr lang="cs-CZ" sz="2400" baseline="30000" dirty="0" smtClean="0"/>
              <a:t>2</a:t>
            </a:r>
          </a:p>
          <a:p>
            <a:pPr marL="0" indent="0">
              <a:buNone/>
            </a:pPr>
            <a:r>
              <a:rPr lang="cs-CZ" sz="2400" dirty="0" smtClean="0"/>
              <a:t>      Severní ledový oceán	</a:t>
            </a:r>
            <a:r>
              <a:rPr lang="cs-CZ" dirty="0"/>
              <a:t> </a:t>
            </a:r>
            <a:r>
              <a:rPr lang="cs-CZ" dirty="0" smtClean="0"/>
              <a:t> </a:t>
            </a:r>
            <a:r>
              <a:rPr lang="cs-CZ" sz="2400" dirty="0" smtClean="0"/>
              <a:t>13 mil. km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535427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119</TotalTime>
  <Words>227</Words>
  <Application>Microsoft Office PowerPoint</Application>
  <PresentationFormat>Předvádění na obrazovce (4:3)</PresentationFormat>
  <Paragraphs>54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Exekutivní</vt:lpstr>
      <vt:lpstr>Snímek 1</vt:lpstr>
      <vt:lpstr>Přírodní složky a oblasti Země</vt:lpstr>
      <vt:lpstr>Části zemského tělesa</vt:lpstr>
      <vt:lpstr>Snímek 4</vt:lpstr>
      <vt:lpstr>LITOSFÉRA</vt:lpstr>
      <vt:lpstr>Práce s atlasem světa</vt:lpstr>
      <vt:lpstr>Snímek 7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Přírodní složky a oblasti Země</dc:title>
  <dc:creator>Květuše Hurdová</dc:creator>
  <cp:lastModifiedBy>Dum</cp:lastModifiedBy>
  <cp:revision>16</cp:revision>
  <dcterms:created xsi:type="dcterms:W3CDTF">2011-11-12T11:45:33Z</dcterms:created>
  <dcterms:modified xsi:type="dcterms:W3CDTF">2014-04-02T13:04:25Z</dcterms:modified>
</cp:coreProperties>
</file>