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6" r:id="rId3"/>
    <p:sldId id="258" r:id="rId4"/>
    <p:sldId id="259" r:id="rId5"/>
    <p:sldId id="260" r:id="rId6"/>
    <p:sldId id="261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439589-7639-4DFD-A662-2E2123FD48C9}" type="datetimeFigureOut">
              <a:rPr lang="cs-CZ" smtClean="0"/>
              <a:pPr/>
              <a:t>2.4.2014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E75A78-82AC-4A54-8492-313BD47BDF2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70791163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439589-7639-4DFD-A662-2E2123FD48C9}" type="datetimeFigureOut">
              <a:rPr lang="cs-CZ" smtClean="0"/>
              <a:pPr/>
              <a:t>2.4.2014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E75A78-82AC-4A54-8492-313BD47BDF2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449000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439589-7639-4DFD-A662-2E2123FD48C9}" type="datetimeFigureOut">
              <a:rPr lang="cs-CZ" smtClean="0"/>
              <a:pPr/>
              <a:t>2.4.2014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E75A78-82AC-4A54-8492-313BD47BDF2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35687956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439589-7639-4DFD-A662-2E2123FD48C9}" type="datetimeFigureOut">
              <a:rPr lang="cs-CZ" smtClean="0"/>
              <a:pPr/>
              <a:t>2.4.2014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E75A78-82AC-4A54-8492-313BD47BDF2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16567682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439589-7639-4DFD-A662-2E2123FD48C9}" type="datetimeFigureOut">
              <a:rPr lang="cs-CZ" smtClean="0"/>
              <a:pPr/>
              <a:t>2.4.2014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E75A78-82AC-4A54-8492-313BD47BDF2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28073394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439589-7639-4DFD-A662-2E2123FD48C9}" type="datetimeFigureOut">
              <a:rPr lang="cs-CZ" smtClean="0"/>
              <a:pPr/>
              <a:t>2.4.2014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E75A78-82AC-4A54-8492-313BD47BDF2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08607025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439589-7639-4DFD-A662-2E2123FD48C9}" type="datetimeFigureOut">
              <a:rPr lang="cs-CZ" smtClean="0"/>
              <a:pPr/>
              <a:t>2.4.2014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E75A78-82AC-4A54-8492-313BD47BDF2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2965177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439589-7639-4DFD-A662-2E2123FD48C9}" type="datetimeFigureOut">
              <a:rPr lang="cs-CZ" smtClean="0"/>
              <a:pPr/>
              <a:t>2.4.2014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E75A78-82AC-4A54-8492-313BD47BDF2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31270766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439589-7639-4DFD-A662-2E2123FD48C9}" type="datetimeFigureOut">
              <a:rPr lang="cs-CZ" smtClean="0"/>
              <a:pPr/>
              <a:t>2.4.2014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E75A78-82AC-4A54-8492-313BD47BDF2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83420992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439589-7639-4DFD-A662-2E2123FD48C9}" type="datetimeFigureOut">
              <a:rPr lang="cs-CZ" smtClean="0"/>
              <a:pPr/>
              <a:t>2.4.2014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E75A78-82AC-4A54-8492-313BD47BDF2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82703697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439589-7639-4DFD-A662-2E2123FD48C9}" type="datetimeFigureOut">
              <a:rPr lang="cs-CZ" smtClean="0"/>
              <a:pPr/>
              <a:t>2.4.2014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E75A78-82AC-4A54-8492-313BD47BDF2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19414866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9439589-7639-4DFD-A662-2E2123FD48C9}" type="datetimeFigureOut">
              <a:rPr lang="cs-CZ" smtClean="0"/>
              <a:pPr/>
              <a:t>2.4.2014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FE75A78-82AC-4A54-8492-313BD47BDF2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50608055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791580" y="620688"/>
            <a:ext cx="7848872" cy="1409007"/>
          </a:xfrm>
        </p:spPr>
      </p:pic>
      <p:sp>
        <p:nvSpPr>
          <p:cNvPr id="5" name="TextovéPole 4"/>
          <p:cNvSpPr txBox="1"/>
          <p:nvPr/>
        </p:nvSpPr>
        <p:spPr>
          <a:xfrm flipH="1">
            <a:off x="1115616" y="2348880"/>
            <a:ext cx="7200800" cy="1477328"/>
          </a:xfrm>
          <a:prstGeom prst="rect">
            <a:avLst/>
          </a:prstGeom>
          <a:noFill/>
          <a:ln w="19050">
            <a:solidFill>
              <a:srgbClr val="C00000"/>
            </a:solidFill>
          </a:ln>
          <a:effectLst>
            <a:glow rad="63500">
              <a:schemeClr val="accent2">
                <a:satMod val="175000"/>
                <a:alpha val="40000"/>
              </a:schemeClr>
            </a:glow>
          </a:effectLst>
        </p:spPr>
        <p:txBody>
          <a:bodyPr wrap="square" rtlCol="0">
            <a:spAutoFit/>
          </a:bodyPr>
          <a:lstStyle/>
          <a:p>
            <a:r>
              <a:rPr lang="cs-CZ" dirty="0" smtClean="0"/>
              <a:t>Název školy: Základní škola Pardubice – </a:t>
            </a:r>
            <a:r>
              <a:rPr lang="cs-CZ" dirty="0" err="1" smtClean="0"/>
              <a:t>Spořilov</a:t>
            </a:r>
            <a:endParaRPr lang="cs-CZ" dirty="0" smtClean="0"/>
          </a:p>
          <a:p>
            <a:r>
              <a:rPr lang="cs-CZ" dirty="0" smtClean="0"/>
              <a:t>Autor: Mgr. Květuše Hurdová</a:t>
            </a:r>
          </a:p>
          <a:p>
            <a:r>
              <a:rPr lang="cs-CZ" dirty="0" smtClean="0"/>
              <a:t>Název: VY_32_INOVACE_ZEMĚPIS_11.MAPA-OBRAZ ZEMĚ</a:t>
            </a:r>
          </a:p>
          <a:p>
            <a:r>
              <a:rPr lang="cs-CZ" dirty="0" smtClean="0"/>
              <a:t>Téma: MAPA – OBRAZ ZEMĚ (</a:t>
            </a:r>
            <a:r>
              <a:rPr lang="cs-CZ" dirty="0"/>
              <a:t>D</a:t>
            </a:r>
            <a:r>
              <a:rPr lang="cs-CZ" dirty="0" smtClean="0"/>
              <a:t>ruhy map a jejich vznik)</a:t>
            </a:r>
          </a:p>
          <a:p>
            <a:r>
              <a:rPr lang="cs-CZ" dirty="0" smtClean="0"/>
              <a:t>Číslo projektu: CZ.1.07/1.4.00/21.2349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1115616" y="4563196"/>
            <a:ext cx="7128792" cy="1200329"/>
          </a:xfrm>
          <a:prstGeom prst="rect">
            <a:avLst/>
          </a:prstGeom>
          <a:noFill/>
          <a:ln w="19050">
            <a:solidFill>
              <a:srgbClr val="0070C0"/>
            </a:solidFill>
          </a:ln>
          <a:effectLst>
            <a:glow rad="101600">
              <a:schemeClr val="accent1">
                <a:satMod val="175000"/>
                <a:alpha val="40000"/>
              </a:schemeClr>
            </a:glow>
          </a:effectLst>
        </p:spPr>
        <p:txBody>
          <a:bodyPr wrap="square" rtlCol="0">
            <a:spAutoFit/>
          </a:bodyPr>
          <a:lstStyle/>
          <a:p>
            <a:r>
              <a:rPr lang="cs-CZ" u="sng" dirty="0" smtClean="0"/>
              <a:t>Anotace</a:t>
            </a:r>
            <a:r>
              <a:rPr lang="cs-CZ" dirty="0" smtClean="0"/>
              <a:t>:</a:t>
            </a:r>
          </a:p>
          <a:p>
            <a:r>
              <a:rPr lang="cs-CZ" dirty="0" smtClean="0"/>
              <a:t>Tento materiál slouží k výuce základních pojmů kartografie. Žáci rozlišují druhy map a vysvětlí jejich společenský význam.  S pomocí map ve školním atlase světa procvičují základní dovednosti čtení mapy.</a:t>
            </a:r>
          </a:p>
        </p:txBody>
      </p:sp>
    </p:spTree>
    <p:extLst>
      <p:ext uri="{BB962C8B-B14F-4D97-AF65-F5344CB8AC3E}">
        <p14:creationId xmlns:p14="http://schemas.microsoft.com/office/powerpoint/2010/main" xmlns="" val="10691395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MAPA – OBRAZ ZEMĚ</a:t>
            </a:r>
            <a:endParaRPr lang="cs-CZ" b="1" dirty="0">
              <a:solidFill>
                <a:srgbClr val="C0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sz="2800" b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Druhy map a jejich vznik</a:t>
            </a:r>
            <a:endParaRPr lang="cs-CZ" sz="2800" b="1" dirty="0">
              <a:solidFill>
                <a:srgbClr val="0070C0"/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15781231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548680"/>
            <a:ext cx="8229600" cy="706090"/>
          </a:xfrm>
        </p:spPr>
        <p:txBody>
          <a:bodyPr>
            <a:normAutofit/>
          </a:bodyPr>
          <a:lstStyle/>
          <a:p>
            <a:pPr algn="l"/>
            <a:r>
              <a:rPr lang="cs-CZ" sz="2600" b="1" u="sng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Co je to mapa</a:t>
            </a:r>
            <a:r>
              <a:rPr lang="cs-CZ" sz="26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?</a:t>
            </a:r>
            <a:endParaRPr lang="cs-CZ" sz="2600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484784"/>
            <a:ext cx="8568952" cy="5145435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u="sng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Mapa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: </a:t>
            </a:r>
          </a:p>
          <a:p>
            <a:pPr marL="0" indent="0">
              <a:buNone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-   zmenšený obraz zemského povrchu </a:t>
            </a:r>
          </a:p>
          <a:p>
            <a:pPr>
              <a:buFontTx/>
              <a:buChar char="-"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čím větší území je v mapě znázorněno, tím větší vzniká zkreslení</a:t>
            </a:r>
          </a:p>
          <a:p>
            <a:pPr marL="0" indent="0">
              <a:buNone/>
            </a:pPr>
            <a:r>
              <a:rPr lang="cs-CZ" sz="2400" u="sng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Obsah mapy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:</a:t>
            </a:r>
          </a:p>
          <a:p>
            <a:pPr marL="0" indent="0">
              <a:buNone/>
            </a:pPr>
            <a:r>
              <a:rPr lang="cs-CZ" sz="2400" b="1" dirty="0">
                <a:latin typeface="Arial" pitchFamily="34" charset="0"/>
                <a:cs typeface="Arial" pitchFamily="34" charset="0"/>
              </a:rPr>
              <a:t>n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ázev mapy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 – sděluje, co je v mapě znázorněno</a:t>
            </a:r>
          </a:p>
          <a:p>
            <a:pPr marL="0" indent="0">
              <a:buNone/>
            </a:pP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mapové pole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 – znázorněné území; nejdůležitější část mapy</a:t>
            </a:r>
          </a:p>
          <a:p>
            <a:pPr marL="0" indent="0">
              <a:buNone/>
            </a:pPr>
            <a:r>
              <a:rPr lang="cs-CZ" sz="2400" b="1" dirty="0">
                <a:latin typeface="Arial" pitchFamily="34" charset="0"/>
                <a:cs typeface="Arial" pitchFamily="34" charset="0"/>
              </a:rPr>
              <a:t>l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egenda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 – značky a vysvětlivky, které pomáhají číst mapu</a:t>
            </a:r>
          </a:p>
          <a:p>
            <a:pPr marL="0" indent="0">
              <a:buNone/>
            </a:pP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měřítko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 – je to poměr, který udává zmenšení zobrazovaného </a:t>
            </a:r>
          </a:p>
          <a:p>
            <a:pPr marL="0" indent="0">
              <a:buNone/>
            </a:pPr>
            <a:r>
              <a:rPr lang="cs-CZ" sz="2400" dirty="0">
                <a:latin typeface="Arial" pitchFamily="34" charset="0"/>
                <a:cs typeface="Arial" pitchFamily="34" charset="0"/>
              </a:rPr>
              <a:t>	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    území oproti skutečnosti; nejpoužívanější bývá</a:t>
            </a:r>
          </a:p>
          <a:p>
            <a:pPr marL="0" indent="0">
              <a:buNone/>
            </a:pPr>
            <a:r>
              <a:rPr lang="cs-CZ" sz="2400" dirty="0">
                <a:latin typeface="Arial" pitchFamily="34" charset="0"/>
                <a:cs typeface="Arial" pitchFamily="34" charset="0"/>
              </a:rPr>
              <a:t>	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     </a:t>
            </a:r>
            <a:r>
              <a:rPr lang="cs-CZ" sz="2400" u="sng" dirty="0" smtClean="0">
                <a:latin typeface="Arial" pitchFamily="34" charset="0"/>
                <a:cs typeface="Arial" pitchFamily="34" charset="0"/>
              </a:rPr>
              <a:t>číselné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 a </a:t>
            </a:r>
            <a:r>
              <a:rPr lang="cs-CZ" sz="2400" u="sng" dirty="0" smtClean="0">
                <a:latin typeface="Arial" pitchFamily="34" charset="0"/>
                <a:cs typeface="Arial" pitchFamily="34" charset="0"/>
              </a:rPr>
              <a:t>grafické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 měřítko</a:t>
            </a:r>
          </a:p>
        </p:txBody>
      </p:sp>
    </p:spTree>
    <p:extLst>
      <p:ext uri="{BB962C8B-B14F-4D97-AF65-F5344CB8AC3E}">
        <p14:creationId xmlns:p14="http://schemas.microsoft.com/office/powerpoint/2010/main" xmlns="" val="40083693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476672"/>
            <a:ext cx="8229600" cy="778098"/>
          </a:xfrm>
        </p:spPr>
        <p:txBody>
          <a:bodyPr>
            <a:normAutofit/>
          </a:bodyPr>
          <a:lstStyle/>
          <a:p>
            <a:pPr algn="l"/>
            <a:r>
              <a:rPr lang="cs-CZ" sz="2600" b="1" u="sng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Druhy map</a:t>
            </a:r>
            <a:endParaRPr lang="cs-CZ" sz="2600" b="1" u="sng" dirty="0">
              <a:solidFill>
                <a:srgbClr val="C0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556793"/>
            <a:ext cx="8712968" cy="475252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1. </a:t>
            </a:r>
            <a:r>
              <a:rPr lang="cs-CZ" sz="2400" u="sng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podle měřítka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: </a:t>
            </a:r>
          </a:p>
          <a:p>
            <a:pPr>
              <a:buFontTx/>
              <a:buChar char="-"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mapy velkého měřítka a plány (mají velmi malé zkreslení)</a:t>
            </a:r>
          </a:p>
          <a:p>
            <a:pPr>
              <a:buFontTx/>
              <a:buChar char="-"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mapy středního měřítka (většina turistických map)</a:t>
            </a:r>
          </a:p>
          <a:p>
            <a:pPr>
              <a:buFontTx/>
              <a:buChar char="-"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mapy malého měřítka (mapy v atlase světa, nástěnné mapy)</a:t>
            </a:r>
          </a:p>
          <a:p>
            <a:pPr marL="0" indent="0">
              <a:buNone/>
            </a:pPr>
            <a:endParaRPr lang="cs-CZ" sz="2400" dirty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sz="2400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2. </a:t>
            </a:r>
            <a:r>
              <a:rPr lang="cs-CZ" sz="2400" u="sng" dirty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p</a:t>
            </a:r>
            <a:r>
              <a:rPr lang="cs-CZ" sz="2400" u="sng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odle obsahu</a:t>
            </a:r>
          </a:p>
          <a:p>
            <a:pPr>
              <a:buFontTx/>
              <a:buChar char="-"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obecně zeměpisné 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(znázorňují přírodní podmínky daného území)</a:t>
            </a:r>
          </a:p>
          <a:p>
            <a:pPr>
              <a:buFontTx/>
              <a:buChar char="-"/>
            </a:pPr>
            <a:r>
              <a:rPr lang="cs-CZ" sz="2400" dirty="0">
                <a:latin typeface="Arial" pitchFamily="34" charset="0"/>
                <a:cs typeface="Arial" pitchFamily="34" charset="0"/>
              </a:rPr>
              <a:t>p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olitické 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(znázorňují státy a města bez přírodních podmínek)</a:t>
            </a:r>
            <a:endParaRPr lang="cs-CZ" sz="2400" dirty="0" smtClean="0">
              <a:latin typeface="Arial" pitchFamily="34" charset="0"/>
              <a:cs typeface="Arial" pitchFamily="34" charset="0"/>
            </a:endParaRPr>
          </a:p>
          <a:p>
            <a:pPr>
              <a:buFontTx/>
              <a:buChar char="-"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t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e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matické 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(znázorňují jen jedno téma nebo několik jevů)</a:t>
            </a:r>
          </a:p>
          <a:p>
            <a:pPr>
              <a:buFontTx/>
              <a:buChar char="-"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atlasy 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(soubory map – školní, autoatlas,…)</a:t>
            </a:r>
            <a:endParaRPr lang="cs-CZ" sz="2400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26525315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476672"/>
            <a:ext cx="8229600" cy="706090"/>
          </a:xfrm>
        </p:spPr>
        <p:txBody>
          <a:bodyPr>
            <a:normAutofit/>
          </a:bodyPr>
          <a:lstStyle/>
          <a:p>
            <a:pPr algn="l"/>
            <a:r>
              <a:rPr lang="cs-CZ" sz="2800" b="1" u="sng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Vznik map</a:t>
            </a:r>
            <a:endParaRPr lang="cs-CZ" sz="2800" b="1" u="sng" dirty="0">
              <a:solidFill>
                <a:srgbClr val="C0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196752"/>
            <a:ext cx="8568952" cy="453650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-   dříve jednoduché náčrtky okolí, dnes s použitím počítače</a:t>
            </a:r>
          </a:p>
          <a:p>
            <a:pPr>
              <a:buFontTx/>
              <a:buChar char="-"/>
            </a:pPr>
            <a:r>
              <a:rPr lang="cs-CZ" sz="2400" dirty="0">
                <a:latin typeface="Arial" pitchFamily="34" charset="0"/>
                <a:cs typeface="Arial" pitchFamily="34" charset="0"/>
              </a:rPr>
              <a:t>v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ětšina map je tvořena díky snímkům z letadel nebo družic</a:t>
            </a:r>
          </a:p>
          <a:p>
            <a:pPr>
              <a:buFontTx/>
              <a:buChar char="-"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vytváří se polohopis, výškopis a popis mapy</a:t>
            </a:r>
          </a:p>
          <a:p>
            <a:pPr marL="0" indent="0">
              <a:buNone/>
            </a:pPr>
            <a:endParaRPr lang="cs-CZ" sz="2400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     </a:t>
            </a:r>
            <a:r>
              <a:rPr lang="cs-CZ" sz="2000" u="sng" dirty="0" smtClean="0">
                <a:latin typeface="Arial" pitchFamily="34" charset="0"/>
                <a:cs typeface="Arial" pitchFamily="34" charset="0"/>
              </a:rPr>
              <a:t>polohopis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 = znázornění objektů v mapě pomocí smluvených značek</a:t>
            </a:r>
          </a:p>
          <a:p>
            <a:pPr marL="0" indent="0">
              <a:buNone/>
            </a:pPr>
            <a:r>
              <a:rPr lang="cs-CZ" sz="20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     </a:t>
            </a:r>
            <a:r>
              <a:rPr lang="cs-CZ" sz="2000" u="sng" dirty="0" smtClean="0">
                <a:latin typeface="Arial" pitchFamily="34" charset="0"/>
                <a:cs typeface="Arial" pitchFamily="34" charset="0"/>
              </a:rPr>
              <a:t>výškopis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 = znázornění výškových poměrů v krajině</a:t>
            </a:r>
          </a:p>
          <a:p>
            <a:pPr marL="0" indent="0">
              <a:buNone/>
            </a:pPr>
            <a:r>
              <a:rPr lang="cs-CZ" sz="20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     </a:t>
            </a:r>
            <a:r>
              <a:rPr lang="cs-CZ" sz="2000" u="sng" dirty="0" smtClean="0">
                <a:latin typeface="Arial" pitchFamily="34" charset="0"/>
                <a:cs typeface="Arial" pitchFamily="34" charset="0"/>
              </a:rPr>
              <a:t>vrstevnice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 = spojují body o stejné nadmořské výšce</a:t>
            </a:r>
          </a:p>
          <a:p>
            <a:pPr marL="0" indent="0">
              <a:buNone/>
            </a:pPr>
            <a:r>
              <a:rPr lang="cs-CZ" sz="20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     </a:t>
            </a:r>
            <a:r>
              <a:rPr lang="cs-CZ" sz="2000" u="sng" dirty="0" smtClean="0">
                <a:latin typeface="Arial" pitchFamily="34" charset="0"/>
                <a:cs typeface="Arial" pitchFamily="34" charset="0"/>
              </a:rPr>
              <a:t>kóty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 = číselné údaje u výškových značek</a:t>
            </a:r>
          </a:p>
          <a:p>
            <a:pPr marL="0" indent="0">
              <a:buNone/>
            </a:pPr>
            <a:r>
              <a:rPr lang="cs-CZ" sz="20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     </a:t>
            </a:r>
            <a:r>
              <a:rPr lang="cs-CZ" sz="2000" u="sng" dirty="0" smtClean="0">
                <a:latin typeface="Arial" pitchFamily="34" charset="0"/>
                <a:cs typeface="Arial" pitchFamily="34" charset="0"/>
              </a:rPr>
              <a:t>popis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 = pojmenování objektů znázorněných v mapě</a:t>
            </a:r>
          </a:p>
          <a:p>
            <a:pPr marL="0" indent="0">
              <a:buNone/>
            </a:pPr>
            <a:endParaRPr lang="cs-CZ" sz="2000" u="sng" dirty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sz="2400" u="sng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Kartografie</a:t>
            </a:r>
            <a:r>
              <a:rPr lang="cs-CZ" sz="2400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: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nauka (věda), která se zabývá tvorbou map</a:t>
            </a:r>
            <a:endParaRPr lang="cs-CZ" sz="2400" u="sng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14856191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2400" b="1" u="sng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Práce s atlasem světa</a:t>
            </a:r>
            <a:endParaRPr lang="cs-CZ" sz="2400" b="1" u="sng" dirty="0">
              <a:solidFill>
                <a:srgbClr val="C0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709120"/>
          </a:xfrm>
        </p:spPr>
        <p:txBody>
          <a:bodyPr>
            <a:normAutofit/>
          </a:bodyPr>
          <a:lstStyle/>
          <a:p>
            <a:pPr marL="457200" indent="-457200">
              <a:buAutoNum type="arabicPeriod"/>
            </a:pPr>
            <a:r>
              <a:rPr lang="cs-CZ" sz="2200" dirty="0" smtClean="0">
                <a:latin typeface="Arial" pitchFamily="34" charset="0"/>
                <a:cs typeface="Arial" pitchFamily="34" charset="0"/>
              </a:rPr>
              <a:t>Jakou barvou jsou v mapách znázorněny nížiny, vysočiny a vodstvo? Vysvětli různé odstíny barev.</a:t>
            </a:r>
          </a:p>
          <a:p>
            <a:pPr marL="457200" indent="-457200">
              <a:buAutoNum type="arabicPeriod"/>
            </a:pPr>
            <a:endParaRPr lang="cs-CZ" sz="2200" dirty="0">
              <a:latin typeface="Arial" pitchFamily="34" charset="0"/>
              <a:cs typeface="Arial" pitchFamily="34" charset="0"/>
            </a:endParaRPr>
          </a:p>
          <a:p>
            <a:pPr marL="457200" indent="-457200">
              <a:buAutoNum type="arabicPeriod"/>
            </a:pPr>
            <a:r>
              <a:rPr lang="cs-CZ" sz="2200" dirty="0" smtClean="0">
                <a:latin typeface="Arial" pitchFamily="34" charset="0"/>
                <a:cs typeface="Arial" pitchFamily="34" charset="0"/>
              </a:rPr>
              <a:t>Zakresli značky pro hlavní město, zemní plyn, velbloudy, národní park, přístav.</a:t>
            </a:r>
          </a:p>
          <a:p>
            <a:pPr marL="457200" indent="-457200">
              <a:buAutoNum type="arabicPeriod"/>
            </a:pPr>
            <a:endParaRPr lang="cs-CZ" sz="2200" dirty="0">
              <a:latin typeface="Arial" pitchFamily="34" charset="0"/>
              <a:cs typeface="Arial" pitchFamily="34" charset="0"/>
            </a:endParaRPr>
          </a:p>
          <a:p>
            <a:pPr marL="457200" indent="-457200">
              <a:buAutoNum type="arabicPeriod"/>
            </a:pPr>
            <a:r>
              <a:rPr lang="cs-CZ" sz="2200" dirty="0" smtClean="0">
                <a:latin typeface="Arial" pitchFamily="34" charset="0"/>
                <a:cs typeface="Arial" pitchFamily="34" charset="0"/>
              </a:rPr>
              <a:t>Vyhledej v atlase světa alespoň 3 mapy malých měřítek. Zapiš, na které straně se nacházejí a jejich název.</a:t>
            </a:r>
          </a:p>
          <a:p>
            <a:pPr marL="457200" indent="-457200">
              <a:buAutoNum type="arabicPeriod"/>
            </a:pPr>
            <a:endParaRPr lang="cs-CZ" sz="2200" dirty="0">
              <a:latin typeface="Arial" pitchFamily="34" charset="0"/>
              <a:cs typeface="Arial" pitchFamily="34" charset="0"/>
            </a:endParaRPr>
          </a:p>
          <a:p>
            <a:pPr marL="457200" indent="-457200">
              <a:buAutoNum type="arabicPeriod"/>
            </a:pPr>
            <a:r>
              <a:rPr lang="cs-CZ" sz="2200" dirty="0" smtClean="0">
                <a:latin typeface="Arial" pitchFamily="34" charset="0"/>
                <a:cs typeface="Arial" pitchFamily="34" charset="0"/>
              </a:rPr>
              <a:t>Které tematické mapy ze školního atlasu světa je možné využít v jiném předmětu než v zeměpise? Zapiš číslo stránky a pro který předmět by byla daná mapa vhodná.</a:t>
            </a:r>
          </a:p>
        </p:txBody>
      </p:sp>
    </p:spTree>
    <p:extLst>
      <p:ext uri="{BB962C8B-B14F-4D97-AF65-F5344CB8AC3E}">
        <p14:creationId xmlns:p14="http://schemas.microsoft.com/office/powerpoint/2010/main" xmlns="" val="19555168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80</TotalTime>
  <Words>396</Words>
  <Application>Microsoft Office PowerPoint</Application>
  <PresentationFormat>Předvádění na obrazovce (4:3)</PresentationFormat>
  <Paragraphs>51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systému Office</vt:lpstr>
      <vt:lpstr>Snímek 1</vt:lpstr>
      <vt:lpstr>MAPA – OBRAZ ZEMĚ</vt:lpstr>
      <vt:lpstr>Co je to mapa?</vt:lpstr>
      <vt:lpstr>Druhy map</vt:lpstr>
      <vt:lpstr>Vznik map</vt:lpstr>
      <vt:lpstr>Práce s atlasem světa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Květuše Hurdová</dc:creator>
  <cp:lastModifiedBy>Dum</cp:lastModifiedBy>
  <cp:revision>10</cp:revision>
  <dcterms:created xsi:type="dcterms:W3CDTF">2011-11-22T14:50:04Z</dcterms:created>
  <dcterms:modified xsi:type="dcterms:W3CDTF">2014-04-02T12:51:05Z</dcterms:modified>
</cp:coreProperties>
</file>