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59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FFCC66"/>
    <a:srgbClr val="80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7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312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B76A85E-C15B-47D1-8A77-868EB949C0B7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3B80887-1D3D-4E20-B290-7ABB38CF63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BECF27B-8AD3-4C64-892D-AC0E0A89A7E7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AECC1D2-84C7-4926-9828-A75C5E1F25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</a:t>
            </a:fld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cs-CZ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15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1C3B42-33D3-441A-8CC9-314DD8DF774F}" type="datetime1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6218A-FCF4-4D76-870F-7B33372A76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A6BEA9-2337-444F-AA30-838049E3A9F5}" type="datetime1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E73CA4-6DD8-4906-9FA4-6026BE59BA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566235-8365-4503-AED9-CDDA843B156D}" type="datetime1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5506F-A62B-425A-9AA7-82B5BA3D57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2B035-8F54-447F-B0AE-87FE158E0946}" type="datetime1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A5D585-F9B8-4964-90BA-858A701D80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08206-DBC1-48E1-B6F0-F89FC05D5153}" type="datetime1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0D12F-05E0-41EA-8E49-5385B51369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FD953B-FD00-4D59-A11C-AA53488EB601}" type="datetime1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D605FA-0995-4DD1-B257-D2F47A4E1E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02F447-E15B-43D0-BCD5-7E59F1C1C3C7}" type="datetime1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7BBB43-A56E-46BE-81E7-4BEC254CAF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28F2CD-E744-44BC-A0CB-11B683B245AB}" type="datetime1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CBCCD9-44FB-4A3E-914B-761E97B4E8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AB2A4-C7F5-4AD2-9E91-74D37AFEF40C}" type="datetime1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C5CBA1-855C-45ED-9109-9F6A10C644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2CE07F-228B-4C26-888A-ADE152A55C37}" type="datetime1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56C6E7-EFDE-495F-9B06-894F8EB85C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DA9D3-D20C-41D1-90BD-8706F103026B}" type="datetime1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01E2A-F6EC-4508-A92B-D7E0055B9E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6D2B60B-31A3-4618-902D-BFBF52BC5D3B}" type="datetime1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046CA5F-51C1-4656-95CD-889E6B927F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1988840"/>
          <a:ext cx="6697662" cy="457554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VY_42_INOVACE_01.01.01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Sčítání a odčítání mnohočlenů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Mgr. Erika Krámská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Základní poznatky z matematiky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1.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4.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října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Prezentace obsahuje základy sčítání a odčítání mnohočlenů včetně ukázkových příkladů a závěrečného testu.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Prezentace je určena jak pro výklad v hodině, tak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</a:b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k samostatnému opakování doma.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dirty="0" smtClean="0"/>
              <a:t>Sčítání mnohočlenů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785938"/>
            <a:ext cx="8208912" cy="28575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3077" name="Zástupný symbol pro obsah 1"/>
          <p:cNvSpPr>
            <a:spLocks noGrp="1"/>
          </p:cNvSpPr>
          <p:nvPr>
            <p:ph idx="1"/>
          </p:nvPr>
        </p:nvSpPr>
        <p:spPr>
          <a:xfrm>
            <a:off x="539552" y="2852936"/>
            <a:ext cx="8136904" cy="2592288"/>
          </a:xfrm>
        </p:spPr>
        <p:txBody>
          <a:bodyPr/>
          <a:lstStyle/>
          <a:p>
            <a:pPr algn="just"/>
            <a:r>
              <a:rPr lang="cs-CZ" dirty="0" smtClean="0"/>
              <a:t>Sčítání mnohočlenů provádíme tak, že sčítáme ty členy mnohočlenů, které obsahují stejné proměnné se stejnými exponenty.</a:t>
            </a:r>
          </a:p>
        </p:txBody>
      </p:sp>
      <p:sp>
        <p:nvSpPr>
          <p:cNvPr id="6" name="Obdélník 5">
            <a:hlinkClick r:id="" action="ppaction://hlinkshowjump?jump=nextslide"/>
          </p:cNvPr>
          <p:cNvSpPr/>
          <p:nvPr/>
        </p:nvSpPr>
        <p:spPr>
          <a:xfrm>
            <a:off x="3419872" y="5229200"/>
            <a:ext cx="2160240" cy="720080"/>
          </a:xfrm>
          <a:prstGeom prst="rect">
            <a:avLst/>
          </a:prstGeom>
          <a:gradFill>
            <a:gsLst>
              <a:gs pos="0">
                <a:srgbClr val="92D05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rgbClr val="FF0000"/>
                </a:solidFill>
              </a:rPr>
              <a:t>Pokračovat</a:t>
            </a:r>
            <a:endParaRPr lang="cs-CZ" sz="3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12968" cy="1728192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sz="3600" dirty="0" smtClean="0"/>
              <a:t>Příklad č.1: </a:t>
            </a:r>
            <a:br>
              <a:rPr lang="cs-CZ" sz="3600" dirty="0" smtClean="0"/>
            </a:br>
            <a:r>
              <a:rPr lang="cs-CZ" sz="3600" dirty="0" smtClean="0"/>
              <a:t>Sečtěte mnohočleny  </a:t>
            </a:r>
            <a:br>
              <a:rPr lang="cs-CZ" sz="3600" dirty="0" smtClean="0"/>
            </a:br>
            <a:r>
              <a:rPr lang="cs-CZ" sz="3600" dirty="0" smtClean="0"/>
              <a:t>2x</a:t>
            </a:r>
            <a:r>
              <a:rPr lang="cs-CZ" sz="3600" baseline="30000" dirty="0" smtClean="0"/>
              <a:t>3 </a:t>
            </a:r>
            <a:r>
              <a:rPr lang="cs-CZ" sz="3600" dirty="0" smtClean="0"/>
              <a:t>+ x + 1; 3x</a:t>
            </a:r>
            <a:r>
              <a:rPr lang="cs-CZ" sz="3600" baseline="30000" dirty="0" smtClean="0"/>
              <a:t>2 </a:t>
            </a:r>
            <a:r>
              <a:rPr lang="cs-CZ" sz="3600" dirty="0" smtClean="0"/>
              <a:t>– x + 6; 4x – 3.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276872"/>
            <a:ext cx="8229600" cy="576064"/>
          </a:xfrm>
        </p:spPr>
        <p:txBody>
          <a:bodyPr/>
          <a:lstStyle/>
          <a:p>
            <a:pPr lvl="0">
              <a:buNone/>
            </a:pPr>
            <a:r>
              <a:rPr lang="cs-CZ" dirty="0" smtClean="0"/>
              <a:t>(2x</a:t>
            </a:r>
            <a:r>
              <a:rPr lang="cs-CZ" baseline="30000" dirty="0" smtClean="0"/>
              <a:t>3 </a:t>
            </a:r>
            <a:r>
              <a:rPr lang="cs-CZ" dirty="0" smtClean="0"/>
              <a:t>+ x + 1) + (3x</a:t>
            </a:r>
            <a:r>
              <a:rPr lang="cs-CZ" baseline="30000" dirty="0" smtClean="0"/>
              <a:t>2 </a:t>
            </a:r>
            <a:r>
              <a:rPr lang="cs-CZ" dirty="0" smtClean="0"/>
              <a:t>– x + 6) + (4x – 3) =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3204265"/>
            <a:ext cx="612068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None/>
            </a:pPr>
            <a:r>
              <a:rPr lang="cs-CZ" sz="3200" dirty="0" smtClean="0">
                <a:latin typeface="+mj-lt"/>
              </a:rPr>
              <a:t>= 2x</a:t>
            </a:r>
            <a:r>
              <a:rPr lang="cs-CZ" sz="3200" baseline="30000" dirty="0" smtClean="0">
                <a:latin typeface="+mj-lt"/>
              </a:rPr>
              <a:t>3 </a:t>
            </a:r>
            <a:r>
              <a:rPr lang="cs-CZ" sz="3200" dirty="0" smtClean="0">
                <a:latin typeface="+mj-lt"/>
              </a:rPr>
              <a:t>+ x + 1 + 3x</a:t>
            </a:r>
            <a:r>
              <a:rPr lang="cs-CZ" sz="3200" baseline="30000" dirty="0" smtClean="0">
                <a:latin typeface="+mj-lt"/>
              </a:rPr>
              <a:t>2 </a:t>
            </a:r>
            <a:r>
              <a:rPr lang="cs-CZ" sz="3200" dirty="0" smtClean="0">
                <a:latin typeface="+mj-lt"/>
              </a:rPr>
              <a:t>– x + 6 + 4x – 3 =</a:t>
            </a:r>
          </a:p>
        </p:txBody>
      </p:sp>
      <p:sp>
        <p:nvSpPr>
          <p:cNvPr id="7" name="Obdélník 6"/>
          <p:cNvSpPr/>
          <p:nvPr/>
        </p:nvSpPr>
        <p:spPr>
          <a:xfrm>
            <a:off x="539552" y="3771618"/>
            <a:ext cx="612068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None/>
            </a:pPr>
            <a:r>
              <a:rPr lang="cs-CZ" sz="3200" dirty="0" smtClean="0">
                <a:latin typeface="+mj-lt"/>
              </a:rPr>
              <a:t>= </a:t>
            </a:r>
            <a:r>
              <a:rPr lang="cs-CZ" sz="3200" dirty="0" smtClean="0">
                <a:solidFill>
                  <a:srgbClr val="FF0000"/>
                </a:solidFill>
                <a:latin typeface="+mj-lt"/>
              </a:rPr>
              <a:t>2x</a:t>
            </a:r>
            <a:r>
              <a:rPr lang="cs-CZ" sz="3200" baseline="30000" dirty="0" smtClean="0">
                <a:solidFill>
                  <a:srgbClr val="FF0000"/>
                </a:solidFill>
                <a:latin typeface="+mj-lt"/>
              </a:rPr>
              <a:t>3</a:t>
            </a:r>
            <a:r>
              <a:rPr lang="cs-CZ" sz="3200" baseline="30000" dirty="0" smtClean="0">
                <a:latin typeface="+mj-lt"/>
              </a:rPr>
              <a:t> </a:t>
            </a:r>
            <a:r>
              <a:rPr lang="cs-CZ" sz="3200" dirty="0" smtClean="0">
                <a:solidFill>
                  <a:srgbClr val="0070C0"/>
                </a:solidFill>
                <a:latin typeface="+mj-lt"/>
              </a:rPr>
              <a:t>+ x</a:t>
            </a:r>
            <a:r>
              <a:rPr lang="cs-CZ" sz="3200" dirty="0" smtClean="0">
                <a:latin typeface="+mj-lt"/>
              </a:rPr>
              <a:t> </a:t>
            </a:r>
            <a:r>
              <a:rPr lang="cs-CZ" sz="3200" dirty="0" smtClean="0">
                <a:solidFill>
                  <a:srgbClr val="00B050"/>
                </a:solidFill>
                <a:latin typeface="+mj-lt"/>
              </a:rPr>
              <a:t>+ 1</a:t>
            </a:r>
            <a:r>
              <a:rPr lang="cs-CZ" sz="3200" dirty="0" smtClean="0">
                <a:latin typeface="+mj-lt"/>
              </a:rPr>
              <a:t> + </a:t>
            </a:r>
            <a:r>
              <a:rPr lang="cs-CZ" sz="3200" dirty="0" smtClean="0">
                <a:solidFill>
                  <a:srgbClr val="800000"/>
                </a:solidFill>
                <a:latin typeface="+mj-lt"/>
              </a:rPr>
              <a:t>3x</a:t>
            </a:r>
            <a:r>
              <a:rPr lang="cs-CZ" sz="3200" baseline="30000" dirty="0" smtClean="0">
                <a:solidFill>
                  <a:srgbClr val="800000"/>
                </a:solidFill>
                <a:latin typeface="+mj-lt"/>
              </a:rPr>
              <a:t>2</a:t>
            </a:r>
            <a:r>
              <a:rPr lang="cs-CZ" sz="3200" baseline="30000" dirty="0" smtClean="0">
                <a:latin typeface="+mj-lt"/>
              </a:rPr>
              <a:t> </a:t>
            </a:r>
            <a:r>
              <a:rPr lang="cs-CZ" sz="3200" dirty="0" smtClean="0">
                <a:solidFill>
                  <a:srgbClr val="0070C0"/>
                </a:solidFill>
                <a:latin typeface="+mj-lt"/>
              </a:rPr>
              <a:t>– x</a:t>
            </a:r>
            <a:r>
              <a:rPr lang="cs-CZ" sz="3200" dirty="0" smtClean="0">
                <a:latin typeface="+mj-lt"/>
              </a:rPr>
              <a:t> </a:t>
            </a:r>
            <a:r>
              <a:rPr lang="cs-CZ" sz="3200" dirty="0" smtClean="0">
                <a:solidFill>
                  <a:srgbClr val="00B050"/>
                </a:solidFill>
                <a:latin typeface="+mj-lt"/>
              </a:rPr>
              <a:t>+ 6</a:t>
            </a:r>
            <a:r>
              <a:rPr lang="cs-CZ" sz="3200" dirty="0" smtClean="0">
                <a:latin typeface="+mj-lt"/>
              </a:rPr>
              <a:t> </a:t>
            </a:r>
            <a:r>
              <a:rPr lang="cs-CZ" sz="3200" dirty="0" smtClean="0">
                <a:solidFill>
                  <a:srgbClr val="0070C0"/>
                </a:solidFill>
                <a:latin typeface="+mj-lt"/>
              </a:rPr>
              <a:t>+ 4x</a:t>
            </a:r>
            <a:r>
              <a:rPr lang="cs-CZ" sz="3200" dirty="0" smtClean="0">
                <a:latin typeface="+mj-lt"/>
              </a:rPr>
              <a:t> </a:t>
            </a:r>
            <a:r>
              <a:rPr lang="cs-CZ" sz="3200" dirty="0" smtClean="0">
                <a:solidFill>
                  <a:srgbClr val="00B050"/>
                </a:solidFill>
                <a:latin typeface="+mj-lt"/>
              </a:rPr>
              <a:t>– 3 </a:t>
            </a:r>
            <a:r>
              <a:rPr lang="cs-CZ" sz="3200" dirty="0" smtClean="0">
                <a:latin typeface="+mj-lt"/>
              </a:rPr>
              <a:t>=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4347682"/>
            <a:ext cx="748883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None/>
            </a:pPr>
            <a:r>
              <a:rPr lang="cs-CZ" sz="3200" dirty="0" smtClean="0">
                <a:latin typeface="+mj-lt"/>
              </a:rPr>
              <a:t>= </a:t>
            </a:r>
            <a:r>
              <a:rPr lang="cs-CZ" sz="3200" dirty="0" smtClean="0">
                <a:solidFill>
                  <a:srgbClr val="FF0000"/>
                </a:solidFill>
                <a:latin typeface="+mj-lt"/>
              </a:rPr>
              <a:t>2x</a:t>
            </a:r>
            <a:r>
              <a:rPr lang="cs-CZ" sz="3200" baseline="30000" dirty="0" smtClean="0">
                <a:solidFill>
                  <a:srgbClr val="FF0000"/>
                </a:solidFill>
                <a:latin typeface="+mj-lt"/>
              </a:rPr>
              <a:t>3</a:t>
            </a:r>
            <a:r>
              <a:rPr lang="cs-CZ" sz="3200" baseline="30000" dirty="0" smtClean="0">
                <a:latin typeface="+mj-lt"/>
              </a:rPr>
              <a:t> </a:t>
            </a:r>
            <a:r>
              <a:rPr lang="cs-CZ" sz="3200" dirty="0" smtClean="0">
                <a:solidFill>
                  <a:srgbClr val="800000"/>
                </a:solidFill>
                <a:latin typeface="+mj-lt"/>
              </a:rPr>
              <a:t>+ 3x</a:t>
            </a:r>
            <a:r>
              <a:rPr lang="cs-CZ" sz="3200" baseline="30000" dirty="0" smtClean="0">
                <a:solidFill>
                  <a:srgbClr val="800000"/>
                </a:solidFill>
                <a:latin typeface="+mj-lt"/>
              </a:rPr>
              <a:t>2</a:t>
            </a:r>
            <a:r>
              <a:rPr lang="cs-CZ" sz="3200" dirty="0" smtClean="0">
                <a:solidFill>
                  <a:srgbClr val="0070C0"/>
                </a:solidFill>
                <a:latin typeface="+mj-lt"/>
              </a:rPr>
              <a:t>+ x</a:t>
            </a:r>
            <a:r>
              <a:rPr lang="cs-CZ" sz="3200" dirty="0" smtClean="0">
                <a:latin typeface="+mj-lt"/>
              </a:rPr>
              <a:t> </a:t>
            </a:r>
            <a:r>
              <a:rPr lang="cs-CZ" sz="3200" dirty="0" smtClean="0">
                <a:solidFill>
                  <a:srgbClr val="0070C0"/>
                </a:solidFill>
                <a:latin typeface="+mj-lt"/>
              </a:rPr>
              <a:t>– </a:t>
            </a:r>
            <a:r>
              <a:rPr lang="cs-CZ" sz="3200" dirty="0" err="1" smtClean="0">
                <a:solidFill>
                  <a:srgbClr val="0070C0"/>
                </a:solidFill>
                <a:latin typeface="+mj-lt"/>
              </a:rPr>
              <a:t>x</a:t>
            </a:r>
            <a:r>
              <a:rPr lang="cs-CZ" sz="3200" dirty="0" smtClean="0">
                <a:latin typeface="+mj-lt"/>
              </a:rPr>
              <a:t> </a:t>
            </a:r>
            <a:r>
              <a:rPr lang="cs-CZ" sz="3200" dirty="0" smtClean="0">
                <a:solidFill>
                  <a:srgbClr val="0070C0"/>
                </a:solidFill>
                <a:latin typeface="+mj-lt"/>
              </a:rPr>
              <a:t>+ 4x</a:t>
            </a:r>
            <a:r>
              <a:rPr lang="cs-CZ" sz="3200" dirty="0" smtClean="0">
                <a:latin typeface="+mj-lt"/>
              </a:rPr>
              <a:t> </a:t>
            </a:r>
            <a:r>
              <a:rPr lang="cs-CZ" sz="3200" dirty="0" smtClean="0">
                <a:solidFill>
                  <a:srgbClr val="00B050"/>
                </a:solidFill>
                <a:latin typeface="+mj-lt"/>
              </a:rPr>
              <a:t>+ 1</a:t>
            </a:r>
            <a:r>
              <a:rPr lang="cs-CZ" sz="3200" dirty="0" smtClean="0">
                <a:latin typeface="+mj-lt"/>
              </a:rPr>
              <a:t> </a:t>
            </a:r>
            <a:r>
              <a:rPr lang="cs-CZ" sz="3200" dirty="0" smtClean="0">
                <a:solidFill>
                  <a:srgbClr val="00B050"/>
                </a:solidFill>
                <a:latin typeface="+mj-lt"/>
              </a:rPr>
              <a:t>+ 6 – 3 </a:t>
            </a:r>
            <a:r>
              <a:rPr lang="cs-CZ" sz="3200" dirty="0" smtClean="0">
                <a:latin typeface="+mj-lt"/>
              </a:rPr>
              <a:t>=</a:t>
            </a:r>
          </a:p>
        </p:txBody>
      </p:sp>
      <p:sp>
        <p:nvSpPr>
          <p:cNvPr id="9" name="Obdélník 8"/>
          <p:cNvSpPr/>
          <p:nvPr/>
        </p:nvSpPr>
        <p:spPr>
          <a:xfrm>
            <a:off x="539552" y="4932457"/>
            <a:ext cx="748883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None/>
            </a:pPr>
            <a:r>
              <a:rPr lang="cs-CZ" sz="3200" dirty="0" smtClean="0">
                <a:latin typeface="+mj-lt"/>
              </a:rPr>
              <a:t>= </a:t>
            </a:r>
            <a:r>
              <a:rPr lang="cs-CZ" sz="3200" dirty="0" smtClean="0">
                <a:solidFill>
                  <a:srgbClr val="FF0000"/>
                </a:solidFill>
                <a:latin typeface="+mj-lt"/>
              </a:rPr>
              <a:t>2x</a:t>
            </a:r>
            <a:r>
              <a:rPr lang="cs-CZ" sz="3200" baseline="30000" dirty="0" smtClean="0">
                <a:solidFill>
                  <a:srgbClr val="FF0000"/>
                </a:solidFill>
                <a:latin typeface="+mj-lt"/>
              </a:rPr>
              <a:t>3</a:t>
            </a:r>
            <a:r>
              <a:rPr lang="cs-CZ" sz="3200" baseline="30000" dirty="0" smtClean="0">
                <a:latin typeface="+mj-lt"/>
              </a:rPr>
              <a:t> </a:t>
            </a:r>
            <a:r>
              <a:rPr lang="cs-CZ" sz="3200" dirty="0" smtClean="0">
                <a:solidFill>
                  <a:srgbClr val="800000"/>
                </a:solidFill>
                <a:latin typeface="+mj-lt"/>
              </a:rPr>
              <a:t>+ 3x</a:t>
            </a:r>
            <a:r>
              <a:rPr lang="cs-CZ" sz="3200" baseline="30000" dirty="0" smtClean="0">
                <a:solidFill>
                  <a:srgbClr val="800000"/>
                </a:solidFill>
                <a:latin typeface="+mj-lt"/>
              </a:rPr>
              <a:t>2</a:t>
            </a:r>
            <a:r>
              <a:rPr lang="cs-CZ" sz="3200" dirty="0" smtClean="0">
                <a:solidFill>
                  <a:srgbClr val="0070C0"/>
                </a:solidFill>
                <a:latin typeface="+mj-lt"/>
              </a:rPr>
              <a:t>+ 4x</a:t>
            </a:r>
            <a:r>
              <a:rPr lang="cs-CZ" sz="3200" dirty="0" smtClean="0">
                <a:latin typeface="+mj-lt"/>
              </a:rPr>
              <a:t> </a:t>
            </a:r>
            <a:r>
              <a:rPr lang="cs-CZ" sz="3200" dirty="0" smtClean="0">
                <a:solidFill>
                  <a:srgbClr val="00B050"/>
                </a:solidFill>
                <a:latin typeface="+mj-lt"/>
              </a:rPr>
              <a:t>+ 4</a:t>
            </a:r>
            <a:endParaRPr lang="cs-CZ" sz="3200" dirty="0" smtClean="0">
              <a:latin typeface="+mj-lt"/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899592" y="5508521"/>
            <a:ext cx="2952328" cy="0"/>
          </a:xfrm>
          <a:prstGeom prst="line">
            <a:avLst/>
          </a:prstGeom>
          <a:ln w="50800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>
            <a:hlinkClick r:id="" action="ppaction://hlinkshowjump?jump=nextslide"/>
          </p:cNvPr>
          <p:cNvSpPr/>
          <p:nvPr/>
        </p:nvSpPr>
        <p:spPr>
          <a:xfrm>
            <a:off x="3347864" y="5805264"/>
            <a:ext cx="2160240" cy="720080"/>
          </a:xfrm>
          <a:prstGeom prst="rect">
            <a:avLst/>
          </a:prstGeom>
          <a:gradFill>
            <a:gsLst>
              <a:gs pos="0">
                <a:srgbClr val="92D05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rgbClr val="FF0000"/>
                </a:solidFill>
              </a:rPr>
              <a:t>Pokračovat</a:t>
            </a:r>
            <a:endParaRPr lang="cs-CZ" sz="3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1000"/>
                            </p:stCondLst>
                            <p:childTnLst>
                              <p:par>
                                <p:cTn id="1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1000"/>
                            </p:stCondLst>
                            <p:childTnLst>
                              <p:par>
                                <p:cTn id="19" presetID="1" presetClass="entr" presetSubtype="0" fill="hold" nodeType="afterEffect">
                                  <p:stCondLst>
                                    <p:cond delay="5000"/>
                                  </p:stCondLst>
                                  <p:iterate type="lt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6501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5000"/>
                                  </p:stCondLst>
                                  <p:iterate type="lt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7502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 animBg="1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12968" cy="1728192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sz="3600" dirty="0" smtClean="0"/>
              <a:t>Příklad č.2: </a:t>
            </a:r>
            <a:br>
              <a:rPr lang="cs-CZ" sz="3600" dirty="0" smtClean="0"/>
            </a:br>
            <a:r>
              <a:rPr lang="cs-CZ" sz="3600" dirty="0" smtClean="0"/>
              <a:t>Sečtěte mnohočleny  2a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b + 3ab</a:t>
            </a:r>
            <a:r>
              <a:rPr lang="cs-CZ" sz="3600" baseline="30000" dirty="0" smtClean="0"/>
              <a:t>2 </a:t>
            </a:r>
            <a:r>
              <a:rPr lang="cs-CZ" sz="3600" dirty="0" smtClean="0"/>
              <a:t>– 4a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b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;</a:t>
            </a:r>
            <a:br>
              <a:rPr lang="cs-CZ" sz="3600" dirty="0" smtClean="0"/>
            </a:br>
            <a:r>
              <a:rPr lang="cs-CZ" sz="3600" dirty="0" smtClean="0"/>
              <a:t>4a – 5b + 8a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b + 6a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b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- a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b</a:t>
            </a:r>
            <a:r>
              <a:rPr lang="cs-CZ" sz="3600" baseline="30000" dirty="0" smtClean="0"/>
              <a:t>3</a:t>
            </a:r>
            <a:r>
              <a:rPr lang="cs-CZ" sz="3600" dirty="0" smtClean="0"/>
              <a:t> 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2276872"/>
            <a:ext cx="8712968" cy="576064"/>
          </a:xfrm>
        </p:spPr>
        <p:txBody>
          <a:bodyPr/>
          <a:lstStyle/>
          <a:p>
            <a:pPr lvl="0">
              <a:buNone/>
            </a:pPr>
            <a:r>
              <a:rPr lang="cs-CZ" sz="3000" dirty="0" smtClean="0"/>
              <a:t>(2a</a:t>
            </a:r>
            <a:r>
              <a:rPr lang="cs-CZ" sz="3000" baseline="30000" dirty="0" smtClean="0"/>
              <a:t>2</a:t>
            </a:r>
            <a:r>
              <a:rPr lang="cs-CZ" sz="3000" dirty="0" smtClean="0"/>
              <a:t>b + 3ab</a:t>
            </a:r>
            <a:r>
              <a:rPr lang="cs-CZ" sz="3000" baseline="30000" dirty="0" smtClean="0"/>
              <a:t>2 </a:t>
            </a:r>
            <a:r>
              <a:rPr lang="cs-CZ" sz="3000" dirty="0" smtClean="0"/>
              <a:t>– 4a</a:t>
            </a:r>
            <a:r>
              <a:rPr lang="cs-CZ" sz="3000" baseline="30000" dirty="0" smtClean="0"/>
              <a:t>2</a:t>
            </a:r>
            <a:r>
              <a:rPr lang="cs-CZ" sz="3000" dirty="0" smtClean="0"/>
              <a:t>b</a:t>
            </a:r>
            <a:r>
              <a:rPr lang="cs-CZ" sz="3000" baseline="30000" dirty="0" smtClean="0"/>
              <a:t>2</a:t>
            </a:r>
            <a:r>
              <a:rPr lang="cs-CZ" sz="3000" dirty="0" smtClean="0"/>
              <a:t>) + (4a – 5b + 8a</a:t>
            </a:r>
            <a:r>
              <a:rPr lang="cs-CZ" sz="3000" baseline="30000" dirty="0" smtClean="0"/>
              <a:t>2</a:t>
            </a:r>
            <a:r>
              <a:rPr lang="cs-CZ" sz="3000" dirty="0" smtClean="0"/>
              <a:t>b + 6a</a:t>
            </a:r>
            <a:r>
              <a:rPr lang="cs-CZ" sz="3000" baseline="30000" dirty="0" smtClean="0"/>
              <a:t>2</a:t>
            </a:r>
            <a:r>
              <a:rPr lang="cs-CZ" sz="3000" dirty="0" smtClean="0"/>
              <a:t>b</a:t>
            </a:r>
            <a:r>
              <a:rPr lang="cs-CZ" sz="3000" baseline="30000" dirty="0" smtClean="0"/>
              <a:t>2</a:t>
            </a:r>
            <a:r>
              <a:rPr lang="cs-CZ" sz="3000" dirty="0" smtClean="0"/>
              <a:t> - a</a:t>
            </a:r>
            <a:r>
              <a:rPr lang="cs-CZ" sz="3000" baseline="30000" dirty="0" smtClean="0"/>
              <a:t>2</a:t>
            </a:r>
            <a:r>
              <a:rPr lang="cs-CZ" sz="3000" dirty="0" smtClean="0"/>
              <a:t>b</a:t>
            </a:r>
            <a:r>
              <a:rPr lang="cs-CZ" sz="3000" baseline="30000" dirty="0" smtClean="0"/>
              <a:t>3</a:t>
            </a:r>
            <a:r>
              <a:rPr lang="cs-CZ" sz="3000" dirty="0" smtClean="0"/>
              <a:t>)=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1520" y="3204265"/>
            <a:ext cx="8568952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None/>
            </a:pPr>
            <a:r>
              <a:rPr lang="cs-CZ" sz="3000" dirty="0" smtClean="0">
                <a:latin typeface="+mj-lt"/>
              </a:rPr>
              <a:t>=2a</a:t>
            </a:r>
            <a:r>
              <a:rPr lang="cs-CZ" sz="3000" baseline="30000" dirty="0" smtClean="0">
                <a:latin typeface="+mj-lt"/>
              </a:rPr>
              <a:t>2</a:t>
            </a:r>
            <a:r>
              <a:rPr lang="cs-CZ" sz="3000" dirty="0" smtClean="0">
                <a:latin typeface="+mj-lt"/>
              </a:rPr>
              <a:t>b + 3ab</a:t>
            </a:r>
            <a:r>
              <a:rPr lang="cs-CZ" sz="3000" baseline="30000" dirty="0" smtClean="0">
                <a:latin typeface="+mj-lt"/>
              </a:rPr>
              <a:t>2 </a:t>
            </a:r>
            <a:r>
              <a:rPr lang="cs-CZ" sz="3000" dirty="0" smtClean="0">
                <a:latin typeface="+mj-lt"/>
              </a:rPr>
              <a:t>– 4a</a:t>
            </a:r>
            <a:r>
              <a:rPr lang="cs-CZ" sz="3000" baseline="30000" dirty="0" smtClean="0">
                <a:latin typeface="+mj-lt"/>
              </a:rPr>
              <a:t>2</a:t>
            </a:r>
            <a:r>
              <a:rPr lang="cs-CZ" sz="3000" dirty="0" smtClean="0">
                <a:latin typeface="+mj-lt"/>
              </a:rPr>
              <a:t>b</a:t>
            </a:r>
            <a:r>
              <a:rPr lang="cs-CZ" sz="3000" baseline="30000" dirty="0" smtClean="0">
                <a:latin typeface="+mj-lt"/>
              </a:rPr>
              <a:t>2</a:t>
            </a:r>
            <a:r>
              <a:rPr lang="cs-CZ" sz="3000" dirty="0" smtClean="0">
                <a:latin typeface="+mj-lt"/>
              </a:rPr>
              <a:t> + 4a – 5b + 8a</a:t>
            </a:r>
            <a:r>
              <a:rPr lang="cs-CZ" sz="3000" baseline="30000" dirty="0" smtClean="0">
                <a:latin typeface="+mj-lt"/>
              </a:rPr>
              <a:t>2</a:t>
            </a:r>
            <a:r>
              <a:rPr lang="cs-CZ" sz="3000" dirty="0" smtClean="0">
                <a:latin typeface="+mj-lt"/>
              </a:rPr>
              <a:t>b + 6a</a:t>
            </a:r>
            <a:r>
              <a:rPr lang="cs-CZ" sz="3000" baseline="30000" dirty="0" smtClean="0">
                <a:latin typeface="+mj-lt"/>
              </a:rPr>
              <a:t>2</a:t>
            </a:r>
            <a:r>
              <a:rPr lang="cs-CZ" sz="3000" dirty="0" smtClean="0">
                <a:latin typeface="+mj-lt"/>
              </a:rPr>
              <a:t>b</a:t>
            </a:r>
            <a:r>
              <a:rPr lang="cs-CZ" sz="3000" baseline="30000" dirty="0" smtClean="0">
                <a:latin typeface="+mj-lt"/>
              </a:rPr>
              <a:t>2</a:t>
            </a:r>
            <a:r>
              <a:rPr lang="cs-CZ" sz="3000" dirty="0" smtClean="0">
                <a:latin typeface="+mj-lt"/>
              </a:rPr>
              <a:t> - a</a:t>
            </a:r>
            <a:r>
              <a:rPr lang="cs-CZ" sz="3000" baseline="30000" dirty="0" smtClean="0">
                <a:latin typeface="+mj-lt"/>
              </a:rPr>
              <a:t>2</a:t>
            </a:r>
            <a:r>
              <a:rPr lang="cs-CZ" sz="3000" dirty="0" smtClean="0">
                <a:latin typeface="+mj-lt"/>
              </a:rPr>
              <a:t>b</a:t>
            </a:r>
            <a:r>
              <a:rPr lang="cs-CZ" sz="3000" baseline="30000" dirty="0" smtClean="0">
                <a:latin typeface="+mj-lt"/>
              </a:rPr>
              <a:t>3</a:t>
            </a:r>
            <a:r>
              <a:rPr lang="cs-CZ" sz="3000" dirty="0" smtClean="0">
                <a:latin typeface="+mj-lt"/>
              </a:rPr>
              <a:t>=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1520" y="3717032"/>
            <a:ext cx="8352928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None/>
            </a:pPr>
            <a:r>
              <a:rPr lang="cs-CZ" sz="3000" dirty="0" smtClean="0">
                <a:latin typeface="+mj-lt"/>
              </a:rPr>
              <a:t>= </a:t>
            </a:r>
            <a:r>
              <a:rPr lang="cs-CZ" sz="3000" dirty="0" smtClean="0">
                <a:solidFill>
                  <a:srgbClr val="800000"/>
                </a:solidFill>
                <a:latin typeface="+mj-lt"/>
              </a:rPr>
              <a:t>2a</a:t>
            </a:r>
            <a:r>
              <a:rPr lang="cs-CZ" sz="3000" baseline="30000" dirty="0" smtClean="0">
                <a:solidFill>
                  <a:srgbClr val="800000"/>
                </a:solidFill>
                <a:latin typeface="+mj-lt"/>
              </a:rPr>
              <a:t>2</a:t>
            </a:r>
            <a:r>
              <a:rPr lang="cs-CZ" sz="3000" dirty="0" smtClean="0">
                <a:solidFill>
                  <a:srgbClr val="800000"/>
                </a:solidFill>
                <a:latin typeface="+mj-lt"/>
              </a:rPr>
              <a:t>b</a:t>
            </a:r>
            <a:r>
              <a:rPr lang="cs-CZ" sz="3000" dirty="0" smtClean="0">
                <a:latin typeface="+mj-lt"/>
              </a:rPr>
              <a:t> </a:t>
            </a:r>
            <a:r>
              <a:rPr lang="cs-CZ" sz="3000" dirty="0" smtClean="0">
                <a:solidFill>
                  <a:srgbClr val="0070C0"/>
                </a:solidFill>
                <a:latin typeface="+mj-lt"/>
              </a:rPr>
              <a:t>+ 3ab</a:t>
            </a:r>
            <a:r>
              <a:rPr lang="cs-CZ" sz="3000" baseline="30000" dirty="0" smtClean="0">
                <a:solidFill>
                  <a:srgbClr val="0070C0"/>
                </a:solidFill>
                <a:latin typeface="+mj-lt"/>
              </a:rPr>
              <a:t>2 </a:t>
            </a:r>
            <a:r>
              <a:rPr lang="cs-CZ" sz="3000" dirty="0" smtClean="0">
                <a:solidFill>
                  <a:srgbClr val="009900"/>
                </a:solidFill>
                <a:latin typeface="+mj-lt"/>
              </a:rPr>
              <a:t>– 4a</a:t>
            </a:r>
            <a:r>
              <a:rPr lang="cs-CZ" sz="3000" baseline="30000" dirty="0" smtClean="0">
                <a:solidFill>
                  <a:srgbClr val="009900"/>
                </a:solidFill>
                <a:latin typeface="+mj-lt"/>
              </a:rPr>
              <a:t>2</a:t>
            </a:r>
            <a:r>
              <a:rPr lang="cs-CZ" sz="3000" dirty="0" smtClean="0">
                <a:solidFill>
                  <a:srgbClr val="009900"/>
                </a:solidFill>
                <a:latin typeface="+mj-lt"/>
              </a:rPr>
              <a:t>b</a:t>
            </a:r>
            <a:r>
              <a:rPr lang="cs-CZ" sz="3000" baseline="30000" dirty="0" smtClean="0">
                <a:solidFill>
                  <a:srgbClr val="009900"/>
                </a:solidFill>
                <a:latin typeface="+mj-lt"/>
              </a:rPr>
              <a:t>2</a:t>
            </a:r>
            <a:r>
              <a:rPr lang="cs-CZ" sz="3000" dirty="0" smtClean="0">
                <a:solidFill>
                  <a:srgbClr val="009900"/>
                </a:solidFill>
                <a:latin typeface="+mj-lt"/>
              </a:rPr>
              <a:t> </a:t>
            </a:r>
            <a:r>
              <a:rPr lang="cs-CZ" sz="3000" dirty="0" smtClean="0">
                <a:solidFill>
                  <a:srgbClr val="7030A0"/>
                </a:solidFill>
                <a:latin typeface="+mj-lt"/>
              </a:rPr>
              <a:t>+ 4a </a:t>
            </a:r>
            <a:r>
              <a:rPr lang="cs-CZ" sz="30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– 5b </a:t>
            </a:r>
            <a:r>
              <a:rPr lang="cs-CZ" sz="3000" dirty="0" smtClean="0">
                <a:solidFill>
                  <a:srgbClr val="800000"/>
                </a:solidFill>
                <a:latin typeface="+mj-lt"/>
              </a:rPr>
              <a:t>+ 8a</a:t>
            </a:r>
            <a:r>
              <a:rPr lang="cs-CZ" sz="3000" baseline="30000" dirty="0" smtClean="0">
                <a:solidFill>
                  <a:srgbClr val="800000"/>
                </a:solidFill>
                <a:latin typeface="+mj-lt"/>
              </a:rPr>
              <a:t>2</a:t>
            </a:r>
            <a:r>
              <a:rPr lang="cs-CZ" sz="3000" dirty="0" smtClean="0">
                <a:solidFill>
                  <a:srgbClr val="800000"/>
                </a:solidFill>
                <a:latin typeface="+mj-lt"/>
              </a:rPr>
              <a:t>b </a:t>
            </a:r>
            <a:r>
              <a:rPr lang="cs-CZ" sz="3000" dirty="0" smtClean="0">
                <a:solidFill>
                  <a:srgbClr val="009900"/>
                </a:solidFill>
                <a:latin typeface="+mj-lt"/>
              </a:rPr>
              <a:t>+ 6a</a:t>
            </a:r>
            <a:r>
              <a:rPr lang="cs-CZ" sz="3000" baseline="30000" dirty="0" smtClean="0">
                <a:solidFill>
                  <a:srgbClr val="009900"/>
                </a:solidFill>
                <a:latin typeface="+mj-lt"/>
              </a:rPr>
              <a:t>2</a:t>
            </a:r>
            <a:r>
              <a:rPr lang="cs-CZ" sz="3000" dirty="0" smtClean="0">
                <a:solidFill>
                  <a:srgbClr val="009900"/>
                </a:solidFill>
                <a:latin typeface="+mj-lt"/>
              </a:rPr>
              <a:t>b</a:t>
            </a:r>
            <a:r>
              <a:rPr lang="cs-CZ" sz="3000" baseline="30000" dirty="0" smtClean="0">
                <a:solidFill>
                  <a:srgbClr val="009900"/>
                </a:solidFill>
                <a:latin typeface="+mj-lt"/>
              </a:rPr>
              <a:t>2</a:t>
            </a:r>
            <a:r>
              <a:rPr lang="cs-CZ" sz="3000" dirty="0" smtClean="0">
                <a:solidFill>
                  <a:srgbClr val="009900"/>
                </a:solidFill>
                <a:latin typeface="+mj-lt"/>
              </a:rPr>
              <a:t> </a:t>
            </a:r>
            <a:r>
              <a:rPr lang="cs-CZ" sz="3000" dirty="0" smtClean="0">
                <a:latin typeface="+mj-lt"/>
              </a:rPr>
              <a:t>- a</a:t>
            </a:r>
            <a:r>
              <a:rPr lang="cs-CZ" sz="3000" baseline="30000" dirty="0" smtClean="0">
                <a:latin typeface="+mj-lt"/>
              </a:rPr>
              <a:t>2</a:t>
            </a:r>
            <a:r>
              <a:rPr lang="cs-CZ" sz="3000" dirty="0" smtClean="0">
                <a:latin typeface="+mj-lt"/>
              </a:rPr>
              <a:t>b</a:t>
            </a:r>
            <a:r>
              <a:rPr lang="cs-CZ" sz="3000" baseline="30000" dirty="0" smtClean="0">
                <a:latin typeface="+mj-lt"/>
              </a:rPr>
              <a:t>3</a:t>
            </a:r>
            <a:r>
              <a:rPr lang="cs-CZ" sz="3000" dirty="0" smtClean="0">
                <a:latin typeface="+mj-lt"/>
              </a:rPr>
              <a:t>= 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4347682"/>
            <a:ext cx="8640960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None/>
            </a:pPr>
            <a:r>
              <a:rPr lang="cs-CZ" sz="3000" dirty="0" smtClean="0">
                <a:latin typeface="+mn-lt"/>
              </a:rPr>
              <a:t>= </a:t>
            </a:r>
            <a:r>
              <a:rPr lang="cs-CZ" sz="3000" dirty="0" smtClean="0">
                <a:solidFill>
                  <a:srgbClr val="800000"/>
                </a:solidFill>
                <a:latin typeface="+mn-lt"/>
              </a:rPr>
              <a:t>2a</a:t>
            </a:r>
            <a:r>
              <a:rPr lang="cs-CZ" sz="3000" baseline="30000" dirty="0" smtClean="0">
                <a:solidFill>
                  <a:srgbClr val="800000"/>
                </a:solidFill>
                <a:latin typeface="+mn-lt"/>
              </a:rPr>
              <a:t>2</a:t>
            </a:r>
            <a:r>
              <a:rPr lang="cs-CZ" sz="3000" dirty="0" smtClean="0">
                <a:solidFill>
                  <a:srgbClr val="800000"/>
                </a:solidFill>
                <a:latin typeface="+mn-lt"/>
              </a:rPr>
              <a:t>b</a:t>
            </a:r>
            <a:r>
              <a:rPr lang="cs-CZ" sz="3000" dirty="0" smtClean="0">
                <a:latin typeface="+mn-lt"/>
              </a:rPr>
              <a:t> </a:t>
            </a:r>
            <a:r>
              <a:rPr lang="cs-CZ" sz="3000" dirty="0" smtClean="0">
                <a:solidFill>
                  <a:srgbClr val="800000"/>
                </a:solidFill>
                <a:latin typeface="+mn-lt"/>
              </a:rPr>
              <a:t>+ 8a</a:t>
            </a:r>
            <a:r>
              <a:rPr lang="cs-CZ" sz="3000" baseline="30000" dirty="0" smtClean="0">
                <a:solidFill>
                  <a:srgbClr val="800000"/>
                </a:solidFill>
                <a:latin typeface="+mn-lt"/>
              </a:rPr>
              <a:t>2</a:t>
            </a:r>
            <a:r>
              <a:rPr lang="cs-CZ" sz="3000" dirty="0" smtClean="0">
                <a:solidFill>
                  <a:srgbClr val="800000"/>
                </a:solidFill>
                <a:latin typeface="+mn-lt"/>
              </a:rPr>
              <a:t>b </a:t>
            </a:r>
            <a:r>
              <a:rPr lang="cs-CZ" sz="3000" dirty="0" smtClean="0">
                <a:solidFill>
                  <a:srgbClr val="0070C0"/>
                </a:solidFill>
                <a:latin typeface="+mn-lt"/>
              </a:rPr>
              <a:t>+ 3ab</a:t>
            </a:r>
            <a:r>
              <a:rPr lang="cs-CZ" sz="3000" baseline="30000" dirty="0" smtClean="0">
                <a:solidFill>
                  <a:srgbClr val="0070C0"/>
                </a:solidFill>
                <a:latin typeface="+mn-lt"/>
              </a:rPr>
              <a:t>2 </a:t>
            </a:r>
            <a:r>
              <a:rPr lang="cs-CZ" sz="3000" dirty="0" smtClean="0">
                <a:solidFill>
                  <a:srgbClr val="009900"/>
                </a:solidFill>
                <a:latin typeface="+mn-lt"/>
              </a:rPr>
              <a:t>– 4a</a:t>
            </a:r>
            <a:r>
              <a:rPr lang="cs-CZ" sz="3000" baseline="30000" dirty="0" smtClean="0">
                <a:solidFill>
                  <a:srgbClr val="009900"/>
                </a:solidFill>
                <a:latin typeface="+mn-lt"/>
              </a:rPr>
              <a:t>2</a:t>
            </a:r>
            <a:r>
              <a:rPr lang="cs-CZ" sz="3000" dirty="0" smtClean="0">
                <a:solidFill>
                  <a:srgbClr val="009900"/>
                </a:solidFill>
                <a:latin typeface="+mn-lt"/>
              </a:rPr>
              <a:t>b</a:t>
            </a:r>
            <a:r>
              <a:rPr lang="cs-CZ" sz="3000" baseline="30000" dirty="0" smtClean="0">
                <a:solidFill>
                  <a:srgbClr val="009900"/>
                </a:solidFill>
                <a:latin typeface="+mn-lt"/>
              </a:rPr>
              <a:t>2</a:t>
            </a:r>
            <a:r>
              <a:rPr lang="cs-CZ" sz="3000" dirty="0" smtClean="0">
                <a:solidFill>
                  <a:srgbClr val="009900"/>
                </a:solidFill>
                <a:latin typeface="+mn-lt"/>
              </a:rPr>
              <a:t> + 6a</a:t>
            </a:r>
            <a:r>
              <a:rPr lang="cs-CZ" sz="3000" baseline="30000" dirty="0" smtClean="0">
                <a:solidFill>
                  <a:srgbClr val="009900"/>
                </a:solidFill>
                <a:latin typeface="+mn-lt"/>
              </a:rPr>
              <a:t>2</a:t>
            </a:r>
            <a:r>
              <a:rPr lang="cs-CZ" sz="3000" dirty="0" smtClean="0">
                <a:solidFill>
                  <a:srgbClr val="009900"/>
                </a:solidFill>
                <a:latin typeface="+mn-lt"/>
              </a:rPr>
              <a:t>b</a:t>
            </a:r>
            <a:r>
              <a:rPr lang="cs-CZ" sz="3000" baseline="30000" dirty="0" smtClean="0">
                <a:solidFill>
                  <a:srgbClr val="009900"/>
                </a:solidFill>
                <a:latin typeface="+mn-lt"/>
              </a:rPr>
              <a:t>2</a:t>
            </a:r>
            <a:r>
              <a:rPr lang="cs-CZ" sz="3000" dirty="0" smtClean="0">
                <a:solidFill>
                  <a:srgbClr val="009900"/>
                </a:solidFill>
                <a:latin typeface="+mn-lt"/>
              </a:rPr>
              <a:t> </a:t>
            </a:r>
            <a:r>
              <a:rPr lang="cs-CZ" sz="3000" dirty="0" smtClean="0">
                <a:latin typeface="+mn-lt"/>
              </a:rPr>
              <a:t>- a</a:t>
            </a:r>
            <a:r>
              <a:rPr lang="cs-CZ" sz="3000" baseline="30000" dirty="0" smtClean="0">
                <a:latin typeface="+mn-lt"/>
              </a:rPr>
              <a:t>2</a:t>
            </a:r>
            <a:r>
              <a:rPr lang="cs-CZ" sz="3000" dirty="0" smtClean="0">
                <a:latin typeface="+mn-lt"/>
              </a:rPr>
              <a:t>b</a:t>
            </a:r>
            <a:r>
              <a:rPr lang="cs-CZ" sz="3000" baseline="30000" dirty="0" smtClean="0">
                <a:latin typeface="+mn-lt"/>
              </a:rPr>
              <a:t>3</a:t>
            </a:r>
            <a:r>
              <a:rPr lang="cs-CZ" sz="3000" dirty="0" smtClean="0">
                <a:solidFill>
                  <a:srgbClr val="7030A0"/>
                </a:solidFill>
                <a:latin typeface="+mn-lt"/>
              </a:rPr>
              <a:t>+ 4a </a:t>
            </a:r>
            <a:r>
              <a:rPr lang="cs-CZ" sz="30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– 5b </a:t>
            </a:r>
            <a:r>
              <a:rPr lang="cs-CZ" sz="3000" dirty="0" smtClean="0">
                <a:latin typeface="+mn-lt"/>
              </a:rPr>
              <a:t>= </a:t>
            </a:r>
          </a:p>
        </p:txBody>
      </p:sp>
      <p:sp>
        <p:nvSpPr>
          <p:cNvPr id="9" name="Obdélník 8"/>
          <p:cNvSpPr/>
          <p:nvPr/>
        </p:nvSpPr>
        <p:spPr>
          <a:xfrm>
            <a:off x="251520" y="4932457"/>
            <a:ext cx="8424936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None/>
            </a:pPr>
            <a:r>
              <a:rPr lang="cs-CZ" sz="3000" dirty="0" smtClean="0">
                <a:latin typeface="+mj-lt"/>
              </a:rPr>
              <a:t>= </a:t>
            </a:r>
            <a:r>
              <a:rPr lang="cs-CZ" sz="3000" dirty="0" smtClean="0">
                <a:solidFill>
                  <a:srgbClr val="800000"/>
                </a:solidFill>
                <a:latin typeface="+mj-lt"/>
              </a:rPr>
              <a:t>10a</a:t>
            </a:r>
            <a:r>
              <a:rPr lang="cs-CZ" sz="3000" baseline="30000" dirty="0" smtClean="0">
                <a:solidFill>
                  <a:srgbClr val="800000"/>
                </a:solidFill>
                <a:latin typeface="+mj-lt"/>
              </a:rPr>
              <a:t>2</a:t>
            </a:r>
            <a:r>
              <a:rPr lang="cs-CZ" sz="3000" dirty="0" smtClean="0">
                <a:solidFill>
                  <a:srgbClr val="800000"/>
                </a:solidFill>
                <a:latin typeface="+mj-lt"/>
              </a:rPr>
              <a:t>b </a:t>
            </a:r>
            <a:r>
              <a:rPr lang="cs-CZ" sz="3000" dirty="0" smtClean="0">
                <a:solidFill>
                  <a:srgbClr val="0070C0"/>
                </a:solidFill>
                <a:latin typeface="+mj-lt"/>
              </a:rPr>
              <a:t>+ 3ab</a:t>
            </a:r>
            <a:r>
              <a:rPr lang="cs-CZ" sz="3000" baseline="30000" dirty="0" smtClean="0">
                <a:solidFill>
                  <a:srgbClr val="0070C0"/>
                </a:solidFill>
                <a:latin typeface="+mj-lt"/>
              </a:rPr>
              <a:t>2 </a:t>
            </a:r>
            <a:r>
              <a:rPr lang="cs-CZ" sz="3000" dirty="0" smtClean="0">
                <a:solidFill>
                  <a:srgbClr val="009900"/>
                </a:solidFill>
                <a:latin typeface="+mj-lt"/>
              </a:rPr>
              <a:t>+ 2a</a:t>
            </a:r>
            <a:r>
              <a:rPr lang="cs-CZ" sz="3000" baseline="30000" dirty="0" smtClean="0">
                <a:solidFill>
                  <a:srgbClr val="009900"/>
                </a:solidFill>
                <a:latin typeface="+mj-lt"/>
              </a:rPr>
              <a:t>2</a:t>
            </a:r>
            <a:r>
              <a:rPr lang="cs-CZ" sz="3000" dirty="0" smtClean="0">
                <a:solidFill>
                  <a:srgbClr val="009900"/>
                </a:solidFill>
                <a:latin typeface="+mj-lt"/>
              </a:rPr>
              <a:t>b</a:t>
            </a:r>
            <a:r>
              <a:rPr lang="cs-CZ" sz="3000" baseline="30000" dirty="0" smtClean="0">
                <a:solidFill>
                  <a:srgbClr val="009900"/>
                </a:solidFill>
                <a:latin typeface="+mj-lt"/>
              </a:rPr>
              <a:t>2</a:t>
            </a:r>
            <a:r>
              <a:rPr lang="cs-CZ" sz="3000" dirty="0" smtClean="0">
                <a:solidFill>
                  <a:srgbClr val="009900"/>
                </a:solidFill>
                <a:latin typeface="+mj-lt"/>
              </a:rPr>
              <a:t> </a:t>
            </a:r>
            <a:r>
              <a:rPr lang="cs-CZ" sz="3000" dirty="0" smtClean="0">
                <a:latin typeface="+mj-lt"/>
              </a:rPr>
              <a:t>- a</a:t>
            </a:r>
            <a:r>
              <a:rPr lang="cs-CZ" sz="3000" baseline="30000" dirty="0" smtClean="0">
                <a:latin typeface="+mj-lt"/>
              </a:rPr>
              <a:t>2</a:t>
            </a:r>
            <a:r>
              <a:rPr lang="cs-CZ" sz="3000" dirty="0" smtClean="0">
                <a:latin typeface="+mj-lt"/>
              </a:rPr>
              <a:t>b</a:t>
            </a:r>
            <a:r>
              <a:rPr lang="cs-CZ" sz="3000" baseline="30000" dirty="0" smtClean="0">
                <a:latin typeface="+mj-lt"/>
              </a:rPr>
              <a:t>3 </a:t>
            </a:r>
            <a:r>
              <a:rPr lang="cs-CZ" sz="3000" dirty="0" smtClean="0">
                <a:solidFill>
                  <a:srgbClr val="7030A0"/>
                </a:solidFill>
                <a:latin typeface="+mj-lt"/>
              </a:rPr>
              <a:t>+ 4a </a:t>
            </a:r>
            <a:r>
              <a:rPr lang="cs-CZ" sz="30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– 5b </a:t>
            </a:r>
            <a:endParaRPr lang="cs-CZ" sz="3000" dirty="0" smtClean="0">
              <a:latin typeface="+mj-lt"/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755576" y="5517232"/>
            <a:ext cx="5976664" cy="0"/>
          </a:xfrm>
          <a:prstGeom prst="line">
            <a:avLst/>
          </a:prstGeom>
          <a:ln w="50800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>
            <a:hlinkClick r:id="" action="ppaction://hlinkshowjump?jump=nextslide"/>
          </p:cNvPr>
          <p:cNvSpPr/>
          <p:nvPr/>
        </p:nvSpPr>
        <p:spPr>
          <a:xfrm>
            <a:off x="3419872" y="5805264"/>
            <a:ext cx="2160240" cy="720080"/>
          </a:xfrm>
          <a:prstGeom prst="rect">
            <a:avLst/>
          </a:prstGeom>
          <a:gradFill>
            <a:gsLst>
              <a:gs pos="0">
                <a:srgbClr val="92D05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rgbClr val="FF0000"/>
                </a:solidFill>
              </a:rPr>
              <a:t>Pokračovat</a:t>
            </a:r>
            <a:endParaRPr lang="cs-CZ" sz="3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1000"/>
                            </p:stCondLst>
                            <p:childTnLst>
                              <p:par>
                                <p:cTn id="1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1000"/>
                            </p:stCondLst>
                            <p:childTnLst>
                              <p:par>
                                <p:cTn id="19" presetID="1" presetClass="entr" presetSubtype="0" fill="hold" nodeType="afterEffect">
                                  <p:stCondLst>
                                    <p:cond delay="5000"/>
                                  </p:stCondLst>
                                  <p:iterate type="lt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1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5000"/>
                                  </p:stCondLst>
                                  <p:iterate type="lt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3502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 animBg="1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dirty="0" smtClean="0"/>
              <a:t>Odčítání mnohočlenů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785938"/>
            <a:ext cx="8208912" cy="28575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3077" name="Zástupný symbol pro obsah 1"/>
          <p:cNvSpPr>
            <a:spLocks noGrp="1"/>
          </p:cNvSpPr>
          <p:nvPr>
            <p:ph idx="1"/>
          </p:nvPr>
        </p:nvSpPr>
        <p:spPr>
          <a:xfrm>
            <a:off x="539552" y="2852936"/>
            <a:ext cx="8136904" cy="2592288"/>
          </a:xfrm>
        </p:spPr>
        <p:txBody>
          <a:bodyPr/>
          <a:lstStyle/>
          <a:p>
            <a:pPr algn="just"/>
            <a:r>
              <a:rPr lang="cs-CZ" dirty="0" smtClean="0"/>
              <a:t>Odčítání mnohočlenů provádíme tak, že přičítáme opačný mnohočlen, který vznikne </a:t>
            </a:r>
            <a:br>
              <a:rPr lang="cs-CZ" dirty="0" smtClean="0"/>
            </a:br>
            <a:r>
              <a:rPr lang="cs-CZ" dirty="0" smtClean="0"/>
              <a:t>z daného mnohočlenu zněnou znaménka </a:t>
            </a:r>
            <a:br>
              <a:rPr lang="cs-CZ" dirty="0" smtClean="0"/>
            </a:br>
            <a:r>
              <a:rPr lang="cs-CZ" dirty="0" smtClean="0"/>
              <a:t>na opačné u všech jeho členů.</a:t>
            </a:r>
          </a:p>
        </p:txBody>
      </p:sp>
      <p:sp>
        <p:nvSpPr>
          <p:cNvPr id="5" name="Obdélník 4">
            <a:hlinkClick r:id="" action="ppaction://hlinkshowjump?jump=nextslide"/>
          </p:cNvPr>
          <p:cNvSpPr/>
          <p:nvPr/>
        </p:nvSpPr>
        <p:spPr>
          <a:xfrm>
            <a:off x="3419872" y="5661248"/>
            <a:ext cx="2160240" cy="720080"/>
          </a:xfrm>
          <a:prstGeom prst="rect">
            <a:avLst/>
          </a:prstGeom>
          <a:gradFill>
            <a:gsLst>
              <a:gs pos="0">
                <a:srgbClr val="92D05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rgbClr val="FF0000"/>
                </a:solidFill>
              </a:rPr>
              <a:t>Pokračovat</a:t>
            </a:r>
            <a:endParaRPr lang="cs-CZ" sz="3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12968" cy="1656184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sz="3600" dirty="0" smtClean="0"/>
              <a:t>Příklad č.1: </a:t>
            </a:r>
            <a:br>
              <a:rPr lang="cs-CZ" sz="3600" dirty="0" smtClean="0"/>
            </a:br>
            <a:r>
              <a:rPr lang="cs-CZ" sz="3600" dirty="0" smtClean="0"/>
              <a:t>Od mnohočlenu 2x + 3y + 6 odečtěte mnohočlen 6x – 7y + 2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276872"/>
            <a:ext cx="8229600" cy="576064"/>
          </a:xfrm>
        </p:spPr>
        <p:txBody>
          <a:bodyPr/>
          <a:lstStyle/>
          <a:p>
            <a:pPr lvl="0">
              <a:buNone/>
            </a:pPr>
            <a:r>
              <a:rPr lang="cs-CZ" dirty="0" smtClean="0"/>
              <a:t>(2x + 3y + 6) – (6x – 7y + 2) =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3204265"/>
            <a:ext cx="6120680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dirty="0" smtClean="0">
                <a:latin typeface="+mj-lt"/>
              </a:rPr>
              <a:t>=  2x + 3y + 6  – 6x + 7y – 2 =</a:t>
            </a:r>
          </a:p>
        </p:txBody>
      </p:sp>
      <p:sp>
        <p:nvSpPr>
          <p:cNvPr id="7" name="Obdélník 6"/>
          <p:cNvSpPr/>
          <p:nvPr/>
        </p:nvSpPr>
        <p:spPr>
          <a:xfrm>
            <a:off x="539552" y="3771618"/>
            <a:ext cx="6120680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dirty="0" smtClean="0">
                <a:latin typeface="+mj-lt"/>
              </a:rPr>
              <a:t>=  </a:t>
            </a:r>
            <a:r>
              <a:rPr lang="cs-CZ" sz="3000" dirty="0" smtClean="0">
                <a:solidFill>
                  <a:srgbClr val="FF0000"/>
                </a:solidFill>
                <a:latin typeface="+mj-lt"/>
              </a:rPr>
              <a:t>2x</a:t>
            </a:r>
            <a:r>
              <a:rPr lang="cs-CZ" sz="3000" dirty="0" smtClean="0">
                <a:latin typeface="+mj-lt"/>
              </a:rPr>
              <a:t> </a:t>
            </a:r>
            <a:r>
              <a:rPr lang="cs-CZ" sz="3000" dirty="0" smtClean="0">
                <a:solidFill>
                  <a:srgbClr val="0070C0"/>
                </a:solidFill>
                <a:latin typeface="+mj-lt"/>
              </a:rPr>
              <a:t>+ 3y </a:t>
            </a:r>
            <a:r>
              <a:rPr lang="cs-CZ" sz="3000" dirty="0" smtClean="0">
                <a:latin typeface="+mj-lt"/>
              </a:rPr>
              <a:t>+ 6  </a:t>
            </a:r>
            <a:r>
              <a:rPr lang="cs-CZ" sz="3000" dirty="0" smtClean="0">
                <a:solidFill>
                  <a:srgbClr val="FF0000"/>
                </a:solidFill>
                <a:latin typeface="+mj-lt"/>
              </a:rPr>
              <a:t>– 6x </a:t>
            </a:r>
            <a:r>
              <a:rPr lang="cs-CZ" sz="3000" dirty="0" smtClean="0">
                <a:solidFill>
                  <a:srgbClr val="0070C0"/>
                </a:solidFill>
                <a:latin typeface="+mj-lt"/>
              </a:rPr>
              <a:t>+ 7y </a:t>
            </a:r>
            <a:r>
              <a:rPr lang="cs-CZ" sz="3000" dirty="0" smtClean="0">
                <a:latin typeface="+mj-lt"/>
              </a:rPr>
              <a:t>– 2 =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4347682"/>
            <a:ext cx="7488832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dirty="0" smtClean="0">
                <a:latin typeface="+mn-lt"/>
              </a:rPr>
              <a:t>=  </a:t>
            </a:r>
            <a:r>
              <a:rPr lang="cs-CZ" sz="3000" dirty="0" smtClean="0">
                <a:solidFill>
                  <a:srgbClr val="FF0000"/>
                </a:solidFill>
                <a:latin typeface="+mn-lt"/>
              </a:rPr>
              <a:t>2x</a:t>
            </a:r>
            <a:r>
              <a:rPr lang="cs-CZ" sz="3000" dirty="0" smtClean="0">
                <a:latin typeface="+mn-lt"/>
              </a:rPr>
              <a:t> </a:t>
            </a:r>
            <a:r>
              <a:rPr lang="cs-CZ" sz="3000" dirty="0" smtClean="0">
                <a:solidFill>
                  <a:srgbClr val="FF0000"/>
                </a:solidFill>
                <a:latin typeface="+mn-lt"/>
              </a:rPr>
              <a:t>– 6x </a:t>
            </a:r>
            <a:r>
              <a:rPr lang="cs-CZ" sz="3000" dirty="0" smtClean="0">
                <a:solidFill>
                  <a:srgbClr val="0070C0"/>
                </a:solidFill>
                <a:latin typeface="+mn-lt"/>
              </a:rPr>
              <a:t>+ 3y + 7y </a:t>
            </a:r>
            <a:r>
              <a:rPr lang="cs-CZ" sz="3000" dirty="0" smtClean="0">
                <a:latin typeface="+mn-lt"/>
              </a:rPr>
              <a:t>+ 6 – 2 =</a:t>
            </a:r>
          </a:p>
        </p:txBody>
      </p:sp>
      <p:sp>
        <p:nvSpPr>
          <p:cNvPr id="9" name="Obdélník 8"/>
          <p:cNvSpPr/>
          <p:nvPr/>
        </p:nvSpPr>
        <p:spPr>
          <a:xfrm>
            <a:off x="539552" y="4932457"/>
            <a:ext cx="2592288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dirty="0" smtClean="0">
                <a:latin typeface="+mj-lt"/>
              </a:rPr>
              <a:t>= </a:t>
            </a:r>
            <a:r>
              <a:rPr lang="cs-CZ" sz="3000" dirty="0" smtClean="0">
                <a:solidFill>
                  <a:srgbClr val="FF0000"/>
                </a:solidFill>
                <a:latin typeface="+mj-lt"/>
              </a:rPr>
              <a:t>- 4x </a:t>
            </a:r>
            <a:r>
              <a:rPr lang="cs-CZ" sz="3000" dirty="0" smtClean="0">
                <a:solidFill>
                  <a:srgbClr val="0070C0"/>
                </a:solidFill>
                <a:latin typeface="+mj-lt"/>
              </a:rPr>
              <a:t>+ 10y </a:t>
            </a:r>
            <a:r>
              <a:rPr lang="cs-CZ" sz="3000" dirty="0" smtClean="0">
                <a:latin typeface="+mj-lt"/>
              </a:rPr>
              <a:t>+ 4</a:t>
            </a: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899592" y="5508521"/>
            <a:ext cx="2016224" cy="8711"/>
          </a:xfrm>
          <a:prstGeom prst="line">
            <a:avLst/>
          </a:prstGeom>
          <a:ln w="50800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>
            <a:hlinkClick r:id="" action="ppaction://hlinkshowjump?jump=nextslide"/>
          </p:cNvPr>
          <p:cNvSpPr/>
          <p:nvPr/>
        </p:nvSpPr>
        <p:spPr>
          <a:xfrm>
            <a:off x="3419872" y="5661248"/>
            <a:ext cx="2160240" cy="720080"/>
          </a:xfrm>
          <a:prstGeom prst="rect">
            <a:avLst/>
          </a:prstGeom>
          <a:gradFill>
            <a:gsLst>
              <a:gs pos="0">
                <a:srgbClr val="92D05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rgbClr val="FF0000"/>
                </a:solidFill>
              </a:rPr>
              <a:t>Pokračovat</a:t>
            </a:r>
            <a:endParaRPr lang="cs-CZ" sz="3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5000"/>
                                  </p:stCondLst>
                                  <p:iterate type="lt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8001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9001"/>
                            </p:stCondLst>
                            <p:childTnLst>
                              <p:par>
                                <p:cTn id="1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9001"/>
                            </p:stCondLst>
                            <p:childTnLst>
                              <p:par>
                                <p:cTn id="19" presetID="1" presetClass="entr" presetSubtype="0" fill="hold" nodeType="afterEffect">
                                  <p:stCondLst>
                                    <p:cond delay="5000"/>
                                  </p:stCondLst>
                                  <p:iterate type="lt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2002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5000"/>
                                  </p:stCondLst>
                                  <p:iterate type="lt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1503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 animBg="1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12968" cy="1728192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sz="3600" dirty="0" smtClean="0"/>
              <a:t>Příklad č.2: </a:t>
            </a:r>
            <a:br>
              <a:rPr lang="cs-CZ" sz="3600" dirty="0" smtClean="0"/>
            </a:br>
            <a:r>
              <a:rPr lang="cs-CZ" sz="3600" dirty="0" smtClean="0"/>
              <a:t> Odečtěte mnohočleny  </a:t>
            </a:r>
            <a:br>
              <a:rPr lang="cs-CZ" sz="3600" dirty="0" smtClean="0"/>
            </a:br>
            <a:r>
              <a:rPr lang="cs-CZ" sz="3600" dirty="0" smtClean="0"/>
              <a:t>2x</a:t>
            </a:r>
            <a:r>
              <a:rPr lang="cs-CZ" sz="3600" baseline="30000" dirty="0" smtClean="0"/>
              <a:t>2 </a:t>
            </a:r>
            <a:r>
              <a:rPr lang="cs-CZ" sz="3600" dirty="0" smtClean="0"/>
              <a:t>+ </a:t>
            </a:r>
            <a:r>
              <a:rPr lang="cs-CZ" sz="3600" dirty="0" err="1" smtClean="0"/>
              <a:t>xy</a:t>
            </a:r>
            <a:r>
              <a:rPr lang="cs-CZ" sz="3600" dirty="0" smtClean="0"/>
              <a:t> + y; -3x</a:t>
            </a:r>
            <a:r>
              <a:rPr lang="cs-CZ" sz="3600" baseline="30000" dirty="0" smtClean="0"/>
              <a:t>2 </a:t>
            </a:r>
            <a:r>
              <a:rPr lang="cs-CZ" sz="3600" dirty="0" smtClean="0"/>
              <a:t>+</a:t>
            </a:r>
            <a:r>
              <a:rPr lang="cs-CZ" sz="3600" dirty="0" err="1" smtClean="0"/>
              <a:t>xy</a:t>
            </a:r>
            <a:r>
              <a:rPr lang="cs-CZ" sz="3600" dirty="0" smtClean="0"/>
              <a:t> + y – 3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2276872"/>
            <a:ext cx="8712968" cy="576064"/>
          </a:xfrm>
        </p:spPr>
        <p:txBody>
          <a:bodyPr/>
          <a:lstStyle/>
          <a:p>
            <a:pPr lvl="0">
              <a:buNone/>
            </a:pPr>
            <a:r>
              <a:rPr lang="cs-CZ" sz="3000" dirty="0" smtClean="0"/>
              <a:t>(</a:t>
            </a:r>
            <a:r>
              <a:rPr lang="cs-CZ" sz="2800" dirty="0" smtClean="0"/>
              <a:t>2x</a:t>
            </a:r>
            <a:r>
              <a:rPr lang="cs-CZ" sz="2800" baseline="30000" dirty="0" smtClean="0"/>
              <a:t>2 </a:t>
            </a:r>
            <a:r>
              <a:rPr lang="cs-CZ" sz="2800" dirty="0" smtClean="0"/>
              <a:t>+ </a:t>
            </a:r>
            <a:r>
              <a:rPr lang="cs-CZ" sz="2800" dirty="0" err="1" smtClean="0"/>
              <a:t>xy</a:t>
            </a:r>
            <a:r>
              <a:rPr lang="cs-CZ" sz="2800" dirty="0" smtClean="0"/>
              <a:t> + y</a:t>
            </a:r>
            <a:r>
              <a:rPr lang="cs-CZ" sz="3000" dirty="0" smtClean="0"/>
              <a:t>) - (</a:t>
            </a:r>
            <a:r>
              <a:rPr lang="cs-CZ" sz="2800" dirty="0" smtClean="0"/>
              <a:t>-3x</a:t>
            </a:r>
            <a:r>
              <a:rPr lang="cs-CZ" sz="2800" baseline="30000" dirty="0" smtClean="0"/>
              <a:t>2 </a:t>
            </a:r>
            <a:r>
              <a:rPr lang="cs-CZ" sz="2800" dirty="0" smtClean="0"/>
              <a:t>+</a:t>
            </a:r>
            <a:r>
              <a:rPr lang="cs-CZ" sz="2800" dirty="0" err="1" smtClean="0"/>
              <a:t>xy</a:t>
            </a:r>
            <a:r>
              <a:rPr lang="cs-CZ" sz="2800" dirty="0" smtClean="0"/>
              <a:t> + y – 3</a:t>
            </a:r>
            <a:r>
              <a:rPr lang="cs-CZ" sz="3000" dirty="0" smtClean="0"/>
              <a:t>)=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1520" y="3204265"/>
            <a:ext cx="8568952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dirty="0" smtClean="0">
                <a:latin typeface="+mj-lt"/>
              </a:rPr>
              <a:t>= 2x</a:t>
            </a:r>
            <a:r>
              <a:rPr lang="cs-CZ" sz="3000" baseline="30000" dirty="0" smtClean="0">
                <a:latin typeface="+mj-lt"/>
              </a:rPr>
              <a:t>2 </a:t>
            </a:r>
            <a:r>
              <a:rPr lang="cs-CZ" sz="3000" dirty="0" smtClean="0">
                <a:latin typeface="+mj-lt"/>
              </a:rPr>
              <a:t>+ </a:t>
            </a:r>
            <a:r>
              <a:rPr lang="cs-CZ" sz="3000" dirty="0" err="1" smtClean="0">
                <a:latin typeface="+mj-lt"/>
              </a:rPr>
              <a:t>xy</a:t>
            </a:r>
            <a:r>
              <a:rPr lang="cs-CZ" sz="3000" dirty="0" smtClean="0">
                <a:latin typeface="+mj-lt"/>
              </a:rPr>
              <a:t> + y + 3x</a:t>
            </a:r>
            <a:r>
              <a:rPr lang="cs-CZ" sz="3000" baseline="30000" dirty="0" smtClean="0">
                <a:latin typeface="+mj-lt"/>
              </a:rPr>
              <a:t>2  </a:t>
            </a:r>
            <a:r>
              <a:rPr lang="cs-CZ" sz="3000" dirty="0" smtClean="0">
                <a:latin typeface="+mj-lt"/>
              </a:rPr>
              <a:t>- </a:t>
            </a:r>
            <a:r>
              <a:rPr lang="cs-CZ" sz="3000" dirty="0" err="1" smtClean="0">
                <a:latin typeface="+mj-lt"/>
              </a:rPr>
              <a:t>xy</a:t>
            </a:r>
            <a:r>
              <a:rPr lang="cs-CZ" sz="3000" dirty="0" smtClean="0">
                <a:latin typeface="+mj-lt"/>
              </a:rPr>
              <a:t> - y + 3=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1520" y="3717032"/>
            <a:ext cx="8352928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None/>
            </a:pPr>
            <a:r>
              <a:rPr lang="cs-CZ" sz="3000" dirty="0" smtClean="0">
                <a:latin typeface="+mj-lt"/>
              </a:rPr>
              <a:t>= </a:t>
            </a:r>
            <a:r>
              <a:rPr lang="cs-CZ" sz="3000" dirty="0" smtClean="0">
                <a:solidFill>
                  <a:srgbClr val="FF0000"/>
                </a:solidFill>
                <a:latin typeface="+mj-lt"/>
              </a:rPr>
              <a:t>2x</a:t>
            </a:r>
            <a:r>
              <a:rPr lang="cs-CZ" sz="3000" baseline="30000" dirty="0" smtClean="0">
                <a:solidFill>
                  <a:srgbClr val="FF0000"/>
                </a:solidFill>
                <a:latin typeface="+mj-lt"/>
              </a:rPr>
              <a:t>2 </a:t>
            </a:r>
            <a:r>
              <a:rPr lang="cs-CZ" sz="3000" dirty="0" smtClean="0">
                <a:solidFill>
                  <a:srgbClr val="0070C0"/>
                </a:solidFill>
                <a:latin typeface="+mj-lt"/>
              </a:rPr>
              <a:t>+ </a:t>
            </a:r>
            <a:r>
              <a:rPr lang="cs-CZ" sz="3000" dirty="0" err="1" smtClean="0">
                <a:solidFill>
                  <a:srgbClr val="0070C0"/>
                </a:solidFill>
                <a:latin typeface="+mj-lt"/>
              </a:rPr>
              <a:t>xy</a:t>
            </a:r>
            <a:r>
              <a:rPr lang="cs-CZ" sz="3000" dirty="0" smtClean="0">
                <a:solidFill>
                  <a:srgbClr val="0070C0"/>
                </a:solidFill>
                <a:latin typeface="+mj-lt"/>
              </a:rPr>
              <a:t> </a:t>
            </a:r>
            <a:r>
              <a:rPr lang="cs-CZ" sz="3000" dirty="0" smtClean="0">
                <a:latin typeface="+mj-lt"/>
              </a:rPr>
              <a:t>+ y </a:t>
            </a:r>
            <a:r>
              <a:rPr lang="cs-CZ" sz="3000" dirty="0" smtClean="0">
                <a:solidFill>
                  <a:srgbClr val="FF0000"/>
                </a:solidFill>
                <a:latin typeface="+mj-lt"/>
              </a:rPr>
              <a:t>+ 3x</a:t>
            </a:r>
            <a:r>
              <a:rPr lang="cs-CZ" sz="3000" baseline="30000" dirty="0" smtClean="0">
                <a:solidFill>
                  <a:srgbClr val="FF0000"/>
                </a:solidFill>
                <a:latin typeface="+mj-lt"/>
              </a:rPr>
              <a:t>2  </a:t>
            </a:r>
            <a:r>
              <a:rPr lang="cs-CZ" sz="3000" dirty="0" smtClean="0">
                <a:solidFill>
                  <a:srgbClr val="0070C0"/>
                </a:solidFill>
                <a:latin typeface="+mj-lt"/>
              </a:rPr>
              <a:t>- </a:t>
            </a:r>
            <a:r>
              <a:rPr lang="cs-CZ" sz="3000" dirty="0" err="1" smtClean="0">
                <a:solidFill>
                  <a:srgbClr val="0070C0"/>
                </a:solidFill>
                <a:latin typeface="+mj-lt"/>
              </a:rPr>
              <a:t>xy</a:t>
            </a:r>
            <a:r>
              <a:rPr lang="cs-CZ" sz="3000" dirty="0" smtClean="0">
                <a:solidFill>
                  <a:srgbClr val="0070C0"/>
                </a:solidFill>
                <a:latin typeface="+mj-lt"/>
              </a:rPr>
              <a:t> </a:t>
            </a:r>
            <a:r>
              <a:rPr lang="cs-CZ" sz="3000" dirty="0" smtClean="0">
                <a:latin typeface="+mj-lt"/>
              </a:rPr>
              <a:t>- y </a:t>
            </a:r>
            <a:r>
              <a:rPr lang="cs-CZ" sz="3000" dirty="0" smtClean="0">
                <a:solidFill>
                  <a:srgbClr val="009900"/>
                </a:solidFill>
                <a:latin typeface="+mj-lt"/>
              </a:rPr>
              <a:t>+ 3</a:t>
            </a:r>
            <a:r>
              <a:rPr lang="cs-CZ" sz="3000" dirty="0" smtClean="0">
                <a:latin typeface="+mj-lt"/>
              </a:rPr>
              <a:t> = 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4347682"/>
            <a:ext cx="8640960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None/>
            </a:pPr>
            <a:r>
              <a:rPr lang="cs-CZ" sz="3000" dirty="0" smtClean="0">
                <a:latin typeface="+mn-lt"/>
              </a:rPr>
              <a:t>= </a:t>
            </a:r>
            <a:r>
              <a:rPr lang="cs-CZ" sz="3000" dirty="0" smtClean="0">
                <a:solidFill>
                  <a:srgbClr val="FF0000"/>
                </a:solidFill>
                <a:latin typeface="+mn-lt"/>
              </a:rPr>
              <a:t>2x</a:t>
            </a:r>
            <a:r>
              <a:rPr lang="cs-CZ" sz="3000" baseline="30000" dirty="0" smtClean="0">
                <a:solidFill>
                  <a:srgbClr val="FF0000"/>
                </a:solidFill>
                <a:latin typeface="+mn-lt"/>
              </a:rPr>
              <a:t>2 </a:t>
            </a:r>
            <a:r>
              <a:rPr lang="cs-CZ" sz="3000" dirty="0" smtClean="0">
                <a:solidFill>
                  <a:srgbClr val="FF0000"/>
                </a:solidFill>
                <a:latin typeface="+mn-lt"/>
              </a:rPr>
              <a:t>+ 3x</a:t>
            </a:r>
            <a:r>
              <a:rPr lang="cs-CZ" sz="3000" baseline="30000" dirty="0" smtClean="0">
                <a:solidFill>
                  <a:srgbClr val="FF0000"/>
                </a:solidFill>
                <a:latin typeface="+mn-lt"/>
              </a:rPr>
              <a:t>2 </a:t>
            </a:r>
            <a:r>
              <a:rPr lang="cs-CZ" sz="3000" dirty="0" smtClean="0">
                <a:solidFill>
                  <a:srgbClr val="0070C0"/>
                </a:solidFill>
                <a:latin typeface="+mn-lt"/>
              </a:rPr>
              <a:t>+ </a:t>
            </a:r>
            <a:r>
              <a:rPr lang="cs-CZ" sz="3000" dirty="0" err="1" smtClean="0">
                <a:solidFill>
                  <a:srgbClr val="0070C0"/>
                </a:solidFill>
                <a:latin typeface="+mn-lt"/>
              </a:rPr>
              <a:t>xy</a:t>
            </a:r>
            <a:r>
              <a:rPr lang="cs-CZ" sz="3000" dirty="0" smtClean="0">
                <a:solidFill>
                  <a:srgbClr val="0070C0"/>
                </a:solidFill>
                <a:latin typeface="+mn-lt"/>
              </a:rPr>
              <a:t> - </a:t>
            </a:r>
            <a:r>
              <a:rPr lang="cs-CZ" sz="3000" dirty="0" err="1" smtClean="0">
                <a:solidFill>
                  <a:srgbClr val="0070C0"/>
                </a:solidFill>
                <a:latin typeface="+mn-lt"/>
              </a:rPr>
              <a:t>xy</a:t>
            </a:r>
            <a:r>
              <a:rPr lang="cs-CZ" sz="3000" dirty="0" smtClean="0">
                <a:solidFill>
                  <a:srgbClr val="0070C0"/>
                </a:solidFill>
                <a:latin typeface="+mn-lt"/>
              </a:rPr>
              <a:t> </a:t>
            </a:r>
            <a:r>
              <a:rPr lang="cs-CZ" sz="3000" dirty="0" smtClean="0">
                <a:latin typeface="+mn-lt"/>
              </a:rPr>
              <a:t>+ y - y </a:t>
            </a:r>
            <a:r>
              <a:rPr lang="cs-CZ" sz="3000" dirty="0" smtClean="0">
                <a:solidFill>
                  <a:srgbClr val="009900"/>
                </a:solidFill>
                <a:latin typeface="+mn-lt"/>
              </a:rPr>
              <a:t>+ 3</a:t>
            </a:r>
            <a:r>
              <a:rPr lang="cs-CZ" sz="3000" dirty="0" smtClean="0">
                <a:latin typeface="+mn-lt"/>
              </a:rPr>
              <a:t> = </a:t>
            </a:r>
          </a:p>
        </p:txBody>
      </p:sp>
      <p:sp>
        <p:nvSpPr>
          <p:cNvPr id="9" name="Obdélník 8"/>
          <p:cNvSpPr/>
          <p:nvPr/>
        </p:nvSpPr>
        <p:spPr>
          <a:xfrm>
            <a:off x="251520" y="4932457"/>
            <a:ext cx="8424936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None/>
            </a:pPr>
            <a:r>
              <a:rPr lang="cs-CZ" sz="3000" dirty="0" smtClean="0">
                <a:latin typeface="+mj-lt"/>
              </a:rPr>
              <a:t>= </a:t>
            </a:r>
            <a:r>
              <a:rPr lang="cs-CZ" sz="3000" dirty="0" smtClean="0">
                <a:solidFill>
                  <a:srgbClr val="FF0000"/>
                </a:solidFill>
                <a:latin typeface="+mj-lt"/>
              </a:rPr>
              <a:t>5x</a:t>
            </a:r>
            <a:r>
              <a:rPr lang="cs-CZ" sz="3000" baseline="30000" dirty="0" smtClean="0">
                <a:solidFill>
                  <a:srgbClr val="FF0000"/>
                </a:solidFill>
                <a:latin typeface="+mj-lt"/>
              </a:rPr>
              <a:t>2 </a:t>
            </a:r>
            <a:r>
              <a:rPr lang="cs-CZ" sz="3000" dirty="0" smtClean="0">
                <a:solidFill>
                  <a:srgbClr val="009900"/>
                </a:solidFill>
                <a:latin typeface="+mj-lt"/>
              </a:rPr>
              <a:t>+ 3</a:t>
            </a:r>
            <a:r>
              <a:rPr lang="cs-CZ" sz="3000" dirty="0" smtClean="0">
                <a:latin typeface="+mj-lt"/>
              </a:rPr>
              <a:t> </a:t>
            </a: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611560" y="5517232"/>
            <a:ext cx="1008112" cy="0"/>
          </a:xfrm>
          <a:prstGeom prst="line">
            <a:avLst/>
          </a:prstGeom>
          <a:ln w="50800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>
            <a:hlinkClick r:id="" action="ppaction://hlinkshowjump?jump=nextslide"/>
          </p:cNvPr>
          <p:cNvSpPr/>
          <p:nvPr/>
        </p:nvSpPr>
        <p:spPr>
          <a:xfrm>
            <a:off x="3419872" y="5661248"/>
            <a:ext cx="2160240" cy="720080"/>
          </a:xfrm>
          <a:prstGeom prst="rect">
            <a:avLst/>
          </a:prstGeom>
          <a:gradFill>
            <a:gsLst>
              <a:gs pos="0">
                <a:srgbClr val="92D05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rgbClr val="FF0000"/>
                </a:solidFill>
              </a:rPr>
              <a:t>Pokračovat</a:t>
            </a:r>
            <a:endParaRPr lang="cs-CZ" sz="3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1000"/>
                            </p:stCondLst>
                            <p:childTnLst>
                              <p:par>
                                <p:cTn id="1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1000"/>
                            </p:stCondLst>
                            <p:childTnLst>
                              <p:par>
                                <p:cTn id="19" presetID="1" presetClass="entr" presetSubtype="0" fill="hold" nodeType="afterEffect">
                                  <p:stCondLst>
                                    <p:cond delay="5000"/>
                                  </p:stCondLst>
                                  <p:iterate type="lt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6001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5000"/>
                                  </p:stCondLst>
                                  <p:iterate type="lt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3502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 animBg="1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12968" cy="1728192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sz="3600" dirty="0" smtClean="0"/>
              <a:t>Test</a:t>
            </a:r>
          </a:p>
        </p:txBody>
      </p:sp>
      <p:sp>
        <p:nvSpPr>
          <p:cNvPr id="13" name="Nadpis 1"/>
          <p:cNvSpPr txBox="1">
            <a:spLocks/>
          </p:cNvSpPr>
          <p:nvPr/>
        </p:nvSpPr>
        <p:spPr bwMode="auto">
          <a:xfrm>
            <a:off x="179512" y="2132856"/>
            <a:ext cx="8712968" cy="2376264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Připravte </a:t>
            </a: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si papír</a:t>
            </a:r>
            <a:r>
              <a:rPr kumimoji="0" lang="cs-CZ" sz="3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na výpočty a tužku na psaní. 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s-CZ" sz="3000" dirty="0" smtClean="0">
              <a:latin typeface="+mj-lt"/>
              <a:ea typeface="+mj-ea"/>
              <a:cs typeface="+mj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Až budete připraveni, klikněte na tlačítko „Pokračovat“. </a:t>
            </a: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4" name="Obdélník 13">
            <a:hlinkClick r:id="" action="ppaction://hlinkshowjump?jump=nextslide"/>
          </p:cNvPr>
          <p:cNvSpPr/>
          <p:nvPr/>
        </p:nvSpPr>
        <p:spPr>
          <a:xfrm>
            <a:off x="3347864" y="5229200"/>
            <a:ext cx="2160240" cy="720080"/>
          </a:xfrm>
          <a:prstGeom prst="rect">
            <a:avLst/>
          </a:prstGeom>
          <a:gradFill>
            <a:gsLst>
              <a:gs pos="0">
                <a:srgbClr val="92D05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rgbClr val="FF0000"/>
                </a:solidFill>
              </a:rPr>
              <a:t>Pokračovat</a:t>
            </a:r>
            <a:endParaRPr lang="cs-CZ" sz="3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12968" cy="1728192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sz="3600" dirty="0" smtClean="0"/>
              <a:t>Otázka č.1</a:t>
            </a:r>
          </a:p>
        </p:txBody>
      </p:sp>
      <p:sp>
        <p:nvSpPr>
          <p:cNvPr id="13" name="Nadpis 1"/>
          <p:cNvSpPr txBox="1">
            <a:spLocks/>
          </p:cNvSpPr>
          <p:nvPr/>
        </p:nvSpPr>
        <p:spPr bwMode="auto">
          <a:xfrm>
            <a:off x="179512" y="2132856"/>
            <a:ext cx="8712968" cy="2376264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s-CZ" sz="3000" dirty="0" smtClean="0">
              <a:latin typeface="+mj-lt"/>
              <a:ea typeface="+mj-ea"/>
              <a:cs typeface="+mj-cs"/>
            </a:endParaRPr>
          </a:p>
        </p:txBody>
      </p:sp>
      <p:sp>
        <p:nvSpPr>
          <p:cNvPr id="14" name="Obdélník 13">
            <a:hlinkClick r:id="" action="ppaction://hlinkshowjump?jump=nextslide"/>
          </p:cNvPr>
          <p:cNvSpPr/>
          <p:nvPr/>
        </p:nvSpPr>
        <p:spPr>
          <a:xfrm>
            <a:off x="3203848" y="5085184"/>
            <a:ext cx="2592288" cy="720080"/>
          </a:xfrm>
          <a:prstGeom prst="rect">
            <a:avLst/>
          </a:prstGeom>
          <a:gradFill>
            <a:gsLst>
              <a:gs pos="0">
                <a:srgbClr val="92D05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rgbClr val="FF0000"/>
                </a:solidFill>
              </a:rPr>
              <a:t>Zobraz řešení</a:t>
            </a:r>
            <a:endParaRPr lang="cs-CZ" sz="30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61695" y="2420888"/>
            <a:ext cx="7686720" cy="553998"/>
          </a:xfrm>
          <a:prstGeom prst="rect">
            <a:avLst/>
          </a:prstGeom>
        </p:spPr>
        <p:txBody>
          <a:bodyPr wrap="none" anchor="ctr" anchorCtr="1">
            <a:spAutoFit/>
          </a:bodyPr>
          <a:lstStyle/>
          <a:p>
            <a:pPr lvl="0" algn="ctr">
              <a:buNone/>
            </a:pPr>
            <a:r>
              <a:rPr lang="cs-CZ" sz="3000" dirty="0" smtClean="0">
                <a:latin typeface="+mn-lt"/>
              </a:rPr>
              <a:t>(4x</a:t>
            </a:r>
            <a:r>
              <a:rPr lang="cs-CZ" sz="3000" baseline="30000" dirty="0" smtClean="0">
                <a:latin typeface="+mn-lt"/>
              </a:rPr>
              <a:t>2 </a:t>
            </a:r>
            <a:r>
              <a:rPr lang="cs-CZ" sz="3000" dirty="0" smtClean="0">
                <a:latin typeface="+mn-lt"/>
              </a:rPr>
              <a:t>y + </a:t>
            </a:r>
            <a:r>
              <a:rPr lang="cs-CZ" sz="3000" dirty="0" err="1" smtClean="0">
                <a:latin typeface="+mn-lt"/>
              </a:rPr>
              <a:t>y</a:t>
            </a:r>
            <a:r>
              <a:rPr lang="cs-CZ" sz="3000" dirty="0" smtClean="0">
                <a:latin typeface="+mn-lt"/>
              </a:rPr>
              <a:t> – x + 2xy) - (6xy</a:t>
            </a:r>
            <a:r>
              <a:rPr lang="cs-CZ" sz="3000" baseline="30000" dirty="0" smtClean="0">
                <a:latin typeface="+mn-lt"/>
              </a:rPr>
              <a:t>2 </a:t>
            </a:r>
            <a:r>
              <a:rPr lang="cs-CZ" sz="3000" dirty="0" smtClean="0">
                <a:latin typeface="+mn-lt"/>
              </a:rPr>
              <a:t> + 4xy</a:t>
            </a:r>
            <a:r>
              <a:rPr lang="cs-CZ" sz="3000" baseline="30000" dirty="0" smtClean="0">
                <a:latin typeface="+mn-lt"/>
              </a:rPr>
              <a:t>2</a:t>
            </a:r>
            <a:r>
              <a:rPr lang="cs-CZ" sz="3000" dirty="0" smtClean="0">
                <a:latin typeface="+mn-lt"/>
              </a:rPr>
              <a:t> - 2y – x + 3xy)=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12968" cy="1728192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sz="3600" dirty="0" smtClean="0"/>
              <a:t>Otázka č.1</a:t>
            </a:r>
          </a:p>
        </p:txBody>
      </p:sp>
      <p:sp>
        <p:nvSpPr>
          <p:cNvPr id="13" name="Nadpis 1"/>
          <p:cNvSpPr txBox="1">
            <a:spLocks/>
          </p:cNvSpPr>
          <p:nvPr/>
        </p:nvSpPr>
        <p:spPr bwMode="auto">
          <a:xfrm>
            <a:off x="179512" y="2132856"/>
            <a:ext cx="8712968" cy="2376264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s-CZ" sz="3000" dirty="0" smtClean="0">
              <a:latin typeface="+mj-lt"/>
              <a:ea typeface="+mj-ea"/>
              <a:cs typeface="+mj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61695" y="2420888"/>
            <a:ext cx="7686720" cy="553998"/>
          </a:xfrm>
          <a:prstGeom prst="rect">
            <a:avLst/>
          </a:prstGeom>
        </p:spPr>
        <p:txBody>
          <a:bodyPr wrap="none" anchor="ctr" anchorCtr="1">
            <a:spAutoFit/>
          </a:bodyPr>
          <a:lstStyle/>
          <a:p>
            <a:pPr lvl="0" algn="ctr">
              <a:buNone/>
            </a:pPr>
            <a:r>
              <a:rPr lang="cs-CZ" sz="3000" dirty="0" smtClean="0">
                <a:latin typeface="+mj-lt"/>
              </a:rPr>
              <a:t>(4x</a:t>
            </a:r>
            <a:r>
              <a:rPr lang="cs-CZ" sz="3000" baseline="30000" dirty="0" smtClean="0">
                <a:latin typeface="+mj-lt"/>
              </a:rPr>
              <a:t>2 </a:t>
            </a:r>
            <a:r>
              <a:rPr lang="cs-CZ" sz="3000" dirty="0" smtClean="0">
                <a:latin typeface="+mj-lt"/>
              </a:rPr>
              <a:t>y + </a:t>
            </a:r>
            <a:r>
              <a:rPr lang="cs-CZ" sz="3000" dirty="0" err="1" smtClean="0">
                <a:latin typeface="+mj-lt"/>
              </a:rPr>
              <a:t>y</a:t>
            </a:r>
            <a:r>
              <a:rPr lang="cs-CZ" sz="3000" dirty="0" smtClean="0">
                <a:latin typeface="+mj-lt"/>
              </a:rPr>
              <a:t> – x + 2xy) - (6xy</a:t>
            </a:r>
            <a:r>
              <a:rPr lang="cs-CZ" sz="3000" baseline="30000" dirty="0" smtClean="0">
                <a:latin typeface="+mj-lt"/>
              </a:rPr>
              <a:t>2 </a:t>
            </a:r>
            <a:r>
              <a:rPr lang="cs-CZ" sz="3000" dirty="0" smtClean="0">
                <a:latin typeface="+mj-lt"/>
              </a:rPr>
              <a:t> + 4xy</a:t>
            </a:r>
            <a:r>
              <a:rPr lang="cs-CZ" sz="3000" baseline="30000" dirty="0" smtClean="0">
                <a:latin typeface="+mj-lt"/>
              </a:rPr>
              <a:t>2</a:t>
            </a:r>
            <a:r>
              <a:rPr lang="cs-CZ" sz="3000" dirty="0" smtClean="0">
                <a:latin typeface="+mj-lt"/>
              </a:rPr>
              <a:t> - 2y – x + 3xy)=</a:t>
            </a:r>
          </a:p>
        </p:txBody>
      </p:sp>
      <p:sp>
        <p:nvSpPr>
          <p:cNvPr id="6" name="Obdélník 5">
            <a:hlinkClick r:id="" action="ppaction://hlinkshowjump?jump=nextslide"/>
          </p:cNvPr>
          <p:cNvSpPr/>
          <p:nvPr/>
        </p:nvSpPr>
        <p:spPr>
          <a:xfrm>
            <a:off x="3419872" y="5229200"/>
            <a:ext cx="2160240" cy="720080"/>
          </a:xfrm>
          <a:prstGeom prst="rect">
            <a:avLst/>
          </a:prstGeom>
          <a:gradFill>
            <a:gsLst>
              <a:gs pos="0">
                <a:srgbClr val="92D05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rgbClr val="FF0000"/>
                </a:solidFill>
              </a:rPr>
              <a:t>Pokračovat</a:t>
            </a:r>
            <a:endParaRPr lang="cs-CZ" sz="30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47252" y="3307050"/>
            <a:ext cx="4315605" cy="553998"/>
          </a:xfrm>
          <a:prstGeom prst="rect">
            <a:avLst/>
          </a:prstGeom>
        </p:spPr>
        <p:txBody>
          <a:bodyPr wrap="none" anchor="ctr" anchorCtr="1">
            <a:spAutoFit/>
          </a:bodyPr>
          <a:lstStyle/>
          <a:p>
            <a:pPr lvl="0" algn="ctr">
              <a:buNone/>
            </a:pPr>
            <a:r>
              <a:rPr lang="cs-CZ" sz="3000" dirty="0" smtClean="0">
                <a:latin typeface="+mn-lt"/>
              </a:rPr>
              <a:t>= 4x</a:t>
            </a:r>
            <a:r>
              <a:rPr lang="cs-CZ" sz="3000" baseline="30000" dirty="0" smtClean="0">
                <a:latin typeface="+mn-lt"/>
              </a:rPr>
              <a:t>2 </a:t>
            </a:r>
            <a:r>
              <a:rPr lang="cs-CZ" sz="3000" dirty="0" smtClean="0">
                <a:latin typeface="+mn-lt"/>
              </a:rPr>
              <a:t>y - 10xy</a:t>
            </a:r>
            <a:r>
              <a:rPr lang="cs-CZ" sz="3000" baseline="30000" dirty="0" smtClean="0">
                <a:latin typeface="+mn-lt"/>
              </a:rPr>
              <a:t>2</a:t>
            </a:r>
            <a:r>
              <a:rPr lang="cs-CZ" sz="3000" dirty="0" smtClean="0">
                <a:latin typeface="+mn-lt"/>
              </a:rPr>
              <a:t> – </a:t>
            </a:r>
            <a:r>
              <a:rPr lang="cs-CZ" sz="3000" dirty="0" err="1" smtClean="0">
                <a:latin typeface="+mn-lt"/>
              </a:rPr>
              <a:t>xy</a:t>
            </a:r>
            <a:r>
              <a:rPr lang="cs-CZ" sz="3000" dirty="0" smtClean="0">
                <a:latin typeface="+mn-lt"/>
              </a:rPr>
              <a:t> – x + 3y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12968" cy="1728192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sz="3600" dirty="0" smtClean="0"/>
              <a:t>Otázka č.2</a:t>
            </a:r>
          </a:p>
        </p:txBody>
      </p:sp>
      <p:sp>
        <p:nvSpPr>
          <p:cNvPr id="13" name="Nadpis 1"/>
          <p:cNvSpPr txBox="1">
            <a:spLocks/>
          </p:cNvSpPr>
          <p:nvPr/>
        </p:nvSpPr>
        <p:spPr bwMode="auto">
          <a:xfrm>
            <a:off x="179512" y="2132856"/>
            <a:ext cx="8712968" cy="2376264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s-CZ" sz="3000" dirty="0" smtClean="0">
              <a:latin typeface="+mj-lt"/>
              <a:ea typeface="+mj-ea"/>
              <a:cs typeface="+mj-cs"/>
            </a:endParaRPr>
          </a:p>
        </p:txBody>
      </p:sp>
      <p:sp>
        <p:nvSpPr>
          <p:cNvPr id="14" name="Obdélník 13">
            <a:hlinkClick r:id="" action="ppaction://hlinkshowjump?jump=nextslide"/>
          </p:cNvPr>
          <p:cNvSpPr/>
          <p:nvPr/>
        </p:nvSpPr>
        <p:spPr>
          <a:xfrm>
            <a:off x="3203848" y="5085184"/>
            <a:ext cx="2592288" cy="720080"/>
          </a:xfrm>
          <a:prstGeom prst="rect">
            <a:avLst/>
          </a:prstGeom>
          <a:gradFill>
            <a:gsLst>
              <a:gs pos="0">
                <a:srgbClr val="92D05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rgbClr val="FF0000"/>
                </a:solidFill>
              </a:rPr>
              <a:t>Zobraz řešení</a:t>
            </a:r>
            <a:endParaRPr lang="cs-CZ" sz="30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834101" y="2420888"/>
            <a:ext cx="5541902" cy="553998"/>
          </a:xfrm>
          <a:prstGeom prst="rect">
            <a:avLst/>
          </a:prstGeom>
        </p:spPr>
        <p:txBody>
          <a:bodyPr wrap="none" anchor="ctr" anchorCtr="1">
            <a:spAutoFit/>
          </a:bodyPr>
          <a:lstStyle/>
          <a:p>
            <a:pPr lvl="0" algn="ctr">
              <a:buNone/>
            </a:pPr>
            <a:r>
              <a:rPr lang="cs-CZ" sz="3000" dirty="0" smtClean="0">
                <a:latin typeface="+mj-lt"/>
              </a:rPr>
              <a:t>(2x</a:t>
            </a:r>
            <a:r>
              <a:rPr lang="cs-CZ" sz="3000" baseline="30000" dirty="0" smtClean="0">
                <a:latin typeface="+mj-lt"/>
              </a:rPr>
              <a:t> </a:t>
            </a:r>
            <a:r>
              <a:rPr lang="cs-CZ" sz="3000" dirty="0" smtClean="0">
                <a:latin typeface="+mj-lt"/>
              </a:rPr>
              <a:t>y - 5y + 3x + 5) + (x</a:t>
            </a:r>
            <a:r>
              <a:rPr lang="cs-CZ" sz="3000" baseline="30000" dirty="0" smtClean="0">
                <a:latin typeface="+mj-lt"/>
              </a:rPr>
              <a:t> </a:t>
            </a:r>
            <a:r>
              <a:rPr lang="cs-CZ" sz="3000" dirty="0" smtClean="0">
                <a:latin typeface="+mj-lt"/>
              </a:rPr>
              <a:t>y + 5y - 2x)=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12968" cy="1728192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sz="3600" dirty="0" smtClean="0"/>
              <a:t>Otázka č.2</a:t>
            </a:r>
          </a:p>
        </p:txBody>
      </p:sp>
      <p:sp>
        <p:nvSpPr>
          <p:cNvPr id="13" name="Nadpis 1"/>
          <p:cNvSpPr txBox="1">
            <a:spLocks/>
          </p:cNvSpPr>
          <p:nvPr/>
        </p:nvSpPr>
        <p:spPr bwMode="auto">
          <a:xfrm>
            <a:off x="179512" y="2132856"/>
            <a:ext cx="8712968" cy="2376264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s-CZ" sz="3000" dirty="0" smtClean="0">
              <a:latin typeface="+mj-lt"/>
              <a:ea typeface="+mj-ea"/>
              <a:cs typeface="+mj-cs"/>
            </a:endParaRPr>
          </a:p>
        </p:txBody>
      </p:sp>
      <p:sp>
        <p:nvSpPr>
          <p:cNvPr id="6" name="Obdélník 5">
            <a:hlinkClick r:id="" action="ppaction://hlinkshowjump?jump=nextslide"/>
          </p:cNvPr>
          <p:cNvSpPr/>
          <p:nvPr/>
        </p:nvSpPr>
        <p:spPr>
          <a:xfrm>
            <a:off x="3419872" y="5229200"/>
            <a:ext cx="2160240" cy="720080"/>
          </a:xfrm>
          <a:prstGeom prst="rect">
            <a:avLst/>
          </a:prstGeom>
          <a:gradFill>
            <a:gsLst>
              <a:gs pos="0">
                <a:srgbClr val="92D05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rgbClr val="FF0000"/>
                </a:solidFill>
              </a:rPr>
              <a:t>Pokračovat</a:t>
            </a:r>
            <a:endParaRPr lang="cs-CZ" sz="30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834101" y="2420888"/>
            <a:ext cx="5541902" cy="553998"/>
          </a:xfrm>
          <a:prstGeom prst="rect">
            <a:avLst/>
          </a:prstGeom>
        </p:spPr>
        <p:txBody>
          <a:bodyPr wrap="none" anchor="ctr" anchorCtr="1">
            <a:spAutoFit/>
          </a:bodyPr>
          <a:lstStyle/>
          <a:p>
            <a:pPr lvl="0" algn="ctr">
              <a:buNone/>
            </a:pPr>
            <a:r>
              <a:rPr lang="cs-CZ" sz="3000" dirty="0" smtClean="0">
                <a:latin typeface="+mj-lt"/>
              </a:rPr>
              <a:t>(2x</a:t>
            </a:r>
            <a:r>
              <a:rPr lang="cs-CZ" sz="3000" baseline="30000" dirty="0" smtClean="0">
                <a:latin typeface="+mj-lt"/>
              </a:rPr>
              <a:t> </a:t>
            </a:r>
            <a:r>
              <a:rPr lang="cs-CZ" sz="3000" dirty="0" smtClean="0">
                <a:latin typeface="+mj-lt"/>
              </a:rPr>
              <a:t>y - 5y + 3x + 5) + (x</a:t>
            </a:r>
            <a:r>
              <a:rPr lang="cs-CZ" sz="3000" baseline="30000" dirty="0" smtClean="0">
                <a:latin typeface="+mj-lt"/>
              </a:rPr>
              <a:t> </a:t>
            </a:r>
            <a:r>
              <a:rPr lang="cs-CZ" sz="3000" dirty="0" smtClean="0">
                <a:latin typeface="+mj-lt"/>
              </a:rPr>
              <a:t>y + 5y - 2x)=</a:t>
            </a:r>
          </a:p>
        </p:txBody>
      </p:sp>
      <p:sp>
        <p:nvSpPr>
          <p:cNvPr id="9" name="Obdélník 8"/>
          <p:cNvSpPr/>
          <p:nvPr/>
        </p:nvSpPr>
        <p:spPr>
          <a:xfrm>
            <a:off x="3487589" y="3307050"/>
            <a:ext cx="2238112" cy="553998"/>
          </a:xfrm>
          <a:prstGeom prst="rect">
            <a:avLst/>
          </a:prstGeom>
        </p:spPr>
        <p:txBody>
          <a:bodyPr wrap="none" anchor="ctr" anchorCtr="1">
            <a:spAutoFit/>
          </a:bodyPr>
          <a:lstStyle/>
          <a:p>
            <a:pPr lvl="0" algn="ctr">
              <a:buNone/>
            </a:pPr>
            <a:r>
              <a:rPr lang="cs-CZ" sz="3000" dirty="0" smtClean="0">
                <a:latin typeface="+mj-lt"/>
              </a:rPr>
              <a:t>= 3x</a:t>
            </a:r>
            <a:r>
              <a:rPr lang="cs-CZ" sz="3000" baseline="30000" dirty="0" smtClean="0">
                <a:latin typeface="+mj-lt"/>
              </a:rPr>
              <a:t> </a:t>
            </a:r>
            <a:r>
              <a:rPr lang="cs-CZ" sz="3000" dirty="0" smtClean="0">
                <a:latin typeface="+mj-lt"/>
              </a:rPr>
              <a:t>y + x + 5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12968" cy="1728192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sz="3600" dirty="0" smtClean="0"/>
              <a:t>Otázka č.3</a:t>
            </a:r>
          </a:p>
        </p:txBody>
      </p:sp>
      <p:sp>
        <p:nvSpPr>
          <p:cNvPr id="13" name="Nadpis 1"/>
          <p:cNvSpPr txBox="1">
            <a:spLocks/>
          </p:cNvSpPr>
          <p:nvPr/>
        </p:nvSpPr>
        <p:spPr bwMode="auto">
          <a:xfrm>
            <a:off x="179512" y="2132856"/>
            <a:ext cx="8712968" cy="2376264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s-CZ" sz="3000" dirty="0" smtClean="0">
              <a:latin typeface="+mj-lt"/>
              <a:ea typeface="+mj-ea"/>
              <a:cs typeface="+mj-cs"/>
            </a:endParaRPr>
          </a:p>
        </p:txBody>
      </p:sp>
      <p:sp>
        <p:nvSpPr>
          <p:cNvPr id="14" name="Obdélník 13">
            <a:hlinkClick r:id="" action="ppaction://hlinkshowjump?jump=nextslide"/>
          </p:cNvPr>
          <p:cNvSpPr/>
          <p:nvPr/>
        </p:nvSpPr>
        <p:spPr>
          <a:xfrm>
            <a:off x="3203848" y="5085184"/>
            <a:ext cx="2592288" cy="720080"/>
          </a:xfrm>
          <a:prstGeom prst="rect">
            <a:avLst/>
          </a:prstGeom>
          <a:gradFill>
            <a:gsLst>
              <a:gs pos="0">
                <a:srgbClr val="92D05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rgbClr val="FF0000"/>
                </a:solidFill>
              </a:rPr>
              <a:t>Zobraz řešení</a:t>
            </a:r>
            <a:endParaRPr lang="cs-CZ" sz="30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48924" y="2420888"/>
            <a:ext cx="8512267" cy="553998"/>
          </a:xfrm>
          <a:prstGeom prst="rect">
            <a:avLst/>
          </a:prstGeom>
        </p:spPr>
        <p:txBody>
          <a:bodyPr wrap="none" anchor="ctr" anchorCtr="1">
            <a:spAutoFit/>
          </a:bodyPr>
          <a:lstStyle/>
          <a:p>
            <a:pPr lvl="0" algn="ctr">
              <a:buNone/>
            </a:pPr>
            <a:r>
              <a:rPr lang="cs-CZ" sz="3000" dirty="0" smtClean="0">
                <a:latin typeface="+mj-lt"/>
              </a:rPr>
              <a:t>(2x</a:t>
            </a:r>
            <a:r>
              <a:rPr lang="cs-CZ" sz="3000" baseline="30000" dirty="0" smtClean="0">
                <a:latin typeface="+mj-lt"/>
              </a:rPr>
              <a:t>2 </a:t>
            </a:r>
            <a:r>
              <a:rPr lang="cs-CZ" sz="3000" dirty="0" smtClean="0">
                <a:latin typeface="+mj-lt"/>
              </a:rPr>
              <a:t>y  - 3xy + 5y – xy</a:t>
            </a:r>
            <a:r>
              <a:rPr lang="cs-CZ" sz="3000" baseline="30000" dirty="0" smtClean="0">
                <a:latin typeface="+mj-lt"/>
              </a:rPr>
              <a:t>2 </a:t>
            </a:r>
            <a:r>
              <a:rPr lang="cs-CZ" sz="3000" dirty="0" smtClean="0">
                <a:latin typeface="+mj-lt"/>
              </a:rPr>
              <a:t>) – (x</a:t>
            </a:r>
            <a:r>
              <a:rPr lang="cs-CZ" sz="3000" baseline="30000" dirty="0" smtClean="0">
                <a:latin typeface="+mj-lt"/>
              </a:rPr>
              <a:t>2 </a:t>
            </a:r>
            <a:r>
              <a:rPr lang="cs-CZ" sz="3000" dirty="0" smtClean="0">
                <a:latin typeface="+mj-lt"/>
              </a:rPr>
              <a:t>y + 2xy) +(– xy</a:t>
            </a:r>
            <a:r>
              <a:rPr lang="cs-CZ" sz="3000" baseline="30000" dirty="0" smtClean="0">
                <a:latin typeface="+mj-lt"/>
              </a:rPr>
              <a:t>2 </a:t>
            </a:r>
            <a:r>
              <a:rPr lang="cs-CZ" sz="3000" dirty="0" smtClean="0">
                <a:latin typeface="+mj-lt"/>
              </a:rPr>
              <a:t>- 5y – </a:t>
            </a:r>
            <a:r>
              <a:rPr lang="cs-CZ" sz="3000" dirty="0" err="1" smtClean="0">
                <a:latin typeface="+mj-lt"/>
              </a:rPr>
              <a:t>xy</a:t>
            </a:r>
            <a:r>
              <a:rPr lang="cs-CZ" sz="3000" dirty="0" smtClean="0">
                <a:latin typeface="+mj-lt"/>
              </a:rPr>
              <a:t>)=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12968" cy="1728192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sz="3600" dirty="0" smtClean="0"/>
              <a:t>Otázka č.3</a:t>
            </a:r>
          </a:p>
        </p:txBody>
      </p:sp>
      <p:sp>
        <p:nvSpPr>
          <p:cNvPr id="13" name="Nadpis 1"/>
          <p:cNvSpPr txBox="1">
            <a:spLocks/>
          </p:cNvSpPr>
          <p:nvPr/>
        </p:nvSpPr>
        <p:spPr bwMode="auto">
          <a:xfrm>
            <a:off x="179512" y="2132856"/>
            <a:ext cx="8712968" cy="2376264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s-CZ" sz="3000" dirty="0" smtClean="0">
              <a:latin typeface="+mj-lt"/>
              <a:ea typeface="+mj-ea"/>
              <a:cs typeface="+mj-cs"/>
            </a:endParaRPr>
          </a:p>
        </p:txBody>
      </p:sp>
      <p:sp>
        <p:nvSpPr>
          <p:cNvPr id="6" name="Obdélník 5">
            <a:hlinkClick r:id="" action="ppaction://hlinkshowjump?jump=nextslide"/>
          </p:cNvPr>
          <p:cNvSpPr/>
          <p:nvPr/>
        </p:nvSpPr>
        <p:spPr>
          <a:xfrm>
            <a:off x="3419872" y="5229200"/>
            <a:ext cx="2160240" cy="720080"/>
          </a:xfrm>
          <a:prstGeom prst="rect">
            <a:avLst/>
          </a:prstGeom>
          <a:gradFill>
            <a:gsLst>
              <a:gs pos="0">
                <a:srgbClr val="92D05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rgbClr val="FF0000"/>
                </a:solidFill>
              </a:rPr>
              <a:t>Konec</a:t>
            </a:r>
            <a:endParaRPr lang="cs-CZ" sz="30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8924" y="2420888"/>
            <a:ext cx="8512267" cy="553998"/>
          </a:xfrm>
          <a:prstGeom prst="rect">
            <a:avLst/>
          </a:prstGeom>
        </p:spPr>
        <p:txBody>
          <a:bodyPr wrap="none" anchor="ctr" anchorCtr="1">
            <a:spAutoFit/>
          </a:bodyPr>
          <a:lstStyle/>
          <a:p>
            <a:pPr lvl="0" algn="ctr">
              <a:buNone/>
            </a:pPr>
            <a:r>
              <a:rPr lang="cs-CZ" sz="3000" dirty="0" smtClean="0">
                <a:latin typeface="+mj-lt"/>
              </a:rPr>
              <a:t>(2x</a:t>
            </a:r>
            <a:r>
              <a:rPr lang="cs-CZ" sz="3000" baseline="30000" dirty="0" smtClean="0">
                <a:latin typeface="+mj-lt"/>
              </a:rPr>
              <a:t>2 </a:t>
            </a:r>
            <a:r>
              <a:rPr lang="cs-CZ" sz="3000" dirty="0" smtClean="0">
                <a:latin typeface="+mj-lt"/>
              </a:rPr>
              <a:t>y  - 3xy + 5y – xy</a:t>
            </a:r>
            <a:r>
              <a:rPr lang="cs-CZ" sz="3000" baseline="30000" dirty="0" smtClean="0">
                <a:latin typeface="+mj-lt"/>
              </a:rPr>
              <a:t>2 </a:t>
            </a:r>
            <a:r>
              <a:rPr lang="cs-CZ" sz="3000" dirty="0" smtClean="0">
                <a:latin typeface="+mj-lt"/>
              </a:rPr>
              <a:t>) – (x</a:t>
            </a:r>
            <a:r>
              <a:rPr lang="cs-CZ" sz="3000" baseline="30000" dirty="0" smtClean="0">
                <a:latin typeface="+mj-lt"/>
              </a:rPr>
              <a:t>2 </a:t>
            </a:r>
            <a:r>
              <a:rPr lang="cs-CZ" sz="3000" dirty="0" smtClean="0">
                <a:latin typeface="+mj-lt"/>
              </a:rPr>
              <a:t>y + 2xy) +(– xy</a:t>
            </a:r>
            <a:r>
              <a:rPr lang="cs-CZ" sz="3000" baseline="30000" dirty="0" smtClean="0">
                <a:latin typeface="+mj-lt"/>
              </a:rPr>
              <a:t>2 </a:t>
            </a:r>
            <a:r>
              <a:rPr lang="cs-CZ" sz="3000" dirty="0" smtClean="0">
                <a:latin typeface="+mj-lt"/>
              </a:rPr>
              <a:t>- 5y – </a:t>
            </a:r>
            <a:r>
              <a:rPr lang="cs-CZ" sz="3000" dirty="0" err="1" smtClean="0">
                <a:latin typeface="+mj-lt"/>
              </a:rPr>
              <a:t>xy</a:t>
            </a:r>
            <a:r>
              <a:rPr lang="cs-CZ" sz="3000" dirty="0" smtClean="0">
                <a:latin typeface="+mj-lt"/>
              </a:rPr>
              <a:t>)=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032926" y="3212976"/>
            <a:ext cx="3111749" cy="553998"/>
          </a:xfrm>
          <a:prstGeom prst="rect">
            <a:avLst/>
          </a:prstGeom>
        </p:spPr>
        <p:txBody>
          <a:bodyPr wrap="none" anchor="ctr" anchorCtr="1">
            <a:spAutoFit/>
          </a:bodyPr>
          <a:lstStyle/>
          <a:p>
            <a:pPr lvl="0" algn="ctr">
              <a:buNone/>
            </a:pPr>
            <a:r>
              <a:rPr lang="cs-CZ" sz="3000" dirty="0" smtClean="0">
                <a:latin typeface="+mj-lt"/>
              </a:rPr>
              <a:t>= x</a:t>
            </a:r>
            <a:r>
              <a:rPr lang="cs-CZ" sz="3000" baseline="30000" dirty="0" smtClean="0">
                <a:latin typeface="+mj-lt"/>
              </a:rPr>
              <a:t>2 </a:t>
            </a:r>
            <a:r>
              <a:rPr lang="cs-CZ" sz="3000" dirty="0" smtClean="0">
                <a:latin typeface="+mj-lt"/>
              </a:rPr>
              <a:t>y  - 6xy  – 2xy</a:t>
            </a:r>
            <a:r>
              <a:rPr lang="cs-CZ" sz="3000" baseline="30000" dirty="0" smtClean="0">
                <a:latin typeface="+mj-lt"/>
              </a:rPr>
              <a:t>2</a:t>
            </a:r>
            <a:r>
              <a:rPr lang="cs-CZ" sz="3000" dirty="0" smtClean="0">
                <a:latin typeface="+mj-lt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67544" y="2924944"/>
            <a:ext cx="8229600" cy="1143000"/>
          </a:xfrm>
        </p:spPr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287</TotalTime>
  <Words>636</Words>
  <Application>Microsoft Office PowerPoint</Application>
  <PresentationFormat>Předvádění na obrazovce (4:3)</PresentationFormat>
  <Paragraphs>98</Paragraphs>
  <Slides>15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Sčítání mnohočlenů</vt:lpstr>
      <vt:lpstr>Příklad č.1:  Sečtěte mnohočleny   2x3 + x + 1; 3x2 – x + 6; 4x – 3.</vt:lpstr>
      <vt:lpstr>Příklad č.2:  Sečtěte mnohočleny  2a2b + 3ab2 – 4a2b2 ; 4a – 5b + 8a2b + 6a2b2 - a2b3 .</vt:lpstr>
      <vt:lpstr>Odčítání mnohočlenů</vt:lpstr>
      <vt:lpstr>Příklad č.1:  Od mnohočlenu 2x + 3y + 6 odečtěte mnohočlen 6x – 7y + 2</vt:lpstr>
      <vt:lpstr>Příklad č.2:   Odečtěte mnohočleny   2x2 + xy + y; -3x2 +xy + y – 3</vt:lpstr>
      <vt:lpstr>Test</vt:lpstr>
      <vt:lpstr>Otázka č.1</vt:lpstr>
      <vt:lpstr>Otázka č.1</vt:lpstr>
      <vt:lpstr>Otázka č.2</vt:lpstr>
      <vt:lpstr>Otázka č.2</vt:lpstr>
      <vt:lpstr>Otázka č.3</vt:lpstr>
      <vt:lpstr>Otázka č.3</vt:lpstr>
      <vt:lpstr>Děkuji za pozornost</vt:lpstr>
    </vt:vector>
  </TitlesOfParts>
  <Company>Ministerstvo školství, mládeže a tělovýchovy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Mgr. Erika Krámská</dc:creator>
  <cp:lastModifiedBy>Erika</cp:lastModifiedBy>
  <cp:revision>44</cp:revision>
  <dcterms:created xsi:type="dcterms:W3CDTF">2010-09-06T12:21:50Z</dcterms:created>
  <dcterms:modified xsi:type="dcterms:W3CDTF">2013-07-25T08:31:44Z</dcterms:modified>
</cp:coreProperties>
</file>