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7" r:id="rId2"/>
    <p:sldId id="266" r:id="rId3"/>
    <p:sldId id="26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6600"/>
    <a:srgbClr val="663300"/>
    <a:srgbClr val="FFCCFF"/>
    <a:srgbClr val="33CC33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96" autoAdjust="0"/>
    <p:restoredTop sz="94667" autoAdjust="0"/>
  </p:normalViewPr>
  <p:slideViewPr>
    <p:cSldViewPr>
      <p:cViewPr varScale="1">
        <p:scale>
          <a:sx n="75" d="100"/>
          <a:sy n="75" d="100"/>
        </p:scale>
        <p:origin x="-88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2937E3-2043-4938-B10B-D7379BCBD288}" type="datetimeFigureOut">
              <a:rPr lang="cs-CZ" smtClean="0"/>
              <a:pPr/>
              <a:t>22.8.2013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AC295A-1ADE-48D4-B7D0-0D13B3F24F7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5E1328-82B4-4BE1-AA7A-68A812489BC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5185-F13B-424A-98BE-03B101550758}" type="datetimeFigureOut">
              <a:rPr lang="cs-CZ" smtClean="0"/>
              <a:pPr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153DB-224F-4A46-90A2-6F183AEA48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5185-F13B-424A-98BE-03B101550758}" type="datetimeFigureOut">
              <a:rPr lang="cs-CZ" smtClean="0"/>
              <a:pPr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153DB-224F-4A46-90A2-6F183AEA48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5185-F13B-424A-98BE-03B101550758}" type="datetimeFigureOut">
              <a:rPr lang="cs-CZ" smtClean="0"/>
              <a:pPr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153DB-224F-4A46-90A2-6F183AEA48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5185-F13B-424A-98BE-03B101550758}" type="datetimeFigureOut">
              <a:rPr lang="cs-CZ" smtClean="0"/>
              <a:pPr/>
              <a:t>22.8.2013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153DB-224F-4A46-90A2-6F183AEA48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5185-F13B-424A-98BE-03B101550758}" type="datetimeFigureOut">
              <a:rPr lang="cs-CZ" smtClean="0"/>
              <a:pPr/>
              <a:t>22.8.2013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153DB-224F-4A46-90A2-6F183AEA48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5185-F13B-424A-98BE-03B101550758}" type="datetimeFigureOut">
              <a:rPr lang="cs-CZ" smtClean="0"/>
              <a:pPr/>
              <a:t>22.8.2013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153DB-224F-4A46-90A2-6F183AEA48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5185-F13B-424A-98BE-03B101550758}" type="datetimeFigureOut">
              <a:rPr lang="cs-CZ" smtClean="0"/>
              <a:pPr/>
              <a:t>22.8.2013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153DB-224F-4A46-90A2-6F183AEA48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5185-F13B-424A-98BE-03B101550758}" type="datetimeFigureOut">
              <a:rPr lang="cs-CZ" smtClean="0"/>
              <a:pPr/>
              <a:t>22.8.2013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153DB-224F-4A46-90A2-6F183AEA48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5185-F13B-424A-98BE-03B101550758}" type="datetimeFigureOut">
              <a:rPr lang="cs-CZ" smtClean="0"/>
              <a:pPr/>
              <a:t>22.8.2013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153DB-224F-4A46-90A2-6F183AEA48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5185-F13B-424A-98BE-03B101550758}" type="datetimeFigureOut">
              <a:rPr lang="cs-CZ" smtClean="0"/>
              <a:pPr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153DB-224F-4A46-90A2-6F183AEA48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5185-F13B-424A-98BE-03B101550758}" type="datetimeFigureOut">
              <a:rPr lang="cs-CZ" smtClean="0"/>
              <a:pPr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153DB-224F-4A46-90A2-6F183AEA48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F5185-F13B-424A-98BE-03B101550758}" type="datetimeFigureOut">
              <a:rPr lang="cs-CZ" smtClean="0"/>
              <a:pPr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F153DB-224F-4A46-90A2-6F183AEA482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20.png"/><Relationship Id="rId3" Type="http://schemas.openxmlformats.org/officeDocument/2006/relationships/image" Target="../media/image31.pn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2" Type="http://schemas.openxmlformats.org/officeDocument/2006/relationships/image" Target="../media/image30.png"/><Relationship Id="rId16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21.png"/><Relationship Id="rId15" Type="http://schemas.openxmlformats.org/officeDocument/2006/relationships/image" Target="../media/image41.png"/><Relationship Id="rId10" Type="http://schemas.openxmlformats.org/officeDocument/2006/relationships/image" Target="../media/image37.png"/><Relationship Id="rId4" Type="http://schemas.openxmlformats.org/officeDocument/2006/relationships/image" Target="../media/image32.png"/><Relationship Id="rId9" Type="http://schemas.openxmlformats.org/officeDocument/2006/relationships/image" Target="../media/image36.png"/><Relationship Id="rId14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dirty="0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8888" y="2133600"/>
          <a:ext cx="6697662" cy="451986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VY_42_INOVACE_01.01.03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Násobení mnohočlenů - výklad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Mgr. Erika Krámská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Matematika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1. </a:t>
                      </a:r>
                      <a:r>
                        <a:rPr kumimoji="0" lang="cs-CZ" sz="11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ročník </a:t>
                      </a:r>
                      <a:r>
                        <a:rPr kumimoji="0" lang="cs-CZ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5.října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2012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slouží k výkladu a k opakování násobení mnohočlenů. Je rozdělena na kapitolu Násobení mnohočlenu konstantou, Násobení mnohočlenu jednočlenem a Násobení mnohočlenu mnohočlenem.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je určena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 výkladové hodiny.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Ovládání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347864" y="1600201"/>
            <a:ext cx="4464496" cy="3052936"/>
          </a:xfrm>
        </p:spPr>
        <p:txBody>
          <a:bodyPr>
            <a:normAutofit/>
          </a:bodyPr>
          <a:lstStyle/>
          <a:p>
            <a:pPr>
              <a:spcBef>
                <a:spcPts val="300"/>
              </a:spcBef>
              <a:buNone/>
            </a:pPr>
            <a:r>
              <a:rPr lang="cs-CZ" dirty="0" smtClean="0"/>
              <a:t>Předchozí stránka</a:t>
            </a:r>
          </a:p>
          <a:p>
            <a:pPr>
              <a:spcBef>
                <a:spcPts val="300"/>
              </a:spcBef>
              <a:buNone/>
            </a:pPr>
            <a:endParaRPr lang="cs-CZ" dirty="0" smtClean="0"/>
          </a:p>
          <a:p>
            <a:pPr>
              <a:spcBef>
                <a:spcPts val="300"/>
              </a:spcBef>
              <a:buNone/>
            </a:pPr>
            <a:r>
              <a:rPr lang="cs-CZ" dirty="0" smtClean="0"/>
              <a:t>Obsah</a:t>
            </a:r>
          </a:p>
          <a:p>
            <a:pPr>
              <a:spcBef>
                <a:spcPts val="300"/>
              </a:spcBef>
              <a:buNone/>
            </a:pPr>
            <a:endParaRPr lang="cs-CZ" dirty="0" smtClean="0"/>
          </a:p>
          <a:p>
            <a:pPr>
              <a:spcBef>
                <a:spcPts val="300"/>
              </a:spcBef>
              <a:buNone/>
            </a:pPr>
            <a:r>
              <a:rPr lang="cs-CZ" dirty="0" smtClean="0"/>
              <a:t>Následující stránka</a:t>
            </a:r>
          </a:p>
          <a:p>
            <a:pPr>
              <a:spcBef>
                <a:spcPts val="300"/>
              </a:spcBef>
              <a:buNone/>
            </a:pPr>
            <a:endParaRPr lang="cs-CZ" dirty="0" smtClean="0"/>
          </a:p>
          <a:p>
            <a:pPr>
              <a:spcBef>
                <a:spcPts val="300"/>
              </a:spcBef>
              <a:buNone/>
            </a:pPr>
            <a:endParaRPr lang="cs-CZ" dirty="0" smtClean="0"/>
          </a:p>
          <a:p>
            <a:pPr>
              <a:spcBef>
                <a:spcPts val="300"/>
              </a:spcBef>
              <a:buNone/>
            </a:pPr>
            <a:endParaRPr lang="cs-CZ" dirty="0"/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2303808" y="3753096"/>
            <a:ext cx="540000" cy="540000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Zpět nebo Předchozí 4">
            <a:hlinkClick r:id="" action="ppaction://hlinkshowjump?jump=previousslide" highlightClick="1"/>
          </p:cNvPr>
          <p:cNvSpPr/>
          <p:nvPr/>
        </p:nvSpPr>
        <p:spPr>
          <a:xfrm>
            <a:off x="2303808" y="1628800"/>
            <a:ext cx="540000" cy="540000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Domů 5">
            <a:hlinkClick r:id="rId2" action="ppaction://hlinksldjump" highlightClick="1"/>
          </p:cNvPr>
          <p:cNvSpPr/>
          <p:nvPr/>
        </p:nvSpPr>
        <p:spPr>
          <a:xfrm>
            <a:off x="2303808" y="2636912"/>
            <a:ext cx="540000" cy="540000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lačítko akce: Dopředu nebo Další 8">
            <a:hlinkClick r:id="" action="ppaction://hlinkshowjump?jump=nextslide" highlightClick="1"/>
          </p:cNvPr>
          <p:cNvSpPr/>
          <p:nvPr/>
        </p:nvSpPr>
        <p:spPr>
          <a:xfrm>
            <a:off x="4644008" y="6021288"/>
            <a:ext cx="540000" cy="540000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lačítko akce: Zpět nebo Předchozí 9">
            <a:hlinkClick r:id="" action="ppaction://hlinkshowjump?jump=previousslide" highlightClick="1"/>
          </p:cNvPr>
          <p:cNvSpPr/>
          <p:nvPr/>
        </p:nvSpPr>
        <p:spPr>
          <a:xfrm>
            <a:off x="3059832" y="6021288"/>
            <a:ext cx="540000" cy="540000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lačítko akce: Domů 10">
            <a:hlinkClick r:id="rId2" action="ppaction://hlinksldjump" highlightClick="1"/>
          </p:cNvPr>
          <p:cNvSpPr/>
          <p:nvPr/>
        </p:nvSpPr>
        <p:spPr>
          <a:xfrm>
            <a:off x="3815976" y="6021288"/>
            <a:ext cx="540000" cy="540000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Obsah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968552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cs-CZ" b="1" dirty="0" smtClean="0"/>
              <a:t>Vyberte jednu z možností:</a:t>
            </a:r>
          </a:p>
          <a:p>
            <a:pPr marL="514350" indent="-514350">
              <a:buNone/>
            </a:pP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Násobení mnohočlenu konstantou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Násobení mnohočlenu výrazem </a:t>
            </a:r>
            <a:br>
              <a:rPr lang="cs-CZ" dirty="0" smtClean="0"/>
            </a:br>
            <a:r>
              <a:rPr lang="cs-CZ" dirty="0" smtClean="0"/>
              <a:t>(jednočlenem)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Násobení mnohočlenu mnohočlenem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Tlačítko akce: Dopředu nebo Další 3">
            <a:hlinkClick r:id="rId2" action="ppaction://hlinksldjump" highlightClick="1"/>
          </p:cNvPr>
          <p:cNvSpPr/>
          <p:nvPr/>
        </p:nvSpPr>
        <p:spPr>
          <a:xfrm>
            <a:off x="7596336" y="3068960"/>
            <a:ext cx="684000" cy="504000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Dopředu nebo Další 4">
            <a:hlinkClick r:id="rId3" action="ppaction://hlinksldjump" highlightClick="1"/>
          </p:cNvPr>
          <p:cNvSpPr/>
          <p:nvPr/>
        </p:nvSpPr>
        <p:spPr>
          <a:xfrm>
            <a:off x="7596336" y="4005120"/>
            <a:ext cx="684000" cy="504000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Dopředu nebo Další 5">
            <a:hlinkClick r:id="rId4" action="ppaction://hlinksldjump" highlightClick="1"/>
          </p:cNvPr>
          <p:cNvSpPr/>
          <p:nvPr/>
        </p:nvSpPr>
        <p:spPr>
          <a:xfrm>
            <a:off x="7596336" y="5229256"/>
            <a:ext cx="684000" cy="504000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cs-CZ" b="1" u="sng" dirty="0" smtClean="0"/>
              <a:t>Násobení mnohočlenu konstantou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977480" y="1888233"/>
            <a:ext cx="2098576" cy="6766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2  ( x + 3 ) =  </a:t>
            </a:r>
            <a:endParaRPr lang="cs-CZ" dirty="0"/>
          </a:p>
        </p:txBody>
      </p:sp>
      <p:sp>
        <p:nvSpPr>
          <p:cNvPr id="24" name="Zahnutá šipka dolů 23"/>
          <p:cNvSpPr/>
          <p:nvPr/>
        </p:nvSpPr>
        <p:spPr>
          <a:xfrm>
            <a:off x="2987824" y="1412776"/>
            <a:ext cx="792088" cy="5760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7" name="Zahnutá šipka dolů 26"/>
          <p:cNvSpPr/>
          <p:nvPr/>
        </p:nvSpPr>
        <p:spPr>
          <a:xfrm>
            <a:off x="3779912" y="1340768"/>
            <a:ext cx="1512168" cy="5760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8" name="Zahnutá šipka nahoru 27"/>
          <p:cNvSpPr/>
          <p:nvPr/>
        </p:nvSpPr>
        <p:spPr>
          <a:xfrm>
            <a:off x="2915816" y="2492896"/>
            <a:ext cx="1584176" cy="792088"/>
          </a:xfrm>
          <a:prstGeom prst="curvedUpArrow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9" name="Zahnutá šipka nahoru 28"/>
          <p:cNvSpPr/>
          <p:nvPr/>
        </p:nvSpPr>
        <p:spPr>
          <a:xfrm>
            <a:off x="4427984" y="2492896"/>
            <a:ext cx="1728192" cy="792088"/>
          </a:xfrm>
          <a:prstGeom prst="curvedUpArrow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0" name="Zástupný symbol pro obsah 2"/>
          <p:cNvSpPr txBox="1">
            <a:spLocks/>
          </p:cNvSpPr>
          <p:nvPr/>
        </p:nvSpPr>
        <p:spPr>
          <a:xfrm>
            <a:off x="4993704" y="1888232"/>
            <a:ext cx="586408" cy="676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2x </a:t>
            </a:r>
          </a:p>
        </p:txBody>
      </p:sp>
      <p:sp>
        <p:nvSpPr>
          <p:cNvPr id="31" name="Zástupný symbol pro obsah 2"/>
          <p:cNvSpPr txBox="1">
            <a:spLocks/>
          </p:cNvSpPr>
          <p:nvPr/>
        </p:nvSpPr>
        <p:spPr>
          <a:xfrm>
            <a:off x="5508104" y="1888232"/>
            <a:ext cx="2746648" cy="676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+ 6 </a:t>
            </a:r>
          </a:p>
        </p:txBody>
      </p:sp>
      <p:sp>
        <p:nvSpPr>
          <p:cNvPr id="40" name="Zástupný symbol pro obsah 2"/>
          <p:cNvSpPr txBox="1">
            <a:spLocks/>
          </p:cNvSpPr>
          <p:nvPr/>
        </p:nvSpPr>
        <p:spPr>
          <a:xfrm>
            <a:off x="2699792" y="4509120"/>
            <a:ext cx="2098576" cy="676672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-3  ( 3x - 4 )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  </a:t>
            </a:r>
          </a:p>
        </p:txBody>
      </p:sp>
      <p:sp>
        <p:nvSpPr>
          <p:cNvPr id="41" name="Zahnutá šipka dolů 40"/>
          <p:cNvSpPr/>
          <p:nvPr/>
        </p:nvSpPr>
        <p:spPr>
          <a:xfrm>
            <a:off x="2710136" y="3961656"/>
            <a:ext cx="853752" cy="5760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2" name="Zahnutá šipka dolů 41"/>
          <p:cNvSpPr/>
          <p:nvPr/>
        </p:nvSpPr>
        <p:spPr>
          <a:xfrm>
            <a:off x="3635896" y="3961656"/>
            <a:ext cx="1584176" cy="5760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3" name="Zahnutá šipka nahoru 42"/>
          <p:cNvSpPr/>
          <p:nvPr/>
        </p:nvSpPr>
        <p:spPr>
          <a:xfrm>
            <a:off x="2699792" y="4941168"/>
            <a:ext cx="1584176" cy="792088"/>
          </a:xfrm>
          <a:prstGeom prst="curvedUpArrow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4" name="Zahnutá šipka nahoru 43"/>
          <p:cNvSpPr/>
          <p:nvPr/>
        </p:nvSpPr>
        <p:spPr>
          <a:xfrm>
            <a:off x="4211960" y="5013176"/>
            <a:ext cx="1872208" cy="792088"/>
          </a:xfrm>
          <a:prstGeom prst="curvedUpArrow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5" name="Zástupný symbol pro obsah 2"/>
          <p:cNvSpPr txBox="1">
            <a:spLocks/>
          </p:cNvSpPr>
          <p:nvPr/>
        </p:nvSpPr>
        <p:spPr>
          <a:xfrm>
            <a:off x="4716016" y="4416620"/>
            <a:ext cx="864096" cy="676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-9x </a:t>
            </a:r>
          </a:p>
        </p:txBody>
      </p:sp>
      <p:sp>
        <p:nvSpPr>
          <p:cNvPr id="46" name="Zástupný symbol pro obsah 2"/>
          <p:cNvSpPr txBox="1">
            <a:spLocks/>
          </p:cNvSpPr>
          <p:nvPr/>
        </p:nvSpPr>
        <p:spPr>
          <a:xfrm>
            <a:off x="5292080" y="4424233"/>
            <a:ext cx="1224136" cy="676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+ 12 </a:t>
            </a:r>
          </a:p>
        </p:txBody>
      </p:sp>
      <p:sp>
        <p:nvSpPr>
          <p:cNvPr id="18" name="Tlačítko akce: Dopředu nebo Další 17">
            <a:hlinkClick r:id="" action="ppaction://hlinkshowjump?jump=nextslide" highlightClick="1"/>
          </p:cNvPr>
          <p:cNvSpPr/>
          <p:nvPr/>
        </p:nvSpPr>
        <p:spPr>
          <a:xfrm>
            <a:off x="4644008" y="6021288"/>
            <a:ext cx="540000" cy="540000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lačítko akce: Zpět nebo Předchozí 18">
            <a:hlinkClick r:id="" action="ppaction://hlinkshowjump?jump=previousslide" highlightClick="1"/>
          </p:cNvPr>
          <p:cNvSpPr/>
          <p:nvPr/>
        </p:nvSpPr>
        <p:spPr>
          <a:xfrm>
            <a:off x="3059832" y="6021288"/>
            <a:ext cx="540000" cy="540000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lačítko akce: Domů 19">
            <a:hlinkClick r:id="rId2" action="ppaction://hlinksldjump" highlightClick="1"/>
          </p:cNvPr>
          <p:cNvSpPr/>
          <p:nvPr/>
        </p:nvSpPr>
        <p:spPr>
          <a:xfrm>
            <a:off x="3815976" y="6021288"/>
            <a:ext cx="540000" cy="540000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683568" y="5949280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Vyberte:</a:t>
            </a:r>
            <a:endParaRPr lang="cs-CZ" sz="36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7" grpId="0" animBg="1"/>
      <p:bldP spid="28" grpId="0" animBg="1"/>
      <p:bldP spid="29" grpId="0" animBg="1"/>
      <p:bldP spid="41" grpId="0" animBg="1"/>
      <p:bldP spid="42" grpId="0" animBg="1"/>
      <p:bldP spid="43" grpId="0" animBg="1"/>
      <p:bldP spid="44" grpId="0" animBg="1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2"/>
          <p:cNvSpPr txBox="1">
            <a:spLocks/>
          </p:cNvSpPr>
          <p:nvPr/>
        </p:nvSpPr>
        <p:spPr>
          <a:xfrm>
            <a:off x="2051720" y="1556792"/>
            <a:ext cx="2674640" cy="892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9" name="Zahnutá šipka dolů 8"/>
          <p:cNvSpPr/>
          <p:nvPr/>
        </p:nvSpPr>
        <p:spPr>
          <a:xfrm>
            <a:off x="2699792" y="1124744"/>
            <a:ext cx="864096" cy="5760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Zahnutá šipka dolů 9"/>
          <p:cNvSpPr/>
          <p:nvPr/>
        </p:nvSpPr>
        <p:spPr>
          <a:xfrm>
            <a:off x="3563888" y="1124744"/>
            <a:ext cx="1584176" cy="5760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Zahnutá šipka nahoru 10"/>
          <p:cNvSpPr/>
          <p:nvPr/>
        </p:nvSpPr>
        <p:spPr>
          <a:xfrm>
            <a:off x="2771800" y="2564904"/>
            <a:ext cx="1440160" cy="504056"/>
          </a:xfrm>
          <a:prstGeom prst="curvedUpArrow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Zahnutá šipka nahoru 11"/>
          <p:cNvSpPr/>
          <p:nvPr/>
        </p:nvSpPr>
        <p:spPr>
          <a:xfrm>
            <a:off x="4211960" y="2564904"/>
            <a:ext cx="1944216" cy="576064"/>
          </a:xfrm>
          <a:prstGeom prst="curvedUpArrow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Zástupný symbol pro obsah 2"/>
          <p:cNvSpPr txBox="1">
            <a:spLocks/>
          </p:cNvSpPr>
          <p:nvPr/>
        </p:nvSpPr>
        <p:spPr>
          <a:xfrm>
            <a:off x="4644008" y="1816224"/>
            <a:ext cx="1080120" cy="676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 -x </a:t>
            </a: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5436096" y="1811453"/>
            <a:ext cx="864096" cy="676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+ 2 </a:t>
            </a: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1314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760" y="1700808"/>
            <a:ext cx="1971675" cy="857250"/>
          </a:xfrm>
          <a:prstGeom prst="rect">
            <a:avLst/>
          </a:prstGeom>
          <a:noFill/>
        </p:spPr>
      </p:pic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1314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Zástupný symbol pro obsah 2"/>
          <p:cNvSpPr txBox="1">
            <a:spLocks/>
          </p:cNvSpPr>
          <p:nvPr/>
        </p:nvSpPr>
        <p:spPr>
          <a:xfrm>
            <a:off x="1979712" y="4005064"/>
            <a:ext cx="2674640" cy="892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26" name="Zahnutá šipka dolů 25"/>
          <p:cNvSpPr/>
          <p:nvPr/>
        </p:nvSpPr>
        <p:spPr>
          <a:xfrm>
            <a:off x="2627784" y="3573016"/>
            <a:ext cx="864096" cy="5760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7" name="Zahnutá šipka dolů 26"/>
          <p:cNvSpPr/>
          <p:nvPr/>
        </p:nvSpPr>
        <p:spPr>
          <a:xfrm>
            <a:off x="3491880" y="3573016"/>
            <a:ext cx="2304256" cy="5760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8" name="Zahnutá šipka nahoru 27"/>
          <p:cNvSpPr/>
          <p:nvPr/>
        </p:nvSpPr>
        <p:spPr>
          <a:xfrm>
            <a:off x="2699792" y="5013176"/>
            <a:ext cx="1800200" cy="504056"/>
          </a:xfrm>
          <a:prstGeom prst="curvedUpArrow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9" name="Zahnutá šipka nahoru 28"/>
          <p:cNvSpPr/>
          <p:nvPr/>
        </p:nvSpPr>
        <p:spPr>
          <a:xfrm>
            <a:off x="4427984" y="5013176"/>
            <a:ext cx="2304256" cy="432048"/>
          </a:xfrm>
          <a:prstGeom prst="curvedUpArrow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27784" y="4149080"/>
            <a:ext cx="2476500" cy="866775"/>
          </a:xfrm>
          <a:prstGeom prst="rect">
            <a:avLst/>
          </a:prstGeom>
          <a:noFill/>
        </p:spPr>
      </p:pic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1323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20073" y="4149080"/>
            <a:ext cx="864096" cy="872485"/>
          </a:xfrm>
          <a:prstGeom prst="rect">
            <a:avLst/>
          </a:prstGeom>
          <a:noFill/>
        </p:spPr>
      </p:pic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0" y="1447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43" name="Rectangle 19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45" name="Rectangle 2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28184" y="4365104"/>
            <a:ext cx="533400" cy="552450"/>
          </a:xfrm>
          <a:prstGeom prst="rect">
            <a:avLst/>
          </a:prstGeom>
          <a:noFill/>
        </p:spPr>
      </p:pic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Nadpis 1"/>
          <p:cNvSpPr>
            <a:spLocks noGrp="1"/>
          </p:cNvSpPr>
          <p:nvPr>
            <p:ph type="title"/>
          </p:nvPr>
        </p:nvSpPr>
        <p:spPr>
          <a:xfrm>
            <a:off x="518864" y="274638"/>
            <a:ext cx="8229600" cy="850106"/>
          </a:xfrm>
        </p:spPr>
        <p:txBody>
          <a:bodyPr/>
          <a:lstStyle/>
          <a:p>
            <a:r>
              <a:rPr lang="cs-CZ" b="1" u="sng" dirty="0" smtClean="0"/>
              <a:t>Násobení mnohočlenu konstantou</a:t>
            </a:r>
            <a:endParaRPr lang="cs-CZ" b="1" u="sng" dirty="0"/>
          </a:p>
        </p:txBody>
      </p:sp>
      <p:sp>
        <p:nvSpPr>
          <p:cNvPr id="36" name="Tlačítko akce: Dopředu nebo Další 35">
            <a:hlinkClick r:id="" action="ppaction://hlinkshowjump?jump=nextslide" highlightClick="1"/>
          </p:cNvPr>
          <p:cNvSpPr/>
          <p:nvPr/>
        </p:nvSpPr>
        <p:spPr>
          <a:xfrm>
            <a:off x="4644008" y="6021288"/>
            <a:ext cx="540000" cy="540000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Tlačítko akce: Zpět nebo Předchozí 36">
            <a:hlinkClick r:id="" action="ppaction://hlinkshowjump?jump=previousslide" highlightClick="1"/>
          </p:cNvPr>
          <p:cNvSpPr/>
          <p:nvPr/>
        </p:nvSpPr>
        <p:spPr>
          <a:xfrm>
            <a:off x="3059832" y="6021288"/>
            <a:ext cx="540000" cy="540000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lačítko akce: Domů 37">
            <a:hlinkClick r:id="rId6" action="ppaction://hlinksldjump" highlightClick="1"/>
          </p:cNvPr>
          <p:cNvSpPr/>
          <p:nvPr/>
        </p:nvSpPr>
        <p:spPr>
          <a:xfrm>
            <a:off x="3815976" y="6021288"/>
            <a:ext cx="540000" cy="540000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683568" y="5949280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Vyberte:</a:t>
            </a:r>
            <a:endParaRPr lang="cs-CZ" sz="36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26" grpId="0" animBg="1"/>
      <p:bldP spid="27" grpId="0" animBg="1"/>
      <p:bldP spid="28" grpId="0" animBg="1"/>
      <p:bldP spid="29" grpId="0" animBg="1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Násobení mnohočlenu jednočlenem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2123728" y="1916832"/>
            <a:ext cx="2674640" cy="892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5" name="Zahnutá šipka dolů 4"/>
          <p:cNvSpPr/>
          <p:nvPr/>
        </p:nvSpPr>
        <p:spPr>
          <a:xfrm>
            <a:off x="2771800" y="1916832"/>
            <a:ext cx="864096" cy="36004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Zahnutá šipka dolů 5"/>
          <p:cNvSpPr/>
          <p:nvPr/>
        </p:nvSpPr>
        <p:spPr>
          <a:xfrm>
            <a:off x="3635896" y="1700808"/>
            <a:ext cx="2016224" cy="50405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Zahnutá šipka nahoru 6"/>
          <p:cNvSpPr/>
          <p:nvPr/>
        </p:nvSpPr>
        <p:spPr>
          <a:xfrm>
            <a:off x="2843808" y="2924944"/>
            <a:ext cx="1656184" cy="432048"/>
          </a:xfrm>
          <a:prstGeom prst="curvedUpArrow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Zahnutá šipka nahoru 7"/>
          <p:cNvSpPr/>
          <p:nvPr/>
        </p:nvSpPr>
        <p:spPr>
          <a:xfrm>
            <a:off x="4499992" y="2924944"/>
            <a:ext cx="2160240" cy="504056"/>
          </a:xfrm>
          <a:prstGeom prst="curvedUpArrow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18606" y="2276872"/>
            <a:ext cx="2457450" cy="552450"/>
          </a:xfrm>
          <a:prstGeom prst="rect">
            <a:avLst/>
          </a:prstGeom>
          <a:noFill/>
        </p:spPr>
      </p:pic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080" y="2276872"/>
            <a:ext cx="647700" cy="552450"/>
          </a:xfrm>
          <a:prstGeom prst="rect">
            <a:avLst/>
          </a:prstGeom>
          <a:noFill/>
        </p:spPr>
      </p:pic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394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70240" y="2300486"/>
            <a:ext cx="762000" cy="552450"/>
          </a:xfrm>
          <a:prstGeom prst="rect">
            <a:avLst/>
          </a:prstGeom>
          <a:noFill/>
        </p:spPr>
      </p:pic>
      <p:sp>
        <p:nvSpPr>
          <p:cNvPr id="16396" name="Rectangle 12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Zástupný symbol pro obsah 2"/>
          <p:cNvSpPr txBox="1">
            <a:spLocks/>
          </p:cNvSpPr>
          <p:nvPr/>
        </p:nvSpPr>
        <p:spPr>
          <a:xfrm>
            <a:off x="2051720" y="3933056"/>
            <a:ext cx="2674640" cy="892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25" name="Zahnutá šipka dolů 24"/>
          <p:cNvSpPr/>
          <p:nvPr/>
        </p:nvSpPr>
        <p:spPr>
          <a:xfrm>
            <a:off x="2699792" y="3717032"/>
            <a:ext cx="1008112" cy="36004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6" name="Zahnutá šipka dolů 25"/>
          <p:cNvSpPr/>
          <p:nvPr/>
        </p:nvSpPr>
        <p:spPr>
          <a:xfrm>
            <a:off x="3707904" y="3717032"/>
            <a:ext cx="2088232" cy="43204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7" name="Zahnutá šipka nahoru 26"/>
          <p:cNvSpPr/>
          <p:nvPr/>
        </p:nvSpPr>
        <p:spPr>
          <a:xfrm>
            <a:off x="2771800" y="4725144"/>
            <a:ext cx="2016224" cy="504056"/>
          </a:xfrm>
          <a:prstGeom prst="curvedUpArrow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8" name="Zahnutá šipka nahoru 27"/>
          <p:cNvSpPr/>
          <p:nvPr/>
        </p:nvSpPr>
        <p:spPr>
          <a:xfrm>
            <a:off x="4716016" y="4725144"/>
            <a:ext cx="2232248" cy="504056"/>
          </a:xfrm>
          <a:prstGeom prst="curvedUpArrow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6399" name="Rectangle 15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401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400" name="Picture 1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4221088"/>
            <a:ext cx="3267075" cy="552450"/>
          </a:xfrm>
          <a:prstGeom prst="rect">
            <a:avLst/>
          </a:prstGeom>
          <a:noFill/>
        </p:spPr>
      </p:pic>
      <p:sp>
        <p:nvSpPr>
          <p:cNvPr id="16402" name="Rectangle 18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404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403" name="Picture 19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80112" y="4221088"/>
            <a:ext cx="647700" cy="552450"/>
          </a:xfrm>
          <a:prstGeom prst="rect">
            <a:avLst/>
          </a:prstGeom>
          <a:noFill/>
        </p:spPr>
      </p:pic>
      <p:sp>
        <p:nvSpPr>
          <p:cNvPr id="16405" name="Rectangle 21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407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406" name="Picture 2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00192" y="4221088"/>
            <a:ext cx="952500" cy="552450"/>
          </a:xfrm>
          <a:prstGeom prst="rect">
            <a:avLst/>
          </a:prstGeom>
          <a:noFill/>
        </p:spPr>
      </p:pic>
      <p:sp>
        <p:nvSpPr>
          <p:cNvPr id="16408" name="Rectangle 24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683568" y="5949280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Vyberte:</a:t>
            </a:r>
            <a:endParaRPr lang="cs-CZ" sz="3600" b="1" dirty="0"/>
          </a:p>
        </p:txBody>
      </p:sp>
      <p:sp>
        <p:nvSpPr>
          <p:cNvPr id="40" name="Tlačítko akce: Dopředu nebo Další 39">
            <a:hlinkClick r:id="" action="ppaction://hlinkshowjump?jump=nextslide" highlightClick="1"/>
          </p:cNvPr>
          <p:cNvSpPr/>
          <p:nvPr/>
        </p:nvSpPr>
        <p:spPr>
          <a:xfrm>
            <a:off x="4968104" y="6021288"/>
            <a:ext cx="540000" cy="540000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Tlačítko akce: Zpět nebo Předchozí 40">
            <a:hlinkClick r:id="" action="ppaction://hlinkshowjump?jump=previousslide" highlightClick="1"/>
          </p:cNvPr>
          <p:cNvSpPr/>
          <p:nvPr/>
        </p:nvSpPr>
        <p:spPr>
          <a:xfrm>
            <a:off x="3383928" y="6021288"/>
            <a:ext cx="540000" cy="540000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Tlačítko akce: Domů 45">
            <a:hlinkClick r:id="rId8" action="ppaction://hlinksldjump" highlightClick="1"/>
          </p:cNvPr>
          <p:cNvSpPr/>
          <p:nvPr/>
        </p:nvSpPr>
        <p:spPr>
          <a:xfrm>
            <a:off x="4140072" y="6021288"/>
            <a:ext cx="540000" cy="540000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25" grpId="0" animBg="1"/>
      <p:bldP spid="26" grpId="0" animBg="1"/>
      <p:bldP spid="27" grpId="0" animBg="1"/>
      <p:bldP spid="28" grpId="0" animBg="1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1187624" y="1628800"/>
            <a:ext cx="2674640" cy="892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5" name="Zahnutá šipka dolů 4"/>
          <p:cNvSpPr/>
          <p:nvPr/>
        </p:nvSpPr>
        <p:spPr>
          <a:xfrm>
            <a:off x="1835696" y="1196752"/>
            <a:ext cx="1008112" cy="5760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Zahnutá šipka dolů 5"/>
          <p:cNvSpPr/>
          <p:nvPr/>
        </p:nvSpPr>
        <p:spPr>
          <a:xfrm>
            <a:off x="2843808" y="1196752"/>
            <a:ext cx="3024336" cy="5760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Zahnutá šipka nahoru 6"/>
          <p:cNvSpPr/>
          <p:nvPr/>
        </p:nvSpPr>
        <p:spPr>
          <a:xfrm>
            <a:off x="1907704" y="2636912"/>
            <a:ext cx="2520280" cy="720080"/>
          </a:xfrm>
          <a:prstGeom prst="curvedUpArrow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Zahnutá šipka nahoru 7"/>
          <p:cNvSpPr/>
          <p:nvPr/>
        </p:nvSpPr>
        <p:spPr>
          <a:xfrm>
            <a:off x="4499992" y="2636912"/>
            <a:ext cx="3024336" cy="720080"/>
          </a:xfrm>
          <a:prstGeom prst="curvedUpArrow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1835696" y="4149080"/>
            <a:ext cx="2674640" cy="892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13" name="Zahnutá šipka dolů 12"/>
          <p:cNvSpPr/>
          <p:nvPr/>
        </p:nvSpPr>
        <p:spPr>
          <a:xfrm>
            <a:off x="1835696" y="3717032"/>
            <a:ext cx="1224136" cy="5760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Zahnutá šipka dolů 13"/>
          <p:cNvSpPr/>
          <p:nvPr/>
        </p:nvSpPr>
        <p:spPr>
          <a:xfrm>
            <a:off x="3347864" y="3717032"/>
            <a:ext cx="2664296" cy="5760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Zahnutá šipka nahoru 14"/>
          <p:cNvSpPr/>
          <p:nvPr/>
        </p:nvSpPr>
        <p:spPr>
          <a:xfrm>
            <a:off x="1835696" y="4941168"/>
            <a:ext cx="2376264" cy="648072"/>
          </a:xfrm>
          <a:prstGeom prst="curvedUpArrow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Zahnutá šipka nahoru 15"/>
          <p:cNvSpPr/>
          <p:nvPr/>
        </p:nvSpPr>
        <p:spPr>
          <a:xfrm>
            <a:off x="4499992" y="5013176"/>
            <a:ext cx="3024336" cy="648072"/>
          </a:xfrm>
          <a:prstGeom prst="curvedUpArrow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7664" y="1916832"/>
            <a:ext cx="3895725" cy="552450"/>
          </a:xfrm>
          <a:prstGeom prst="rect">
            <a:avLst/>
          </a:prstGeom>
          <a:noFill/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80112" y="1916832"/>
            <a:ext cx="962025" cy="561975"/>
          </a:xfrm>
          <a:prstGeom prst="rect">
            <a:avLst/>
          </a:prstGeom>
          <a:noFill/>
        </p:spPr>
      </p:pic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0" y="1019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7418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216" y="1916832"/>
            <a:ext cx="1571625" cy="552450"/>
          </a:xfrm>
          <a:prstGeom prst="rect">
            <a:avLst/>
          </a:prstGeom>
          <a:noFill/>
        </p:spPr>
      </p:pic>
      <p:sp>
        <p:nvSpPr>
          <p:cNvPr id="17420" name="Rectangle 12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22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7423" name="Rectangle 15"/>
          <p:cNvSpPr>
            <a:spLocks noChangeArrowheads="1"/>
          </p:cNvSpPr>
          <p:nvPr/>
        </p:nvSpPr>
        <p:spPr bwMode="auto">
          <a:xfrm>
            <a:off x="0" y="1095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25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7424" name="Picture 1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59632" y="4365104"/>
            <a:ext cx="4438650" cy="552450"/>
          </a:xfrm>
          <a:prstGeom prst="rect">
            <a:avLst/>
          </a:prstGeom>
          <a:noFill/>
        </p:spPr>
      </p:pic>
      <p:sp>
        <p:nvSpPr>
          <p:cNvPr id="17426" name="Rectangle 18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28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7427" name="Picture 19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96136" y="4365104"/>
            <a:ext cx="962025" cy="561975"/>
          </a:xfrm>
          <a:prstGeom prst="rect">
            <a:avLst/>
          </a:prstGeom>
          <a:noFill/>
        </p:spPr>
      </p:pic>
      <p:sp>
        <p:nvSpPr>
          <p:cNvPr id="17429" name="Rectangle 21"/>
          <p:cNvSpPr>
            <a:spLocks noChangeArrowheads="1"/>
          </p:cNvSpPr>
          <p:nvPr/>
        </p:nvSpPr>
        <p:spPr bwMode="auto">
          <a:xfrm>
            <a:off x="0" y="1019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30" name="Picture 2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32240" y="4388718"/>
            <a:ext cx="1485900" cy="552450"/>
          </a:xfrm>
          <a:prstGeom prst="rect">
            <a:avLst/>
          </a:prstGeom>
          <a:noFill/>
        </p:spPr>
      </p:pic>
      <p:sp>
        <p:nvSpPr>
          <p:cNvPr id="17432" name="Rectangle 24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cs-CZ" b="1" u="sng" dirty="0" smtClean="0"/>
              <a:t>Násobení mnohočlenu jednočlenem</a:t>
            </a:r>
            <a:endParaRPr lang="cs-CZ" b="1" u="sng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683568" y="5949280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Vyberte:</a:t>
            </a:r>
            <a:endParaRPr lang="cs-CZ" sz="3600" b="1" dirty="0"/>
          </a:p>
        </p:txBody>
      </p:sp>
      <p:sp>
        <p:nvSpPr>
          <p:cNvPr id="43" name="Tlačítko akce: Dopředu nebo Další 42">
            <a:hlinkClick r:id="" action="ppaction://hlinkshowjump?jump=nextslide" highlightClick="1"/>
          </p:cNvPr>
          <p:cNvSpPr/>
          <p:nvPr/>
        </p:nvSpPr>
        <p:spPr>
          <a:xfrm>
            <a:off x="4968104" y="6021288"/>
            <a:ext cx="540000" cy="540000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Tlačítko akce: Zpět nebo Předchozí 43">
            <a:hlinkClick r:id="" action="ppaction://hlinkshowjump?jump=previousslide" highlightClick="1"/>
          </p:cNvPr>
          <p:cNvSpPr/>
          <p:nvPr/>
        </p:nvSpPr>
        <p:spPr>
          <a:xfrm>
            <a:off x="3383928" y="6021288"/>
            <a:ext cx="540000" cy="540000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Tlačítko akce: Domů 44">
            <a:hlinkClick r:id="rId8" action="ppaction://hlinksldjump" highlightClick="1"/>
          </p:cNvPr>
          <p:cNvSpPr/>
          <p:nvPr/>
        </p:nvSpPr>
        <p:spPr>
          <a:xfrm>
            <a:off x="4140072" y="6021288"/>
            <a:ext cx="540000" cy="540000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3" grpId="0" animBg="1"/>
      <p:bldP spid="14" grpId="0" animBg="1"/>
      <p:bldP spid="15" grpId="0" animBg="1"/>
      <p:bldP spid="16" grpId="0" animBg="1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hnutá šipka dolů 4"/>
          <p:cNvSpPr/>
          <p:nvPr/>
        </p:nvSpPr>
        <p:spPr>
          <a:xfrm>
            <a:off x="755576" y="2569399"/>
            <a:ext cx="1440160" cy="28803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Zahnutá šipka dolů 5"/>
          <p:cNvSpPr/>
          <p:nvPr/>
        </p:nvSpPr>
        <p:spPr>
          <a:xfrm>
            <a:off x="2195736" y="2569399"/>
            <a:ext cx="1656184" cy="28803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Zahnutá šipka nahoru 6"/>
          <p:cNvSpPr/>
          <p:nvPr/>
        </p:nvSpPr>
        <p:spPr>
          <a:xfrm>
            <a:off x="1475656" y="3420616"/>
            <a:ext cx="720080" cy="216024"/>
          </a:xfrm>
          <a:prstGeom prst="curvedUpArrow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Zahnutá šipka nahoru 7"/>
          <p:cNvSpPr/>
          <p:nvPr/>
        </p:nvSpPr>
        <p:spPr>
          <a:xfrm>
            <a:off x="2195736" y="3348608"/>
            <a:ext cx="3168352" cy="432048"/>
          </a:xfrm>
          <a:prstGeom prst="curvedUpArrow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u="sng" dirty="0" smtClean="0"/>
              <a:t>Násobení mnohočlenu mnohočlenem</a:t>
            </a:r>
            <a:endParaRPr lang="cs-CZ" b="1" u="sng" dirty="0"/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857431"/>
            <a:ext cx="2962275" cy="552450"/>
          </a:xfrm>
          <a:prstGeom prst="rect">
            <a:avLst/>
          </a:prstGeom>
          <a:noFill/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Zahnutá šipka dolů 23"/>
          <p:cNvSpPr/>
          <p:nvPr/>
        </p:nvSpPr>
        <p:spPr>
          <a:xfrm>
            <a:off x="683568" y="2353375"/>
            <a:ext cx="2232248" cy="504056"/>
          </a:xfrm>
          <a:prstGeom prst="curvedDown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5" name="Zahnutá šipka dolů 24"/>
          <p:cNvSpPr/>
          <p:nvPr/>
        </p:nvSpPr>
        <p:spPr>
          <a:xfrm>
            <a:off x="2915816" y="2425383"/>
            <a:ext cx="1656184" cy="351656"/>
          </a:xfrm>
          <a:prstGeom prst="curvedDown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15404" y="2844552"/>
            <a:ext cx="428625" cy="552450"/>
          </a:xfrm>
          <a:prstGeom prst="rect">
            <a:avLst/>
          </a:prstGeom>
          <a:noFill/>
        </p:spPr>
      </p:pic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95936" y="2877923"/>
            <a:ext cx="762000" cy="552450"/>
          </a:xfrm>
          <a:prstGeom prst="rect">
            <a:avLst/>
          </a:prstGeom>
          <a:noFill/>
        </p:spPr>
      </p:pic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Zahnutá šipka nahoru 31"/>
          <p:cNvSpPr/>
          <p:nvPr/>
        </p:nvSpPr>
        <p:spPr>
          <a:xfrm>
            <a:off x="1475656" y="3492624"/>
            <a:ext cx="1440160" cy="432048"/>
          </a:xfrm>
          <a:prstGeom prst="curvedUpArrow">
            <a:avLst/>
          </a:prstGeom>
          <a:solidFill>
            <a:srgbClr val="FF66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3" name="Zahnutá šipka nahoru 32"/>
          <p:cNvSpPr/>
          <p:nvPr/>
        </p:nvSpPr>
        <p:spPr>
          <a:xfrm>
            <a:off x="2915816" y="3420616"/>
            <a:ext cx="3168352" cy="512440"/>
          </a:xfrm>
          <a:prstGeom prst="curvedUpArrow">
            <a:avLst/>
          </a:prstGeom>
          <a:solidFill>
            <a:srgbClr val="FF66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8442" name="Picture 1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88024" y="2883189"/>
            <a:ext cx="762000" cy="552450"/>
          </a:xfrm>
          <a:prstGeom prst="rect">
            <a:avLst/>
          </a:prstGeom>
          <a:noFill/>
        </p:spPr>
      </p:pic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8445" name="Picture 1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80112" y="2883189"/>
            <a:ext cx="533400" cy="552450"/>
          </a:xfrm>
          <a:prstGeom prst="rect">
            <a:avLst/>
          </a:prstGeom>
          <a:noFill/>
        </p:spPr>
      </p:pic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8448" name="Picture 16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00192" y="2857431"/>
            <a:ext cx="2266950" cy="552450"/>
          </a:xfrm>
          <a:prstGeom prst="rect">
            <a:avLst/>
          </a:prstGeom>
          <a:noFill/>
        </p:spPr>
      </p:pic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067944" y="4509120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Nutno ještě dále upravit !</a:t>
            </a:r>
            <a:endParaRPr lang="cs-CZ" sz="3200" dirty="0"/>
          </a:p>
        </p:txBody>
      </p:sp>
      <p:cxnSp>
        <p:nvCxnSpPr>
          <p:cNvPr id="47" name="Přímá spojovací čára 46"/>
          <p:cNvCxnSpPr/>
          <p:nvPr/>
        </p:nvCxnSpPr>
        <p:spPr>
          <a:xfrm>
            <a:off x="6732240" y="3429000"/>
            <a:ext cx="1728192" cy="0"/>
          </a:xfrm>
          <a:prstGeom prst="line">
            <a:avLst/>
          </a:prstGeom>
          <a:ln w="254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ovací čára 47"/>
          <p:cNvCxnSpPr/>
          <p:nvPr/>
        </p:nvCxnSpPr>
        <p:spPr>
          <a:xfrm>
            <a:off x="6732240" y="3356992"/>
            <a:ext cx="1728192" cy="0"/>
          </a:xfrm>
          <a:prstGeom prst="line">
            <a:avLst/>
          </a:prstGeom>
          <a:ln w="254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683568" y="5949280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Vyberte:</a:t>
            </a:r>
            <a:endParaRPr lang="cs-CZ" sz="3600" b="1" dirty="0"/>
          </a:p>
        </p:txBody>
      </p:sp>
      <p:sp>
        <p:nvSpPr>
          <p:cNvPr id="37" name="Tlačítko akce: Dopředu nebo Další 36">
            <a:hlinkClick r:id="" action="ppaction://hlinkshowjump?jump=nextslide" highlightClick="1"/>
          </p:cNvPr>
          <p:cNvSpPr/>
          <p:nvPr/>
        </p:nvSpPr>
        <p:spPr>
          <a:xfrm>
            <a:off x="4968104" y="6021288"/>
            <a:ext cx="540000" cy="540000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lačítko akce: Zpět nebo Předchozí 41">
            <a:hlinkClick r:id="" action="ppaction://hlinkshowjump?jump=previousslide" highlightClick="1"/>
          </p:cNvPr>
          <p:cNvSpPr/>
          <p:nvPr/>
        </p:nvSpPr>
        <p:spPr>
          <a:xfrm>
            <a:off x="3383928" y="6021288"/>
            <a:ext cx="540000" cy="540000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Tlačítko akce: Domů 43">
            <a:hlinkClick r:id="rId8" action="ppaction://hlinksldjump" highlightClick="1"/>
          </p:cNvPr>
          <p:cNvSpPr/>
          <p:nvPr/>
        </p:nvSpPr>
        <p:spPr>
          <a:xfrm>
            <a:off x="4140072" y="6021288"/>
            <a:ext cx="540000" cy="540000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3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3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0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3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8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24" grpId="0" animBg="1"/>
      <p:bldP spid="25" grpId="0" animBg="1"/>
      <p:bldP spid="32" grpId="0" animBg="1"/>
      <p:bldP spid="33" grpId="0" animBg="1"/>
      <p:bldP spid="43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hnutá šipka dolů 3"/>
          <p:cNvSpPr/>
          <p:nvPr/>
        </p:nvSpPr>
        <p:spPr>
          <a:xfrm>
            <a:off x="1763688" y="1884507"/>
            <a:ext cx="1440160" cy="28803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Zahnutá šipka dolů 4"/>
          <p:cNvSpPr/>
          <p:nvPr/>
        </p:nvSpPr>
        <p:spPr>
          <a:xfrm>
            <a:off x="3203848" y="1884506"/>
            <a:ext cx="2088232" cy="368751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Zahnutá šipka nahoru 5"/>
          <p:cNvSpPr/>
          <p:nvPr/>
        </p:nvSpPr>
        <p:spPr>
          <a:xfrm>
            <a:off x="2483768" y="2757314"/>
            <a:ext cx="576064" cy="194434"/>
          </a:xfrm>
          <a:prstGeom prst="curvedUpArrow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Zahnutá šipka nahoru 6"/>
          <p:cNvSpPr/>
          <p:nvPr/>
        </p:nvSpPr>
        <p:spPr>
          <a:xfrm>
            <a:off x="3059832" y="2780928"/>
            <a:ext cx="4104456" cy="432048"/>
          </a:xfrm>
          <a:prstGeom prst="curvedUpArrow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dolů 8"/>
          <p:cNvSpPr/>
          <p:nvPr/>
        </p:nvSpPr>
        <p:spPr>
          <a:xfrm>
            <a:off x="1691680" y="1700808"/>
            <a:ext cx="2232248" cy="504056"/>
          </a:xfrm>
          <a:prstGeom prst="curvedDown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Zahnutá šipka dolů 9"/>
          <p:cNvSpPr/>
          <p:nvPr/>
        </p:nvSpPr>
        <p:spPr>
          <a:xfrm>
            <a:off x="3923928" y="1812499"/>
            <a:ext cx="2232248" cy="392365"/>
          </a:xfrm>
          <a:prstGeom prst="curvedDownArrow">
            <a:avLst>
              <a:gd name="adj1" fmla="val 25000"/>
              <a:gd name="adj2" fmla="val 50000"/>
              <a:gd name="adj3" fmla="val 25000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Zahnutá šipka nahoru 12"/>
          <p:cNvSpPr/>
          <p:nvPr/>
        </p:nvSpPr>
        <p:spPr>
          <a:xfrm>
            <a:off x="2483768" y="2807732"/>
            <a:ext cx="1440160" cy="432048"/>
          </a:xfrm>
          <a:prstGeom prst="curvedUpArrow">
            <a:avLst/>
          </a:prstGeom>
          <a:solidFill>
            <a:srgbClr val="FF66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Zahnutá šipka nahoru 13"/>
          <p:cNvSpPr/>
          <p:nvPr/>
        </p:nvSpPr>
        <p:spPr>
          <a:xfrm>
            <a:off x="3923928" y="2844552"/>
            <a:ext cx="4032448" cy="512440"/>
          </a:xfrm>
          <a:prstGeom prst="curvedUpArrow">
            <a:avLst/>
          </a:prstGeom>
          <a:solidFill>
            <a:srgbClr val="FF66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19" name="Přímá spojovací čára 18"/>
          <p:cNvCxnSpPr/>
          <p:nvPr/>
        </p:nvCxnSpPr>
        <p:spPr>
          <a:xfrm>
            <a:off x="5220072" y="4437112"/>
            <a:ext cx="2952328" cy="0"/>
          </a:xfrm>
          <a:prstGeom prst="line">
            <a:avLst/>
          </a:prstGeom>
          <a:ln w="254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5220072" y="4293096"/>
            <a:ext cx="2952328" cy="0"/>
          </a:xfrm>
          <a:prstGeom prst="line">
            <a:avLst/>
          </a:prstGeom>
          <a:ln w="254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2276872"/>
            <a:ext cx="3724275" cy="552450"/>
          </a:xfrm>
          <a:prstGeom prst="rect">
            <a:avLst/>
          </a:prstGeom>
          <a:noFill/>
        </p:spPr>
      </p:pic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6016" y="2325266"/>
            <a:ext cx="762000" cy="552450"/>
          </a:xfrm>
          <a:prstGeom prst="rect">
            <a:avLst/>
          </a:prstGeom>
          <a:noFill/>
        </p:spPr>
      </p:pic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9465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36096" y="2325266"/>
            <a:ext cx="1181100" cy="552450"/>
          </a:xfrm>
          <a:prstGeom prst="rect">
            <a:avLst/>
          </a:prstGeom>
          <a:noFill/>
        </p:spPr>
      </p:pic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69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9468" name="Picture 1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216" y="2351024"/>
            <a:ext cx="752475" cy="552450"/>
          </a:xfrm>
          <a:prstGeom prst="rect">
            <a:avLst/>
          </a:prstGeom>
          <a:noFill/>
        </p:spPr>
      </p:pic>
      <p:sp>
        <p:nvSpPr>
          <p:cNvPr id="19470" name="Rectangle 14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72" name="Rectangle 1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9471" name="Picture 1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36296" y="2363903"/>
            <a:ext cx="981075" cy="552450"/>
          </a:xfrm>
          <a:prstGeom prst="rect">
            <a:avLst/>
          </a:prstGeom>
          <a:noFill/>
        </p:spPr>
      </p:pic>
      <p:sp>
        <p:nvSpPr>
          <p:cNvPr id="19473" name="Rectangle 17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75" name="Rectangle 1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9474" name="Picture 18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88024" y="3645024"/>
            <a:ext cx="3390900" cy="552450"/>
          </a:xfrm>
          <a:prstGeom prst="rect">
            <a:avLst/>
          </a:prstGeom>
          <a:noFill/>
        </p:spPr>
      </p:pic>
      <p:sp>
        <p:nvSpPr>
          <p:cNvPr id="19476" name="Rectangle 20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u="sng" dirty="0" smtClean="0"/>
              <a:t>Násobení mnohočlenu mnohočlenem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83568" y="5949280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Vyberte:</a:t>
            </a:r>
            <a:endParaRPr lang="cs-CZ" sz="3600" b="1" dirty="0"/>
          </a:p>
        </p:txBody>
      </p:sp>
      <p:sp>
        <p:nvSpPr>
          <p:cNvPr id="40" name="Tlačítko akce: Dopředu nebo Další 39">
            <a:hlinkClick r:id="" action="ppaction://hlinkshowjump?jump=nextslide" highlightClick="1"/>
          </p:cNvPr>
          <p:cNvSpPr/>
          <p:nvPr/>
        </p:nvSpPr>
        <p:spPr>
          <a:xfrm>
            <a:off x="4968104" y="6021288"/>
            <a:ext cx="540000" cy="540000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Tlačítko akce: Zpět nebo Předchozí 40">
            <a:hlinkClick r:id="" action="ppaction://hlinkshowjump?jump=previousslide" highlightClick="1"/>
          </p:cNvPr>
          <p:cNvSpPr/>
          <p:nvPr/>
        </p:nvSpPr>
        <p:spPr>
          <a:xfrm>
            <a:off x="3383928" y="6021288"/>
            <a:ext cx="540000" cy="540000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lačítko akce: Domů 41">
            <a:hlinkClick r:id="rId8" action="ppaction://hlinksldjump" highlightClick="1"/>
          </p:cNvPr>
          <p:cNvSpPr/>
          <p:nvPr/>
        </p:nvSpPr>
        <p:spPr>
          <a:xfrm>
            <a:off x="4140072" y="6021288"/>
            <a:ext cx="540000" cy="540000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3" grpId="0" animBg="1"/>
      <p:bldP spid="14" grpId="0" animBg="1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Obdélník 61"/>
          <p:cNvSpPr/>
          <p:nvPr/>
        </p:nvSpPr>
        <p:spPr>
          <a:xfrm>
            <a:off x="3596630" y="2996952"/>
            <a:ext cx="936104" cy="648072"/>
          </a:xfrm>
          <a:prstGeom prst="rect">
            <a:avLst/>
          </a:prstGeom>
          <a:solidFill>
            <a:srgbClr val="FFFF00"/>
          </a:solidFill>
          <a:ln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60"/>
          <p:cNvSpPr/>
          <p:nvPr/>
        </p:nvSpPr>
        <p:spPr>
          <a:xfrm>
            <a:off x="3524622" y="1988840"/>
            <a:ext cx="1584176" cy="576064"/>
          </a:xfrm>
          <a:prstGeom prst="rect">
            <a:avLst/>
          </a:prstGeom>
          <a:solidFill>
            <a:srgbClr val="FFFF00"/>
          </a:solidFill>
          <a:ln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ahnutá šipka dolů 1"/>
          <p:cNvSpPr/>
          <p:nvPr/>
        </p:nvSpPr>
        <p:spPr>
          <a:xfrm>
            <a:off x="3059832" y="404664"/>
            <a:ext cx="1584176" cy="144016"/>
          </a:xfrm>
          <a:prstGeom prst="curvedDownArrow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Zahnutá šipka nahoru 3"/>
          <p:cNvSpPr/>
          <p:nvPr/>
        </p:nvSpPr>
        <p:spPr>
          <a:xfrm>
            <a:off x="3812654" y="1052736"/>
            <a:ext cx="576064" cy="194434"/>
          </a:xfrm>
          <a:prstGeom prst="curvedUpArrow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Zahnutá šipka dolů 5"/>
          <p:cNvSpPr/>
          <p:nvPr/>
        </p:nvSpPr>
        <p:spPr>
          <a:xfrm>
            <a:off x="2915816" y="116632"/>
            <a:ext cx="2592288" cy="432048"/>
          </a:xfrm>
          <a:prstGeom prst="curvedDown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Zahnutá šipka nahoru 7"/>
          <p:cNvSpPr/>
          <p:nvPr/>
        </p:nvSpPr>
        <p:spPr>
          <a:xfrm>
            <a:off x="3812654" y="1052736"/>
            <a:ext cx="1656184" cy="432048"/>
          </a:xfrm>
          <a:prstGeom prst="curvedUpArrow">
            <a:avLst/>
          </a:prstGeom>
          <a:solidFill>
            <a:srgbClr val="FF66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2771800" y="5589240"/>
            <a:ext cx="3744416" cy="0"/>
          </a:xfrm>
          <a:prstGeom prst="line">
            <a:avLst/>
          </a:prstGeom>
          <a:ln w="254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84487" y="620688"/>
            <a:ext cx="4695825" cy="552450"/>
          </a:xfrm>
          <a:prstGeom prst="rect">
            <a:avLst/>
          </a:prstGeom>
          <a:noFill/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5" name="Přímá spojovací šipka 24"/>
          <p:cNvCxnSpPr/>
          <p:nvPr/>
        </p:nvCxnSpPr>
        <p:spPr>
          <a:xfrm flipH="1">
            <a:off x="3452614" y="1124744"/>
            <a:ext cx="1008112" cy="758717"/>
          </a:xfrm>
          <a:prstGeom prst="straightConnector1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24622" y="2012454"/>
            <a:ext cx="762000" cy="552450"/>
          </a:xfrm>
          <a:prstGeom prst="rect">
            <a:avLst/>
          </a:prstGeom>
          <a:noFill/>
        </p:spPr>
      </p:pic>
      <p:cxnSp>
        <p:nvCxnSpPr>
          <p:cNvPr id="28" name="Přímá spojovací šipka 27"/>
          <p:cNvCxnSpPr/>
          <p:nvPr/>
        </p:nvCxnSpPr>
        <p:spPr>
          <a:xfrm flipH="1">
            <a:off x="4172694" y="1196752"/>
            <a:ext cx="1008112" cy="830725"/>
          </a:xfrm>
          <a:prstGeom prst="straightConnector1">
            <a:avLst/>
          </a:prstGeom>
          <a:ln w="3810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00486" y="1955469"/>
            <a:ext cx="1238250" cy="552450"/>
          </a:xfrm>
          <a:prstGeom prst="rect">
            <a:avLst/>
          </a:prstGeom>
          <a:noFill/>
        </p:spPr>
      </p:pic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91" name="Picture 1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03831" y="2009332"/>
            <a:ext cx="762000" cy="555572"/>
          </a:xfrm>
          <a:prstGeom prst="rect">
            <a:avLst/>
          </a:prstGeom>
          <a:noFill/>
        </p:spPr>
      </p:pic>
      <p:cxnSp>
        <p:nvCxnSpPr>
          <p:cNvPr id="39" name="Přímá spojovací šipka 38"/>
          <p:cNvCxnSpPr/>
          <p:nvPr/>
        </p:nvCxnSpPr>
        <p:spPr>
          <a:xfrm>
            <a:off x="4604742" y="1052736"/>
            <a:ext cx="72008" cy="1008112"/>
          </a:xfrm>
          <a:prstGeom prst="straightConnector1">
            <a:avLst/>
          </a:prstGeom>
          <a:ln w="38100">
            <a:solidFill>
              <a:srgbClr val="0099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šipka 42"/>
          <p:cNvCxnSpPr/>
          <p:nvPr/>
        </p:nvCxnSpPr>
        <p:spPr>
          <a:xfrm flipH="1">
            <a:off x="5396830" y="1124744"/>
            <a:ext cx="72008" cy="936104"/>
          </a:xfrm>
          <a:prstGeom prst="straightConnector1">
            <a:avLst/>
          </a:prstGeom>
          <a:ln w="38100">
            <a:solidFill>
              <a:srgbClr val="FF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4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496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95" name="Picture 1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08798" y="1988840"/>
            <a:ext cx="695325" cy="552450"/>
          </a:xfrm>
          <a:prstGeom prst="rect">
            <a:avLst/>
          </a:prstGeom>
          <a:noFill/>
        </p:spPr>
      </p:pic>
      <p:sp>
        <p:nvSpPr>
          <p:cNvPr id="20498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97" name="Picture 17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28878" y="1988840"/>
            <a:ext cx="1695450" cy="552450"/>
          </a:xfrm>
          <a:prstGeom prst="rect">
            <a:avLst/>
          </a:prstGeom>
          <a:noFill/>
        </p:spPr>
      </p:pic>
      <p:pic>
        <p:nvPicPr>
          <p:cNvPr id="20505" name="Picture 25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00486" y="3092574"/>
            <a:ext cx="4743450" cy="552450"/>
          </a:xfrm>
          <a:prstGeom prst="rect">
            <a:avLst/>
          </a:prstGeom>
          <a:noFill/>
        </p:spPr>
      </p:pic>
      <p:sp>
        <p:nvSpPr>
          <p:cNvPr id="20507" name="Rectangle 27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Zahnutá šipka dolů 62"/>
          <p:cNvSpPr/>
          <p:nvPr/>
        </p:nvSpPr>
        <p:spPr>
          <a:xfrm>
            <a:off x="3059832" y="2924944"/>
            <a:ext cx="2448272" cy="144016"/>
          </a:xfrm>
          <a:prstGeom prst="curvedDownArrow">
            <a:avLst/>
          </a:prstGeom>
          <a:solidFill>
            <a:srgbClr val="663300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0509" name="Rectangle 2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508" name="Picture 28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4293096"/>
            <a:ext cx="1066800" cy="552450"/>
          </a:xfrm>
          <a:prstGeom prst="rect">
            <a:avLst/>
          </a:prstGeom>
          <a:noFill/>
        </p:spPr>
      </p:pic>
      <p:cxnSp>
        <p:nvCxnSpPr>
          <p:cNvPr id="66" name="Přímá spojovací šipka 65"/>
          <p:cNvCxnSpPr/>
          <p:nvPr/>
        </p:nvCxnSpPr>
        <p:spPr>
          <a:xfrm flipH="1">
            <a:off x="1187624" y="3606387"/>
            <a:ext cx="4392488" cy="542693"/>
          </a:xfrm>
          <a:prstGeom prst="straightConnector1">
            <a:avLst/>
          </a:prstGeom>
          <a:ln w="3810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Zahnutá šipka dolů 69"/>
          <p:cNvSpPr/>
          <p:nvPr/>
        </p:nvSpPr>
        <p:spPr>
          <a:xfrm>
            <a:off x="2956942" y="2780928"/>
            <a:ext cx="3487266" cy="288032"/>
          </a:xfrm>
          <a:prstGeom prst="curvedDownArrow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71" name="Přímá spojovací šipka 70"/>
          <p:cNvCxnSpPr/>
          <p:nvPr/>
        </p:nvCxnSpPr>
        <p:spPr>
          <a:xfrm flipH="1">
            <a:off x="1835696" y="3606387"/>
            <a:ext cx="4320480" cy="686709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11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510" name="Picture 30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03648" y="4316710"/>
            <a:ext cx="1181100" cy="552450"/>
          </a:xfrm>
          <a:prstGeom prst="rect">
            <a:avLst/>
          </a:prstGeom>
          <a:noFill/>
        </p:spPr>
      </p:pic>
      <p:sp>
        <p:nvSpPr>
          <p:cNvPr id="75" name="Zahnutá šipka dolů 74"/>
          <p:cNvSpPr/>
          <p:nvPr/>
        </p:nvSpPr>
        <p:spPr>
          <a:xfrm>
            <a:off x="4211960" y="2780928"/>
            <a:ext cx="1440160" cy="288032"/>
          </a:xfrm>
          <a:prstGeom prst="curvedDownArrow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76" name="Přímá spojovací šipka 75"/>
          <p:cNvCxnSpPr>
            <a:endCxn id="20512" idx="0"/>
          </p:cNvCxnSpPr>
          <p:nvPr/>
        </p:nvCxnSpPr>
        <p:spPr>
          <a:xfrm flipH="1">
            <a:off x="2960018" y="3547258"/>
            <a:ext cx="2692102" cy="792088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13" name="Rectangle 3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512" name="Picture 32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3768" y="4339346"/>
            <a:ext cx="952500" cy="552450"/>
          </a:xfrm>
          <a:prstGeom prst="rect">
            <a:avLst/>
          </a:prstGeom>
          <a:noFill/>
        </p:spPr>
      </p:pic>
      <p:sp>
        <p:nvSpPr>
          <p:cNvPr id="81" name="Zahnutá šipka dolů 80"/>
          <p:cNvSpPr/>
          <p:nvPr/>
        </p:nvSpPr>
        <p:spPr>
          <a:xfrm>
            <a:off x="4181078" y="2852936"/>
            <a:ext cx="2263130" cy="216024"/>
          </a:xfrm>
          <a:prstGeom prst="curvedDownArrow">
            <a:avLst/>
          </a:prstGeom>
          <a:solidFill>
            <a:srgbClr val="6633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0515" name="Rectangle 3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514" name="Picture 34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91880" y="4365104"/>
            <a:ext cx="981075" cy="552450"/>
          </a:xfrm>
          <a:prstGeom prst="rect">
            <a:avLst/>
          </a:prstGeom>
          <a:noFill/>
        </p:spPr>
      </p:pic>
      <p:cxnSp>
        <p:nvCxnSpPr>
          <p:cNvPr id="89" name="Přímá spojovací šipka 88"/>
          <p:cNvCxnSpPr/>
          <p:nvPr/>
        </p:nvCxnSpPr>
        <p:spPr>
          <a:xfrm flipH="1">
            <a:off x="4139952" y="3573016"/>
            <a:ext cx="2232248" cy="792088"/>
          </a:xfrm>
          <a:prstGeom prst="straightConnector1">
            <a:avLst/>
          </a:prstGeom>
          <a:ln w="3810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Zahnutá šipka dolů 48"/>
          <p:cNvSpPr/>
          <p:nvPr/>
        </p:nvSpPr>
        <p:spPr>
          <a:xfrm>
            <a:off x="5045174" y="2924944"/>
            <a:ext cx="750962" cy="216024"/>
          </a:xfrm>
          <a:prstGeom prst="curvedDownArrow">
            <a:avLst/>
          </a:prstGeom>
          <a:solidFill>
            <a:srgbClr val="FF66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50" name="Přímá spojovací šipka 49"/>
          <p:cNvCxnSpPr/>
          <p:nvPr/>
        </p:nvCxnSpPr>
        <p:spPr>
          <a:xfrm flipH="1">
            <a:off x="4860032" y="3573016"/>
            <a:ext cx="792088" cy="792088"/>
          </a:xfrm>
          <a:prstGeom prst="straightConnector1">
            <a:avLst/>
          </a:prstGeom>
          <a:ln w="38100">
            <a:solidFill>
              <a:srgbClr val="FF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99992" y="4365104"/>
            <a:ext cx="762000" cy="552450"/>
          </a:xfrm>
          <a:prstGeom prst="rect">
            <a:avLst/>
          </a:prstGeom>
          <a:noFill/>
        </p:spPr>
      </p:pic>
      <p:sp>
        <p:nvSpPr>
          <p:cNvPr id="55" name="Zahnutá šipka dolů 54"/>
          <p:cNvSpPr/>
          <p:nvPr/>
        </p:nvSpPr>
        <p:spPr>
          <a:xfrm>
            <a:off x="5148064" y="2924944"/>
            <a:ext cx="1296144" cy="144016"/>
          </a:xfrm>
          <a:prstGeom prst="curvedDownArrow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56" name="Přímá spojovací šipka 55"/>
          <p:cNvCxnSpPr/>
          <p:nvPr/>
        </p:nvCxnSpPr>
        <p:spPr>
          <a:xfrm flipH="1">
            <a:off x="5580112" y="3573016"/>
            <a:ext cx="792088" cy="792088"/>
          </a:xfrm>
          <a:prstGeom prst="straightConnector1">
            <a:avLst/>
          </a:prstGeom>
          <a:ln w="38100">
            <a:solidFill>
              <a:srgbClr val="0099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7217" y="4365104"/>
            <a:ext cx="942975" cy="552450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67744" y="5013176"/>
            <a:ext cx="4295775" cy="552450"/>
          </a:xfrm>
          <a:prstGeom prst="rect">
            <a:avLst/>
          </a:prstGeom>
          <a:noFill/>
        </p:spPr>
      </p:pic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5" name="Přímá spojovací čára 64"/>
          <p:cNvCxnSpPr/>
          <p:nvPr/>
        </p:nvCxnSpPr>
        <p:spPr>
          <a:xfrm>
            <a:off x="2771800" y="5741640"/>
            <a:ext cx="3744416" cy="0"/>
          </a:xfrm>
          <a:prstGeom prst="line">
            <a:avLst/>
          </a:prstGeom>
          <a:ln w="254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Obdélník 73"/>
          <p:cNvSpPr/>
          <p:nvPr/>
        </p:nvSpPr>
        <p:spPr>
          <a:xfrm>
            <a:off x="107504" y="116632"/>
            <a:ext cx="2520280" cy="107721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sz="3200" b="1" u="sng" dirty="0" smtClean="0"/>
              <a:t>A co něco složitějšího?!</a:t>
            </a:r>
            <a:endParaRPr lang="cs-CZ" sz="3200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683568" y="5949280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Vyberte:</a:t>
            </a:r>
            <a:endParaRPr lang="cs-CZ" sz="3600" b="1" dirty="0"/>
          </a:p>
        </p:txBody>
      </p:sp>
      <p:sp>
        <p:nvSpPr>
          <p:cNvPr id="67" name="Tlačítko akce: Dopředu nebo Další 66">
            <a:hlinkClick r:id="" action="ppaction://hlinkshowjump?jump=nextslide" highlightClick="1"/>
          </p:cNvPr>
          <p:cNvSpPr/>
          <p:nvPr/>
        </p:nvSpPr>
        <p:spPr>
          <a:xfrm>
            <a:off x="4968104" y="6021288"/>
            <a:ext cx="540000" cy="540000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Tlačítko akce: Zpět nebo Předchozí 76">
            <a:hlinkClick r:id="" action="ppaction://hlinkshowjump?jump=previousslide" highlightClick="1"/>
          </p:cNvPr>
          <p:cNvSpPr/>
          <p:nvPr/>
        </p:nvSpPr>
        <p:spPr>
          <a:xfrm>
            <a:off x="3383928" y="6021288"/>
            <a:ext cx="540000" cy="540000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Tlačítko akce: Domů 77">
            <a:hlinkClick r:id="rId16" action="ppaction://hlinksldjump" highlightClick="1"/>
          </p:cNvPr>
          <p:cNvSpPr/>
          <p:nvPr/>
        </p:nvSpPr>
        <p:spPr>
          <a:xfrm>
            <a:off x="4140072" y="6021288"/>
            <a:ext cx="540000" cy="540000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0"/>
                            </p:stCondLst>
                            <p:childTnLst>
                              <p:par>
                                <p:cTn id="64" presetID="2" presetClass="exit" presetSubtype="4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500"/>
                            </p:stCondLst>
                            <p:childTnLst>
                              <p:par>
                                <p:cTn id="90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500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5500"/>
                            </p:stCondLst>
                            <p:childTnLst>
                              <p:par>
                                <p:cTn id="98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500"/>
                            </p:stCondLst>
                            <p:childTnLst>
                              <p:par>
                                <p:cTn id="101" presetID="2" presetClass="exit" presetSubtype="4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6000"/>
                            </p:stCondLst>
                            <p:childTnLst>
                              <p:par>
                                <p:cTn id="118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1000"/>
                            </p:stCondLst>
                            <p:childTnLst>
                              <p:par>
                                <p:cTn id="123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16000"/>
                            </p:stCondLst>
                            <p:childTnLst>
                              <p:par>
                                <p:cTn id="126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21000"/>
                            </p:stCondLst>
                            <p:childTnLst>
                              <p:par>
                                <p:cTn id="131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26000"/>
                            </p:stCondLst>
                            <p:childTnLst>
                              <p:par>
                                <p:cTn id="134" presetID="2" presetClass="exit" presetSubtype="4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4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315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36500"/>
                            </p:stCondLst>
                            <p:childTnLst>
                              <p:par>
                                <p:cTn id="1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2" grpId="1" animBg="1"/>
      <p:bldP spid="61" grpId="0" animBg="1"/>
      <p:bldP spid="2" grpId="0" animBg="1"/>
      <p:bldP spid="4" grpId="0" animBg="1"/>
      <p:bldP spid="6" grpId="0" animBg="1"/>
      <p:bldP spid="8" grpId="0" animBg="1"/>
      <p:bldP spid="63" grpId="0" animBg="1"/>
      <p:bldP spid="63" grpId="1" animBg="1"/>
      <p:bldP spid="70" grpId="0" animBg="1"/>
      <p:bldP spid="70" grpId="1" animBg="1"/>
      <p:bldP spid="75" grpId="0" animBg="1"/>
      <p:bldP spid="75" grpId="1" animBg="1"/>
      <p:bldP spid="81" grpId="0" animBg="1"/>
      <p:bldP spid="81" grpId="1" animBg="1"/>
      <p:bldP spid="49" grpId="0" animBg="1"/>
      <p:bldP spid="49" grpId="1" animBg="1"/>
      <p:bldP spid="55" grpId="0" animBg="1"/>
      <p:bldP spid="55" grpId="1" animBg="1"/>
      <p:bldP spid="6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Shrnutí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Výpočty v závorkách mají vždy přednost.</a:t>
            </a:r>
          </a:p>
          <a:p>
            <a:r>
              <a:rPr lang="cs-CZ" dirty="0" smtClean="0"/>
              <a:t>Závorku odstraníme roznásobením.</a:t>
            </a:r>
          </a:p>
          <a:p>
            <a:r>
              <a:rPr lang="cs-CZ" dirty="0" smtClean="0"/>
              <a:t>Roznásobení závorky členem= vynásobení všech členů v závorce členem před závorkou.</a:t>
            </a:r>
          </a:p>
          <a:p>
            <a:r>
              <a:rPr lang="cs-CZ" dirty="0" smtClean="0"/>
              <a:t>Roznásobení dvou a více závorek = vynásobení všech členů v závorce členy v další závorkách.</a:t>
            </a:r>
          </a:p>
          <a:p>
            <a:r>
              <a:rPr lang="cs-CZ" dirty="0" smtClean="0"/>
              <a:t>Pozor na výsledná znaménka !</a:t>
            </a:r>
            <a:endParaRPr lang="cs-CZ" dirty="0"/>
          </a:p>
        </p:txBody>
      </p:sp>
      <p:sp>
        <p:nvSpPr>
          <p:cNvPr id="6" name="Tlačítko akce: Zpět nebo Předchozí 5">
            <a:hlinkClick r:id="" action="ppaction://hlinkshowjump?jump=previousslide" highlightClick="1"/>
          </p:cNvPr>
          <p:cNvSpPr/>
          <p:nvPr/>
        </p:nvSpPr>
        <p:spPr>
          <a:xfrm>
            <a:off x="3599952" y="6021288"/>
            <a:ext cx="540000" cy="540000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lačítko akce: Domů 6">
            <a:hlinkClick r:id="rId2" action="ppaction://hlinksldjump" highlightClick="1"/>
          </p:cNvPr>
          <p:cNvSpPr/>
          <p:nvPr/>
        </p:nvSpPr>
        <p:spPr>
          <a:xfrm>
            <a:off x="4392040" y="6021288"/>
            <a:ext cx="540000" cy="540000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</TotalTime>
  <Words>220</Words>
  <Application>Microsoft Office PowerPoint</Application>
  <PresentationFormat>Předvádění na obrazovce (4:3)</PresentationFormat>
  <Paragraphs>70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Ovládání</vt:lpstr>
      <vt:lpstr>Obsah</vt:lpstr>
      <vt:lpstr>Násobení mnohočlenu konstantou</vt:lpstr>
      <vt:lpstr>Násobení mnohočlenu konstantou</vt:lpstr>
      <vt:lpstr>Násobení mnohočlenu jednočlenem</vt:lpstr>
      <vt:lpstr>Násobení mnohočlenu jednočlenem</vt:lpstr>
      <vt:lpstr>Násobení mnohočlenu mnohočlenem</vt:lpstr>
      <vt:lpstr>Násobení mnohočlenu mnohočlenem</vt:lpstr>
      <vt:lpstr>Snímek 10</vt:lpstr>
      <vt:lpstr>Shrnutí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výrazů</dc:title>
  <dc:creator>Mgr. Erika Krámská</dc:creator>
  <cp:lastModifiedBy>Erika</cp:lastModifiedBy>
  <cp:revision>86</cp:revision>
  <dcterms:created xsi:type="dcterms:W3CDTF">2013-01-02T07:24:51Z</dcterms:created>
  <dcterms:modified xsi:type="dcterms:W3CDTF">2013-08-22T09:21:06Z</dcterms:modified>
</cp:coreProperties>
</file>