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9" r:id="rId2"/>
    <p:sldId id="262" r:id="rId3"/>
    <p:sldId id="263" r:id="rId4"/>
    <p:sldId id="264" r:id="rId5"/>
    <p:sldId id="268" r:id="rId6"/>
    <p:sldId id="269" r:id="rId7"/>
    <p:sldId id="270" r:id="rId8"/>
    <p:sldId id="271" r:id="rId9"/>
    <p:sldId id="272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CC33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67" autoAdjust="0"/>
  </p:normalViewPr>
  <p:slideViewPr>
    <p:cSldViewPr>
      <p:cViewPr varScale="1">
        <p:scale>
          <a:sx n="65" d="100"/>
          <a:sy n="65" d="100"/>
        </p:scale>
        <p:origin x="-120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6" d="100"/>
          <a:sy n="86" d="100"/>
        </p:scale>
        <p:origin x="-3126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B76A85E-C15B-47D1-8A77-868EB949C0B7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3B80887-1D3D-4E20-B290-7ABB38CF63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BECF27B-8AD3-4C64-892D-AC0E0A89A7E7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AECC1D2-84C7-4926-9828-A75C5E1F25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75E1328-82B4-4BE1-AA7A-68A812489BC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1C3B42-33D3-441A-8CC9-314DD8DF774F}" type="datetime1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6218A-FCF4-4D76-870F-7B33372A76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A6BEA9-2337-444F-AA30-838049E3A9F5}" type="datetime1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E73CA4-6DD8-4906-9FA4-6026BE59BA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566235-8365-4503-AED9-CDDA843B156D}" type="datetime1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E5506F-A62B-425A-9AA7-82B5BA3D57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42B035-8F54-447F-B0AE-87FE158E0946}" type="datetime1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A5D585-F9B8-4964-90BA-858A701D80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08206-DBC1-48E1-B6F0-F89FC05D5153}" type="datetime1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0D12F-05E0-41EA-8E49-5385B51369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FD953B-FD00-4D59-A11C-AA53488EB601}" type="datetime1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D605FA-0995-4DD1-B257-D2F47A4E1E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02F447-E15B-43D0-BCD5-7E59F1C1C3C7}" type="datetime1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7BBB43-A56E-46BE-81E7-4BEC254CAF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28F2CD-E744-44BC-A0CB-11B683B245AB}" type="datetime1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CBCCD9-44FB-4A3E-914B-761E97B4E8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AB2A4-C7F5-4AD2-9E91-74D37AFEF40C}" type="datetime1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C5CBA1-855C-45ED-9109-9F6A10C644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2CE07F-228B-4C26-888A-ADE152A55C37}" type="datetime1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56C6E7-EFDE-495F-9B06-894F8EB85C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9DA9D3-D20C-41D1-90BD-8706F103026B}" type="datetime1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701E2A-F6EC-4508-A92B-D7E0055B9E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6D2B60B-31A3-4618-902D-BFBF52BC5D3B}" type="datetime1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046CA5F-51C1-4656-95CD-889E6B927F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slide" Target="slide7.xml"/><Relationship Id="rId4" Type="http://schemas.openxmlformats.org/officeDocument/2006/relationships/slide" Target="slide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26606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VY_42_INOVACE_01.01.05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Dělení mnohočlenů – výklad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Erika Krámská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Základní poznatky z matematiky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1. ročník SŠ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11.října 2012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slouží k výkladu a k opakování dělení mnohočlenů. Je rozdělena do tří oddílů – dělení  jednočlenem, mnohočlenem a dělení se zbytkem. Jako doplněk je zde vložen test.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Doplněk výuky  pro domácí opakování.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Ovládání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47864" y="1600201"/>
            <a:ext cx="4464496" cy="2980928"/>
          </a:xfrm>
        </p:spPr>
        <p:txBody>
          <a:bodyPr>
            <a:normAutofit/>
          </a:bodyPr>
          <a:lstStyle/>
          <a:p>
            <a:pPr>
              <a:spcBef>
                <a:spcPts val="300"/>
              </a:spcBef>
              <a:buNone/>
            </a:pPr>
            <a:r>
              <a:rPr lang="cs-CZ" dirty="0" smtClean="0"/>
              <a:t>Předchozí stránka</a:t>
            </a:r>
          </a:p>
          <a:p>
            <a:pPr>
              <a:spcBef>
                <a:spcPts val="300"/>
              </a:spcBef>
              <a:buNone/>
            </a:pPr>
            <a:endParaRPr lang="cs-CZ" dirty="0" smtClean="0"/>
          </a:p>
          <a:p>
            <a:pPr>
              <a:spcBef>
                <a:spcPts val="300"/>
              </a:spcBef>
              <a:buNone/>
            </a:pPr>
            <a:r>
              <a:rPr lang="cs-CZ" dirty="0" smtClean="0"/>
              <a:t>Obsah</a:t>
            </a:r>
          </a:p>
          <a:p>
            <a:pPr>
              <a:spcBef>
                <a:spcPts val="300"/>
              </a:spcBef>
              <a:buNone/>
            </a:pPr>
            <a:endParaRPr lang="cs-CZ" dirty="0" smtClean="0"/>
          </a:p>
          <a:p>
            <a:pPr>
              <a:spcBef>
                <a:spcPts val="300"/>
              </a:spcBef>
              <a:buNone/>
            </a:pPr>
            <a:r>
              <a:rPr lang="cs-CZ" dirty="0" smtClean="0"/>
              <a:t>Následující stránka</a:t>
            </a:r>
          </a:p>
          <a:p>
            <a:pPr>
              <a:spcBef>
                <a:spcPts val="300"/>
              </a:spcBef>
              <a:buNone/>
            </a:pPr>
            <a:endParaRPr lang="cs-CZ" dirty="0" smtClean="0"/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2249772" y="3825104"/>
            <a:ext cx="540000" cy="540000"/>
          </a:xfrm>
          <a:prstGeom prst="actionButtonForwardNex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Zpět nebo Předchozí 4">
            <a:hlinkClick r:id="" action="ppaction://hlinkshowjump?jump=previousslide" highlightClick="1"/>
          </p:cNvPr>
          <p:cNvSpPr/>
          <p:nvPr/>
        </p:nvSpPr>
        <p:spPr>
          <a:xfrm>
            <a:off x="2249772" y="1952896"/>
            <a:ext cx="540000" cy="540000"/>
          </a:xfrm>
          <a:prstGeom prst="actionButtonBackPrevious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mů 5">
            <a:hlinkClick r:id="rId2" action="ppaction://hlinksldjump" highlightClick="1"/>
          </p:cNvPr>
          <p:cNvSpPr/>
          <p:nvPr/>
        </p:nvSpPr>
        <p:spPr>
          <a:xfrm>
            <a:off x="2249772" y="2889000"/>
            <a:ext cx="540000" cy="540000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lačítko akce: Dopředu nebo Další 7">
            <a:hlinkClick r:id="" action="ppaction://hlinkshowjump?jump=nextslide" highlightClick="1"/>
          </p:cNvPr>
          <p:cNvSpPr/>
          <p:nvPr/>
        </p:nvSpPr>
        <p:spPr>
          <a:xfrm>
            <a:off x="5040112" y="6021288"/>
            <a:ext cx="540000" cy="540000"/>
          </a:xfrm>
          <a:prstGeom prst="actionButtonForwardNex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Zpět nebo Předchozí 8">
            <a:hlinkClick r:id="" action="ppaction://hlinkshowjump?jump=previousslide" highlightClick="1"/>
          </p:cNvPr>
          <p:cNvSpPr/>
          <p:nvPr/>
        </p:nvSpPr>
        <p:spPr>
          <a:xfrm>
            <a:off x="3599952" y="6021288"/>
            <a:ext cx="540000" cy="540000"/>
          </a:xfrm>
          <a:prstGeom prst="actionButtonBackPrevious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Domů 9">
            <a:hlinkClick r:id="rId3" action="ppaction://hlinksldjump" highlightClick="1"/>
          </p:cNvPr>
          <p:cNvSpPr/>
          <p:nvPr/>
        </p:nvSpPr>
        <p:spPr>
          <a:xfrm>
            <a:off x="4320032" y="6021288"/>
            <a:ext cx="540000" cy="540000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Obsah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968552"/>
          </a:xfrm>
        </p:spPr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b="1" dirty="0" smtClean="0"/>
              <a:t>Vyberte jednu z možností:</a:t>
            </a:r>
          </a:p>
          <a:p>
            <a:pPr>
              <a:spcBef>
                <a:spcPts val="0"/>
              </a:spcBef>
            </a:pPr>
            <a:r>
              <a:rPr lang="cs-CZ" dirty="0" smtClean="0"/>
              <a:t>Dělení mnohočlenu jednočlenem</a:t>
            </a:r>
          </a:p>
          <a:p>
            <a:pPr>
              <a:spcBef>
                <a:spcPts val="0"/>
              </a:spcBef>
            </a:pPr>
            <a:endParaRPr lang="cs-CZ" dirty="0" smtClean="0"/>
          </a:p>
          <a:p>
            <a:pPr>
              <a:spcBef>
                <a:spcPts val="0"/>
              </a:spcBef>
            </a:pPr>
            <a:r>
              <a:rPr lang="cs-CZ" dirty="0" smtClean="0"/>
              <a:t>Dělení mnohočlenu mnohočlenem</a:t>
            </a:r>
            <a:br>
              <a:rPr lang="cs-CZ" dirty="0" smtClean="0"/>
            </a:br>
            <a:r>
              <a:rPr lang="cs-CZ" dirty="0" smtClean="0"/>
              <a:t>					(beze zbytku)</a:t>
            </a:r>
          </a:p>
          <a:p>
            <a:pPr>
              <a:spcBef>
                <a:spcPts val="0"/>
              </a:spcBef>
            </a:pPr>
            <a:r>
              <a:rPr lang="cs-CZ" dirty="0" smtClean="0"/>
              <a:t>Dělení mnohočlenu mnohočlenem</a:t>
            </a:r>
            <a:br>
              <a:rPr lang="cs-CZ" dirty="0" smtClean="0"/>
            </a:br>
            <a:r>
              <a:rPr lang="cs-CZ" dirty="0" smtClean="0"/>
              <a:t>					(se zbytkem)</a:t>
            </a:r>
          </a:p>
          <a:p>
            <a:pPr>
              <a:spcBef>
                <a:spcPts val="0"/>
              </a:spcBef>
            </a:pPr>
            <a:r>
              <a:rPr lang="cs-CZ" dirty="0" smtClean="0"/>
              <a:t>Test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lačítko akce: Dopředu nebo Další 3">
            <a:hlinkClick r:id="rId2" action="ppaction://hlinksldjump" highlightClick="1"/>
          </p:cNvPr>
          <p:cNvSpPr/>
          <p:nvPr/>
        </p:nvSpPr>
        <p:spPr>
          <a:xfrm>
            <a:off x="7848440" y="1844824"/>
            <a:ext cx="684000" cy="504000"/>
          </a:xfrm>
          <a:prstGeom prst="actionButtonForwardNex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rId3" action="ppaction://hlinksldjump" highlightClick="1"/>
          </p:cNvPr>
          <p:cNvSpPr/>
          <p:nvPr/>
        </p:nvSpPr>
        <p:spPr>
          <a:xfrm>
            <a:off x="7848440" y="2924944"/>
            <a:ext cx="684000" cy="504000"/>
          </a:xfrm>
          <a:prstGeom prst="actionButtonForwardNex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rId4" action="ppaction://hlinksldjump" highlightClick="1"/>
          </p:cNvPr>
          <p:cNvSpPr/>
          <p:nvPr/>
        </p:nvSpPr>
        <p:spPr>
          <a:xfrm>
            <a:off x="7848440" y="3933056"/>
            <a:ext cx="684000" cy="504000"/>
          </a:xfrm>
          <a:prstGeom prst="actionButtonForwardNex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rId5" action="ppaction://hlinksldjump" highlightClick="1"/>
          </p:cNvPr>
          <p:cNvSpPr/>
          <p:nvPr/>
        </p:nvSpPr>
        <p:spPr>
          <a:xfrm>
            <a:off x="7884368" y="4797208"/>
            <a:ext cx="684000" cy="504000"/>
          </a:xfrm>
          <a:prstGeom prst="actionButtonForwardNex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Zaoblený obdélník 36"/>
          <p:cNvSpPr/>
          <p:nvPr/>
        </p:nvSpPr>
        <p:spPr>
          <a:xfrm>
            <a:off x="2915816" y="4293096"/>
            <a:ext cx="72008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Zaoblený obdélník 27"/>
          <p:cNvSpPr/>
          <p:nvPr/>
        </p:nvSpPr>
        <p:spPr>
          <a:xfrm>
            <a:off x="5724128" y="1556792"/>
            <a:ext cx="72008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1907704" y="2996952"/>
            <a:ext cx="1008112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5004048" y="1556792"/>
            <a:ext cx="72008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3995936" y="1556792"/>
            <a:ext cx="72008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1187624" y="1556792"/>
            <a:ext cx="72008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cs-CZ" b="1" u="sng" dirty="0" smtClean="0"/>
              <a:t>Dělení mnohočlenu jednočlenem</a:t>
            </a:r>
          </a:p>
        </p:txBody>
      </p:sp>
      <p:sp>
        <p:nvSpPr>
          <p:cNvPr id="18" name="Tlačítko akce: Dopředu nebo Další 17">
            <a:hlinkClick r:id="" action="ppaction://hlinkshowjump?jump=nextslide" highlightClick="1"/>
          </p:cNvPr>
          <p:cNvSpPr/>
          <p:nvPr/>
        </p:nvSpPr>
        <p:spPr>
          <a:xfrm>
            <a:off x="5040112" y="6021288"/>
            <a:ext cx="540000" cy="540000"/>
          </a:xfrm>
          <a:prstGeom prst="actionButtonForwardNex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lačítko akce: Zpět nebo Předchozí 18">
            <a:hlinkClick r:id="" action="ppaction://hlinkshowjump?jump=previousslide" highlightClick="1"/>
          </p:cNvPr>
          <p:cNvSpPr/>
          <p:nvPr/>
        </p:nvSpPr>
        <p:spPr>
          <a:xfrm>
            <a:off x="3599952" y="6021288"/>
            <a:ext cx="540000" cy="540000"/>
          </a:xfrm>
          <a:prstGeom prst="actionButtonBackPrevious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lačítko akce: Domů 19">
            <a:hlinkClick r:id="rId2" action="ppaction://hlinksldjump" highlightClick="1"/>
          </p:cNvPr>
          <p:cNvSpPr/>
          <p:nvPr/>
        </p:nvSpPr>
        <p:spPr>
          <a:xfrm>
            <a:off x="4320032" y="6021288"/>
            <a:ext cx="540000" cy="540000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043608" y="1628800"/>
            <a:ext cx="422583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(8x</a:t>
            </a:r>
            <a:r>
              <a:rPr lang="cs-CZ" sz="3200" baseline="30000" dirty="0" smtClean="0"/>
              <a:t>3</a:t>
            </a:r>
            <a:r>
              <a:rPr lang="cs-CZ" sz="3200" dirty="0" smtClean="0"/>
              <a:t> – 2x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+ 2x) : </a:t>
            </a:r>
            <a:r>
              <a:rPr lang="cs-CZ" sz="3200" dirty="0" err="1" smtClean="0"/>
              <a:t>2x</a:t>
            </a:r>
            <a:r>
              <a:rPr lang="cs-CZ" sz="3200" dirty="0" smtClean="0"/>
              <a:t> =</a:t>
            </a:r>
            <a:endParaRPr lang="cs-CZ" sz="3200" dirty="0"/>
          </a:p>
        </p:txBody>
      </p:sp>
      <p:sp>
        <p:nvSpPr>
          <p:cNvPr id="10" name="Obdélník 9"/>
          <p:cNvSpPr/>
          <p:nvPr/>
        </p:nvSpPr>
        <p:spPr>
          <a:xfrm>
            <a:off x="5004048" y="1628800"/>
            <a:ext cx="76976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4x</a:t>
            </a:r>
            <a:r>
              <a:rPr lang="cs-CZ" sz="3200" baseline="30000" dirty="0" smtClean="0"/>
              <a:t>2</a:t>
            </a:r>
            <a:endParaRPr lang="cs-CZ" sz="3200" dirty="0"/>
          </a:p>
        </p:txBody>
      </p:sp>
      <p:sp>
        <p:nvSpPr>
          <p:cNvPr id="12" name="Zahnutá šipka nahoru 11"/>
          <p:cNvSpPr/>
          <p:nvPr/>
        </p:nvSpPr>
        <p:spPr>
          <a:xfrm flipH="1">
            <a:off x="4283968" y="2492896"/>
            <a:ext cx="1152128" cy="432048"/>
          </a:xfrm>
          <a:prstGeom prst="curvedUpArrow">
            <a:avLst>
              <a:gd name="adj1" fmla="val 25000"/>
              <a:gd name="adj2" fmla="val 40683"/>
              <a:gd name="adj3" fmla="val 3113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283968" y="3068960"/>
            <a:ext cx="11977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násobíme</a:t>
            </a:r>
            <a:endParaRPr lang="cs-CZ" dirty="0"/>
          </a:p>
        </p:txBody>
      </p:sp>
      <p:sp>
        <p:nvSpPr>
          <p:cNvPr id="15" name="Šipka doprava 14"/>
          <p:cNvSpPr/>
          <p:nvPr/>
        </p:nvSpPr>
        <p:spPr>
          <a:xfrm rot="10800000">
            <a:off x="2771800" y="2420888"/>
            <a:ext cx="1008112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115616" y="2196153"/>
            <a:ext cx="76976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8x</a:t>
            </a:r>
            <a:r>
              <a:rPr lang="cs-CZ" sz="3200" baseline="30000" dirty="0" smtClean="0"/>
              <a:t>3</a:t>
            </a:r>
            <a:endParaRPr lang="cs-CZ" sz="3200" dirty="0"/>
          </a:p>
        </p:txBody>
      </p:sp>
      <p:cxnSp>
        <p:nvCxnSpPr>
          <p:cNvPr id="21" name="Přímá spojovací čára 20"/>
          <p:cNvCxnSpPr/>
          <p:nvPr/>
        </p:nvCxnSpPr>
        <p:spPr>
          <a:xfrm>
            <a:off x="1259632" y="2924944"/>
            <a:ext cx="2520280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1115616" y="2276872"/>
            <a:ext cx="792088" cy="57606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899592" y="2348880"/>
            <a:ext cx="117852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-(8x</a:t>
            </a:r>
            <a:r>
              <a:rPr lang="cs-CZ" sz="3200" baseline="30000" dirty="0" smtClean="0"/>
              <a:t>3</a:t>
            </a:r>
            <a:r>
              <a:rPr lang="cs-CZ" sz="3200" dirty="0" smtClean="0"/>
              <a:t>)</a:t>
            </a:r>
            <a:endParaRPr lang="cs-CZ" sz="3200" dirty="0"/>
          </a:p>
        </p:txBody>
      </p:sp>
      <p:sp>
        <p:nvSpPr>
          <p:cNvPr id="25" name="Obdélník 24"/>
          <p:cNvSpPr/>
          <p:nvPr/>
        </p:nvSpPr>
        <p:spPr>
          <a:xfrm>
            <a:off x="1711336" y="3132257"/>
            <a:ext cx="228460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(– 2x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+ 2x)</a:t>
            </a:r>
            <a:endParaRPr lang="cs-CZ" sz="3200" dirty="0"/>
          </a:p>
        </p:txBody>
      </p:sp>
      <p:sp>
        <p:nvSpPr>
          <p:cNvPr id="27" name="Obdélník 26"/>
          <p:cNvSpPr/>
          <p:nvPr/>
        </p:nvSpPr>
        <p:spPr>
          <a:xfrm>
            <a:off x="5652120" y="1628800"/>
            <a:ext cx="63991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- x</a:t>
            </a:r>
            <a:endParaRPr lang="cs-CZ" sz="3200" dirty="0"/>
          </a:p>
        </p:txBody>
      </p:sp>
      <p:sp>
        <p:nvSpPr>
          <p:cNvPr id="29" name="Zahnutá šipka nahoru 28"/>
          <p:cNvSpPr/>
          <p:nvPr/>
        </p:nvSpPr>
        <p:spPr>
          <a:xfrm flipH="1">
            <a:off x="4283968" y="2492896"/>
            <a:ext cx="1800200" cy="432048"/>
          </a:xfrm>
          <a:prstGeom prst="curvedUpArrow">
            <a:avLst>
              <a:gd name="adj1" fmla="val 25000"/>
              <a:gd name="adj2" fmla="val 40683"/>
              <a:gd name="adj3" fmla="val 3113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1" name="Ohnutá šipka 30"/>
          <p:cNvSpPr/>
          <p:nvPr/>
        </p:nvSpPr>
        <p:spPr>
          <a:xfrm rot="10800000">
            <a:off x="3491880" y="2564904"/>
            <a:ext cx="576064" cy="1584176"/>
          </a:xfrm>
          <a:prstGeom prst="bentArrow">
            <a:avLst>
              <a:gd name="adj1" fmla="val 25000"/>
              <a:gd name="adj2" fmla="val 25000"/>
              <a:gd name="adj3" fmla="val 25000"/>
              <a:gd name="adj4" fmla="val 347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1979712" y="3645024"/>
            <a:ext cx="90601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-2x</a:t>
            </a:r>
            <a:r>
              <a:rPr lang="cs-CZ" sz="3200" baseline="30000" dirty="0" smtClean="0"/>
              <a:t>2</a:t>
            </a:r>
            <a:endParaRPr lang="cs-CZ" sz="3200" dirty="0"/>
          </a:p>
        </p:txBody>
      </p:sp>
      <p:sp>
        <p:nvSpPr>
          <p:cNvPr id="33" name="Obdélník 32"/>
          <p:cNvSpPr/>
          <p:nvPr/>
        </p:nvSpPr>
        <p:spPr>
          <a:xfrm>
            <a:off x="1907704" y="3717032"/>
            <a:ext cx="936104" cy="43204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1817056" y="3708321"/>
            <a:ext cx="131478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-(-2x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)</a:t>
            </a:r>
            <a:endParaRPr lang="cs-CZ" sz="3200" dirty="0"/>
          </a:p>
        </p:txBody>
      </p:sp>
      <p:cxnSp>
        <p:nvCxnSpPr>
          <p:cNvPr id="35" name="Přímá spojovací čára 34"/>
          <p:cNvCxnSpPr/>
          <p:nvPr/>
        </p:nvCxnSpPr>
        <p:spPr>
          <a:xfrm>
            <a:off x="1259632" y="4293096"/>
            <a:ext cx="2520280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Obdélník 35"/>
          <p:cNvSpPr/>
          <p:nvPr/>
        </p:nvSpPr>
        <p:spPr>
          <a:xfrm>
            <a:off x="2771800" y="4437112"/>
            <a:ext cx="97174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+ 2x</a:t>
            </a:r>
            <a:endParaRPr lang="cs-CZ" sz="3200" dirty="0"/>
          </a:p>
        </p:txBody>
      </p:sp>
      <p:sp>
        <p:nvSpPr>
          <p:cNvPr id="38" name="Zaoblený obdélník 37"/>
          <p:cNvSpPr/>
          <p:nvPr/>
        </p:nvSpPr>
        <p:spPr>
          <a:xfrm>
            <a:off x="6444208" y="1556792"/>
            <a:ext cx="72008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6264555" y="1628800"/>
            <a:ext cx="88036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 + 1</a:t>
            </a:r>
            <a:endParaRPr lang="cs-CZ" sz="3200" dirty="0"/>
          </a:p>
        </p:txBody>
      </p:sp>
      <p:sp>
        <p:nvSpPr>
          <p:cNvPr id="41" name="Zahnutá šipka nahoru 40"/>
          <p:cNvSpPr/>
          <p:nvPr/>
        </p:nvSpPr>
        <p:spPr>
          <a:xfrm flipH="1">
            <a:off x="4355976" y="2492896"/>
            <a:ext cx="2592288" cy="432048"/>
          </a:xfrm>
          <a:prstGeom prst="curvedUpArrow">
            <a:avLst>
              <a:gd name="adj1" fmla="val 25000"/>
              <a:gd name="adj2" fmla="val 40683"/>
              <a:gd name="adj3" fmla="val 3113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2" name="Ohnutá šipka 41"/>
          <p:cNvSpPr/>
          <p:nvPr/>
        </p:nvSpPr>
        <p:spPr>
          <a:xfrm rot="10800000">
            <a:off x="3851920" y="2564904"/>
            <a:ext cx="576064" cy="2952328"/>
          </a:xfrm>
          <a:prstGeom prst="bentArrow">
            <a:avLst>
              <a:gd name="adj1" fmla="val 25000"/>
              <a:gd name="adj2" fmla="val 25000"/>
              <a:gd name="adj3" fmla="val 25000"/>
              <a:gd name="adj4" fmla="val 347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2771800" y="4941168"/>
            <a:ext cx="97174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+ 2x</a:t>
            </a:r>
            <a:endParaRPr lang="cs-CZ" sz="3200" dirty="0"/>
          </a:p>
        </p:txBody>
      </p:sp>
      <p:cxnSp>
        <p:nvCxnSpPr>
          <p:cNvPr id="44" name="Přímá spojovací čára 43"/>
          <p:cNvCxnSpPr/>
          <p:nvPr/>
        </p:nvCxnSpPr>
        <p:spPr>
          <a:xfrm>
            <a:off x="1259632" y="5517232"/>
            <a:ext cx="2520280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Obdélník 44"/>
          <p:cNvSpPr/>
          <p:nvPr/>
        </p:nvSpPr>
        <p:spPr>
          <a:xfrm>
            <a:off x="2843808" y="4941168"/>
            <a:ext cx="792088" cy="50405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2339752" y="4932457"/>
            <a:ext cx="149432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- (+ 2x)</a:t>
            </a:r>
            <a:endParaRPr lang="cs-CZ" sz="3200" dirty="0"/>
          </a:p>
        </p:txBody>
      </p:sp>
      <p:sp>
        <p:nvSpPr>
          <p:cNvPr id="48" name="Obdélník 47"/>
          <p:cNvSpPr/>
          <p:nvPr/>
        </p:nvSpPr>
        <p:spPr>
          <a:xfrm>
            <a:off x="3079588" y="5508521"/>
            <a:ext cx="41229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0</a:t>
            </a:r>
            <a:endParaRPr lang="cs-CZ" sz="32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763688" y="6021288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+mj-lt"/>
              </a:rPr>
              <a:t>Vyberte:</a:t>
            </a:r>
            <a:endParaRPr lang="cs-CZ" sz="2800" b="1" dirty="0">
              <a:latin typeface="+mj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0"/>
                            </p:stCondLst>
                            <p:childTnLst>
                              <p:par>
                                <p:cTn id="25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8000"/>
                            </p:stCondLst>
                            <p:childTnLst>
                              <p:par>
                                <p:cTn id="28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1000"/>
                            </p:stCondLst>
                            <p:childTnLst>
                              <p:par>
                                <p:cTn id="31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4000"/>
                            </p:stCondLst>
                            <p:childTnLst>
                              <p:par>
                                <p:cTn id="3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4000"/>
                            </p:stCondLst>
                            <p:childTnLst>
                              <p:par>
                                <p:cTn id="39" presetID="1" presetClass="entr" presetSubtype="0" fill="hold" grpId="1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7000"/>
                            </p:stCondLst>
                            <p:childTnLst>
                              <p:par>
                                <p:cTn id="42" presetID="2" presetClass="exit" presetSubtype="4" fill="hold" grpId="1" nodeType="afterEffect">
                                  <p:stCondLst>
                                    <p:cond delay="3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32000"/>
                            </p:stCondLst>
                            <p:childTnLst>
                              <p:par>
                                <p:cTn id="63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35000"/>
                            </p:stCondLst>
                            <p:childTnLst>
                              <p:par>
                                <p:cTn id="66" presetID="1" presetClass="entr" presetSubtype="0" fill="hold" grpId="2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38000"/>
                            </p:stCondLst>
                            <p:childTnLst>
                              <p:par>
                                <p:cTn id="69" presetID="1" presetClass="entr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38000"/>
                            </p:stCondLst>
                            <p:childTnLst>
                              <p:par>
                                <p:cTn id="72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41000"/>
                            </p:stCondLst>
                            <p:childTnLst>
                              <p:par>
                                <p:cTn id="75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44000"/>
                            </p:stCondLst>
                            <p:childTnLst>
                              <p:par>
                                <p:cTn id="80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47000"/>
                            </p:stCondLst>
                            <p:childTnLst>
                              <p:par>
                                <p:cTn id="83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50000"/>
                            </p:stCondLst>
                            <p:childTnLst>
                              <p:par>
                                <p:cTn id="8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50000"/>
                            </p:stCondLst>
                            <p:childTnLst>
                              <p:par>
                                <p:cTn id="91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53000"/>
                            </p:stCondLst>
                            <p:childTnLst>
                              <p:par>
                                <p:cTn id="94" presetID="2" presetClass="exit" presetSubtype="4" fill="hold" grpId="3" nodeType="afterEffect">
                                  <p:stCondLst>
                                    <p:cond delay="3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5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2" presetClass="exit" presetSubtype="4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9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7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56500"/>
                            </p:stCondLst>
                            <p:childTnLst>
                              <p:par>
                                <p:cTn id="111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59500"/>
                            </p:stCondLst>
                            <p:childTnLst>
                              <p:par>
                                <p:cTn id="1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59500"/>
                            </p:stCondLst>
                            <p:childTnLst>
                              <p:par>
                                <p:cTn id="117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62500"/>
                            </p:stCondLst>
                            <p:childTnLst>
                              <p:par>
                                <p:cTn id="120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65500"/>
                            </p:stCondLst>
                            <p:childTnLst>
                              <p:par>
                                <p:cTn id="125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68500"/>
                            </p:stCondLst>
                            <p:childTnLst>
                              <p:par>
                                <p:cTn id="12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68500"/>
                            </p:stCondLst>
                            <p:childTnLst>
                              <p:par>
                                <p:cTn id="135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71500"/>
                            </p:stCondLst>
                            <p:childTnLst>
                              <p:par>
                                <p:cTn id="138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9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3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6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7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0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5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8" fill="hold">
                            <p:stCondLst>
                              <p:cond delay="72000"/>
                            </p:stCondLst>
                            <p:childTnLst>
                              <p:par>
                                <p:cTn id="159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animBg="1"/>
      <p:bldP spid="37" grpId="1" animBg="1"/>
      <p:bldP spid="28" grpId="2" animBg="1"/>
      <p:bldP spid="28" grpId="3" animBg="1"/>
      <p:bldP spid="26" grpId="0" animBg="1"/>
      <p:bldP spid="26" grpId="2" animBg="1"/>
      <p:bldP spid="26" grpId="3" animBg="1"/>
      <p:bldP spid="11" grpId="0" animBg="1"/>
      <p:bldP spid="11" grpId="1" animBg="1"/>
      <p:bldP spid="8" grpId="0" animBg="1"/>
      <p:bldP spid="8" grpId="1" animBg="1"/>
      <p:bldP spid="7" grpId="0" animBg="1"/>
      <p:bldP spid="7" grpId="1" animBg="1"/>
      <p:bldP spid="6" grpId="0"/>
      <p:bldP spid="10" grpId="0"/>
      <p:bldP spid="12" grpId="0" animBg="1"/>
      <p:bldP spid="12" grpId="1" animBg="1"/>
      <p:bldP spid="13" grpId="0"/>
      <p:bldP spid="13" grpId="1"/>
      <p:bldP spid="15" grpId="0" animBg="1"/>
      <p:bldP spid="15" grpId="1" animBg="1"/>
      <p:bldP spid="16" grpId="0"/>
      <p:bldP spid="23" grpId="0" animBg="1"/>
      <p:bldP spid="24" grpId="0"/>
      <p:bldP spid="25" grpId="1"/>
      <p:bldP spid="27" grpId="0"/>
      <p:bldP spid="29" grpId="0" animBg="1"/>
      <p:bldP spid="29" grpId="1" animBg="1"/>
      <p:bldP spid="31" grpId="0" animBg="1"/>
      <p:bldP spid="31" grpId="1" animBg="1"/>
      <p:bldP spid="32" grpId="0"/>
      <p:bldP spid="33" grpId="0" animBg="1"/>
      <p:bldP spid="34" grpId="0"/>
      <p:bldP spid="36" grpId="0"/>
      <p:bldP spid="38" grpId="0" animBg="1"/>
      <p:bldP spid="38" grpId="1" animBg="1"/>
      <p:bldP spid="40" grpId="0"/>
      <p:bldP spid="41" grpId="0" animBg="1"/>
      <p:bldP spid="41" grpId="1" animBg="1"/>
      <p:bldP spid="42" grpId="0" animBg="1"/>
      <p:bldP spid="42" grpId="1" animBg="1"/>
      <p:bldP spid="43" grpId="0"/>
      <p:bldP spid="45" grpId="0" animBg="1"/>
      <p:bldP spid="46" grpId="0"/>
      <p:bldP spid="48" grpId="0"/>
      <p:bldP spid="3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aoblený obdélník 27"/>
          <p:cNvSpPr/>
          <p:nvPr/>
        </p:nvSpPr>
        <p:spPr>
          <a:xfrm>
            <a:off x="6300192" y="1692097"/>
            <a:ext cx="72008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2123728" y="3132257"/>
            <a:ext cx="648072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5580112" y="1692097"/>
            <a:ext cx="72008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3779912" y="1764105"/>
            <a:ext cx="576064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1403648" y="1692097"/>
            <a:ext cx="648072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cs-CZ" b="1" u="sng" dirty="0" smtClean="0"/>
              <a:t>Dělení mnohočlenu mnohočlenem 1</a:t>
            </a:r>
          </a:p>
        </p:txBody>
      </p:sp>
      <p:sp>
        <p:nvSpPr>
          <p:cNvPr id="18" name="Tlačítko akce: Dopředu nebo Další 17">
            <a:hlinkClick r:id="" action="ppaction://hlinkshowjump?jump=nextslide" highlightClick="1"/>
          </p:cNvPr>
          <p:cNvSpPr/>
          <p:nvPr/>
        </p:nvSpPr>
        <p:spPr>
          <a:xfrm>
            <a:off x="5040112" y="6021288"/>
            <a:ext cx="540000" cy="540000"/>
          </a:xfrm>
          <a:prstGeom prst="actionButtonForwardNex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lačítko akce: Zpět nebo Předchozí 18">
            <a:hlinkClick r:id="" action="ppaction://hlinkshowjump?jump=previousslide" highlightClick="1"/>
          </p:cNvPr>
          <p:cNvSpPr/>
          <p:nvPr/>
        </p:nvSpPr>
        <p:spPr>
          <a:xfrm>
            <a:off x="3599952" y="6021288"/>
            <a:ext cx="540000" cy="540000"/>
          </a:xfrm>
          <a:prstGeom prst="actionButtonBackPrevious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lačítko akce: Domů 19">
            <a:hlinkClick r:id="rId2" action="ppaction://hlinksldjump" highlightClick="1"/>
          </p:cNvPr>
          <p:cNvSpPr/>
          <p:nvPr/>
        </p:nvSpPr>
        <p:spPr>
          <a:xfrm>
            <a:off x="4320032" y="6021288"/>
            <a:ext cx="540000" cy="540000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187624" y="1764105"/>
            <a:ext cx="435568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(2x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– x – 15) : (x – 3)=</a:t>
            </a:r>
            <a:endParaRPr lang="cs-CZ" sz="3200" dirty="0"/>
          </a:p>
        </p:txBody>
      </p:sp>
      <p:sp>
        <p:nvSpPr>
          <p:cNvPr id="10" name="Obdélník 9"/>
          <p:cNvSpPr/>
          <p:nvPr/>
        </p:nvSpPr>
        <p:spPr>
          <a:xfrm>
            <a:off x="5580112" y="1764105"/>
            <a:ext cx="61747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2x</a:t>
            </a:r>
            <a:endParaRPr lang="cs-CZ" sz="3200" dirty="0"/>
          </a:p>
        </p:txBody>
      </p:sp>
      <p:sp>
        <p:nvSpPr>
          <p:cNvPr id="12" name="Zahnutá šipka nahoru 11"/>
          <p:cNvSpPr/>
          <p:nvPr/>
        </p:nvSpPr>
        <p:spPr>
          <a:xfrm flipH="1">
            <a:off x="4427984" y="2484185"/>
            <a:ext cx="1584176" cy="576064"/>
          </a:xfrm>
          <a:prstGeom prst="curvedUpArrow">
            <a:avLst>
              <a:gd name="adj1" fmla="val 25000"/>
              <a:gd name="adj2" fmla="val 40683"/>
              <a:gd name="adj3" fmla="val 3113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860032" y="3204265"/>
            <a:ext cx="11977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násobíme</a:t>
            </a:r>
            <a:endParaRPr lang="cs-CZ" dirty="0"/>
          </a:p>
        </p:txBody>
      </p:sp>
      <p:sp>
        <p:nvSpPr>
          <p:cNvPr id="15" name="Šipka doprava 14"/>
          <p:cNvSpPr/>
          <p:nvPr/>
        </p:nvSpPr>
        <p:spPr>
          <a:xfrm rot="10800000">
            <a:off x="3347864" y="2556193"/>
            <a:ext cx="1008112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360964" y="2331458"/>
            <a:ext cx="145264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2x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- 6x</a:t>
            </a:r>
            <a:endParaRPr lang="cs-CZ" sz="3200" dirty="0"/>
          </a:p>
        </p:txBody>
      </p:sp>
      <p:cxnSp>
        <p:nvCxnSpPr>
          <p:cNvPr id="21" name="Přímá spojovací čára 20"/>
          <p:cNvCxnSpPr/>
          <p:nvPr/>
        </p:nvCxnSpPr>
        <p:spPr>
          <a:xfrm>
            <a:off x="1259632" y="3060249"/>
            <a:ext cx="2232248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1331640" y="2412177"/>
            <a:ext cx="1440160" cy="3600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043608" y="2484185"/>
            <a:ext cx="186140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-(2x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- 6x)</a:t>
            </a:r>
            <a:endParaRPr lang="cs-CZ" sz="3200" dirty="0"/>
          </a:p>
        </p:txBody>
      </p:sp>
      <p:sp>
        <p:nvSpPr>
          <p:cNvPr id="25" name="Obdélník 24"/>
          <p:cNvSpPr/>
          <p:nvPr/>
        </p:nvSpPr>
        <p:spPr>
          <a:xfrm>
            <a:off x="2051720" y="3267562"/>
            <a:ext cx="159530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(5x -15)</a:t>
            </a:r>
            <a:endParaRPr lang="cs-CZ" sz="3200" dirty="0"/>
          </a:p>
        </p:txBody>
      </p:sp>
      <p:sp>
        <p:nvSpPr>
          <p:cNvPr id="27" name="Obdélník 26"/>
          <p:cNvSpPr/>
          <p:nvPr/>
        </p:nvSpPr>
        <p:spPr>
          <a:xfrm>
            <a:off x="6228184" y="1764105"/>
            <a:ext cx="76655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+ 5</a:t>
            </a:r>
            <a:endParaRPr lang="cs-CZ" sz="3200" dirty="0"/>
          </a:p>
        </p:txBody>
      </p:sp>
      <p:sp>
        <p:nvSpPr>
          <p:cNvPr id="29" name="Zahnutá šipka nahoru 28"/>
          <p:cNvSpPr/>
          <p:nvPr/>
        </p:nvSpPr>
        <p:spPr>
          <a:xfrm flipH="1">
            <a:off x="4860032" y="2628201"/>
            <a:ext cx="1800200" cy="432048"/>
          </a:xfrm>
          <a:prstGeom prst="curvedUpArrow">
            <a:avLst>
              <a:gd name="adj1" fmla="val 25000"/>
              <a:gd name="adj2" fmla="val 40683"/>
              <a:gd name="adj3" fmla="val 3113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1" name="Ohnutá šipka 30"/>
          <p:cNvSpPr/>
          <p:nvPr/>
        </p:nvSpPr>
        <p:spPr>
          <a:xfrm rot="10800000">
            <a:off x="4067944" y="2700209"/>
            <a:ext cx="576064" cy="1584176"/>
          </a:xfrm>
          <a:prstGeom prst="bentArrow">
            <a:avLst>
              <a:gd name="adj1" fmla="val 25000"/>
              <a:gd name="adj2" fmla="val 25000"/>
              <a:gd name="adj3" fmla="val 25000"/>
              <a:gd name="adj4" fmla="val 347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2127276" y="3780329"/>
            <a:ext cx="143661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5x - 15</a:t>
            </a:r>
            <a:endParaRPr lang="cs-CZ" sz="3200" dirty="0"/>
          </a:p>
        </p:txBody>
      </p:sp>
      <p:sp>
        <p:nvSpPr>
          <p:cNvPr id="33" name="Obdélník 32"/>
          <p:cNvSpPr/>
          <p:nvPr/>
        </p:nvSpPr>
        <p:spPr>
          <a:xfrm>
            <a:off x="2051720" y="3924345"/>
            <a:ext cx="1584176" cy="43204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1790519" y="3780329"/>
            <a:ext cx="184537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-(5x - 15)</a:t>
            </a:r>
            <a:endParaRPr lang="cs-CZ" sz="3200" dirty="0"/>
          </a:p>
        </p:txBody>
      </p:sp>
      <p:cxnSp>
        <p:nvCxnSpPr>
          <p:cNvPr id="35" name="Přímá spojovací čára 34"/>
          <p:cNvCxnSpPr/>
          <p:nvPr/>
        </p:nvCxnSpPr>
        <p:spPr>
          <a:xfrm>
            <a:off x="1835696" y="4428401"/>
            <a:ext cx="2520280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Obdélník 35"/>
          <p:cNvSpPr/>
          <p:nvPr/>
        </p:nvSpPr>
        <p:spPr>
          <a:xfrm>
            <a:off x="2627784" y="4644425"/>
            <a:ext cx="43204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0</a:t>
            </a:r>
            <a:endParaRPr lang="cs-CZ" sz="3200" dirty="0"/>
          </a:p>
        </p:txBody>
      </p:sp>
      <p:sp>
        <p:nvSpPr>
          <p:cNvPr id="43" name="Obdélník 42"/>
          <p:cNvSpPr/>
          <p:nvPr/>
        </p:nvSpPr>
        <p:spPr>
          <a:xfrm>
            <a:off x="2771800" y="4941168"/>
            <a:ext cx="97174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+ 2x</a:t>
            </a:r>
            <a:endParaRPr lang="cs-CZ" sz="3200" dirty="0"/>
          </a:p>
        </p:txBody>
      </p:sp>
      <p:sp>
        <p:nvSpPr>
          <p:cNvPr id="45" name="Obdélník 44"/>
          <p:cNvSpPr/>
          <p:nvPr/>
        </p:nvSpPr>
        <p:spPr>
          <a:xfrm>
            <a:off x="2843808" y="4941168"/>
            <a:ext cx="792088" cy="50405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1763688" y="6021288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+mj-lt"/>
              </a:rPr>
              <a:t>Vyberte:</a:t>
            </a:r>
            <a:endParaRPr lang="cs-CZ" sz="2800" b="1" dirty="0">
              <a:latin typeface="+mj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8000"/>
                            </p:stCondLst>
                            <p:childTnLst>
                              <p:par>
                                <p:cTn id="36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1000"/>
                            </p:stCondLst>
                            <p:childTnLst>
                              <p:par>
                                <p:cTn id="39" presetID="2" presetClass="exit" presetSubtype="4" fill="hold" grpId="1" nodeType="afterEffect">
                                  <p:stCondLst>
                                    <p:cond delay="3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4500"/>
                            </p:stCondLst>
                            <p:childTnLst>
                              <p:par>
                                <p:cTn id="60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7500"/>
                            </p:stCondLst>
                            <p:childTnLst>
                              <p:par>
                                <p:cTn id="63" presetID="1" presetClass="entr" presetSubtype="0" fill="hold" grpId="1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30500"/>
                            </p:stCondLst>
                            <p:childTnLst>
                              <p:par>
                                <p:cTn id="6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30500"/>
                            </p:stCondLst>
                            <p:childTnLst>
                              <p:par>
                                <p:cTn id="69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33500"/>
                            </p:stCondLst>
                            <p:childTnLst>
                              <p:par>
                                <p:cTn id="72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36500"/>
                            </p:stCondLst>
                            <p:childTnLst>
                              <p:par>
                                <p:cTn id="77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39500"/>
                            </p:stCondLst>
                            <p:childTnLst>
                              <p:par>
                                <p:cTn id="80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42500"/>
                            </p:stCondLst>
                            <p:childTnLst>
                              <p:par>
                                <p:cTn id="8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42500"/>
                            </p:stCondLst>
                            <p:childTnLst>
                              <p:par>
                                <p:cTn id="88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45500"/>
                            </p:stCondLst>
                            <p:childTnLst>
                              <p:par>
                                <p:cTn id="91" presetID="2" presetClass="exit" presetSubtype="4" fill="hold" grpId="1" nodeType="afterEffect">
                                  <p:stCondLst>
                                    <p:cond delay="3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2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2" presetClass="exit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0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49000"/>
                            </p:stCondLst>
                            <p:childTnLst>
                              <p:par>
                                <p:cTn id="108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52000"/>
                            </p:stCondLst>
                            <p:childTnLst>
                              <p:par>
                                <p:cTn id="1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52500"/>
                            </p:stCondLst>
                            <p:childTnLst>
                              <p:par>
                                <p:cTn id="118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28" grpId="1" animBg="1"/>
      <p:bldP spid="26" grpId="0" animBg="1"/>
      <p:bldP spid="26" grpId="1" animBg="1"/>
      <p:bldP spid="26" grpId="2" animBg="1"/>
      <p:bldP spid="11" grpId="0" animBg="1"/>
      <p:bldP spid="11" grpId="1" animBg="1"/>
      <p:bldP spid="8" grpId="0" animBg="1"/>
      <p:bldP spid="8" grpId="1" animBg="1"/>
      <p:bldP spid="7" grpId="0" animBg="1"/>
      <p:bldP spid="7" grpId="1" animBg="1"/>
      <p:bldP spid="6" grpId="0"/>
      <p:bldP spid="10" grpId="0"/>
      <p:bldP spid="12" grpId="0" animBg="1"/>
      <p:bldP spid="12" grpId="1" animBg="1"/>
      <p:bldP spid="13" grpId="0"/>
      <p:bldP spid="13" grpId="1"/>
      <p:bldP spid="15" grpId="0" animBg="1"/>
      <p:bldP spid="15" grpId="1" animBg="1"/>
      <p:bldP spid="16" grpId="0"/>
      <p:bldP spid="23" grpId="0" animBg="1"/>
      <p:bldP spid="24" grpId="0"/>
      <p:bldP spid="25" grpId="0"/>
      <p:bldP spid="27" grpId="0"/>
      <p:bldP spid="29" grpId="0" animBg="1"/>
      <p:bldP spid="29" grpId="1" animBg="1"/>
      <p:bldP spid="31" grpId="0" animBg="1"/>
      <p:bldP spid="31" grpId="1" animBg="1"/>
      <p:bldP spid="32" grpId="0"/>
      <p:bldP spid="33" grpId="0" animBg="1"/>
      <p:bldP spid="34" grpId="0"/>
      <p:bldP spid="36" grpId="0"/>
      <p:bldP spid="43" grpId="0"/>
      <p:bldP spid="45" grpId="0" animBg="1"/>
      <p:bldP spid="3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Zaoblený obdélník 38"/>
          <p:cNvSpPr/>
          <p:nvPr/>
        </p:nvSpPr>
        <p:spPr>
          <a:xfrm>
            <a:off x="7092280" y="1628800"/>
            <a:ext cx="1152128" cy="792088"/>
          </a:xfrm>
          <a:prstGeom prst="roundRect">
            <a:avLst/>
          </a:prstGeom>
          <a:solidFill>
            <a:srgbClr val="33CC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Zaoblený obdélník 27"/>
          <p:cNvSpPr/>
          <p:nvPr/>
        </p:nvSpPr>
        <p:spPr>
          <a:xfrm>
            <a:off x="6300192" y="1692097"/>
            <a:ext cx="72008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2123728" y="3132257"/>
            <a:ext cx="648072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5580112" y="1692097"/>
            <a:ext cx="72008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3779912" y="1764105"/>
            <a:ext cx="576064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1403648" y="1692097"/>
            <a:ext cx="648072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cs-CZ" b="1" u="sng" dirty="0" smtClean="0"/>
              <a:t>Dělení mnohočlenu mnohočlenem 2</a:t>
            </a:r>
          </a:p>
        </p:txBody>
      </p:sp>
      <p:sp>
        <p:nvSpPr>
          <p:cNvPr id="18" name="Tlačítko akce: Dopředu nebo Další 17">
            <a:hlinkClick r:id="" action="ppaction://hlinkshowjump?jump=nextslide" highlightClick="1"/>
          </p:cNvPr>
          <p:cNvSpPr/>
          <p:nvPr/>
        </p:nvSpPr>
        <p:spPr>
          <a:xfrm>
            <a:off x="5040112" y="6021288"/>
            <a:ext cx="540000" cy="540000"/>
          </a:xfrm>
          <a:prstGeom prst="actionButtonForwardNex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lačítko akce: Zpět nebo Předchozí 18">
            <a:hlinkClick r:id="" action="ppaction://hlinkshowjump?jump=previousslide" highlightClick="1"/>
          </p:cNvPr>
          <p:cNvSpPr/>
          <p:nvPr/>
        </p:nvSpPr>
        <p:spPr>
          <a:xfrm>
            <a:off x="3599952" y="6021288"/>
            <a:ext cx="540000" cy="540000"/>
          </a:xfrm>
          <a:prstGeom prst="actionButtonBackPrevious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lačítko akce: Domů 19">
            <a:hlinkClick r:id="rId2" action="ppaction://hlinksldjump" highlightClick="1"/>
          </p:cNvPr>
          <p:cNvSpPr/>
          <p:nvPr/>
        </p:nvSpPr>
        <p:spPr>
          <a:xfrm>
            <a:off x="4320032" y="6021288"/>
            <a:ext cx="540000" cy="540000"/>
          </a:xfrm>
          <a:prstGeom prst="actionButtonHom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187624" y="1764105"/>
            <a:ext cx="435568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(2x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– x – 17) : (x – 3)=</a:t>
            </a:r>
            <a:endParaRPr lang="cs-CZ" sz="3200" dirty="0"/>
          </a:p>
        </p:txBody>
      </p:sp>
      <p:sp>
        <p:nvSpPr>
          <p:cNvPr id="10" name="Obdélník 9"/>
          <p:cNvSpPr/>
          <p:nvPr/>
        </p:nvSpPr>
        <p:spPr>
          <a:xfrm>
            <a:off x="5580112" y="1764105"/>
            <a:ext cx="61747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2x</a:t>
            </a:r>
            <a:endParaRPr lang="cs-CZ" sz="3200" dirty="0"/>
          </a:p>
        </p:txBody>
      </p:sp>
      <p:sp>
        <p:nvSpPr>
          <p:cNvPr id="12" name="Zahnutá šipka nahoru 11"/>
          <p:cNvSpPr/>
          <p:nvPr/>
        </p:nvSpPr>
        <p:spPr>
          <a:xfrm flipH="1">
            <a:off x="4427984" y="2484185"/>
            <a:ext cx="1584176" cy="576064"/>
          </a:xfrm>
          <a:prstGeom prst="curvedUpArrow">
            <a:avLst>
              <a:gd name="adj1" fmla="val 25000"/>
              <a:gd name="adj2" fmla="val 40683"/>
              <a:gd name="adj3" fmla="val 3113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860032" y="3204265"/>
            <a:ext cx="11977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násobíme</a:t>
            </a:r>
            <a:endParaRPr lang="cs-CZ" dirty="0"/>
          </a:p>
        </p:txBody>
      </p:sp>
      <p:sp>
        <p:nvSpPr>
          <p:cNvPr id="15" name="Šipka doprava 14"/>
          <p:cNvSpPr/>
          <p:nvPr/>
        </p:nvSpPr>
        <p:spPr>
          <a:xfrm rot="10800000">
            <a:off x="3347864" y="2556193"/>
            <a:ext cx="1008112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360964" y="2331458"/>
            <a:ext cx="145264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2x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- 6x</a:t>
            </a:r>
            <a:endParaRPr lang="cs-CZ" sz="3200" dirty="0"/>
          </a:p>
        </p:txBody>
      </p:sp>
      <p:cxnSp>
        <p:nvCxnSpPr>
          <p:cNvPr id="21" name="Přímá spojovací čára 20"/>
          <p:cNvCxnSpPr/>
          <p:nvPr/>
        </p:nvCxnSpPr>
        <p:spPr>
          <a:xfrm>
            <a:off x="1259632" y="3060249"/>
            <a:ext cx="2232248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1331640" y="2412177"/>
            <a:ext cx="1440160" cy="36004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043608" y="2484185"/>
            <a:ext cx="186140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-(2x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- 6x)</a:t>
            </a:r>
            <a:endParaRPr lang="cs-CZ" sz="3200" dirty="0"/>
          </a:p>
        </p:txBody>
      </p:sp>
      <p:sp>
        <p:nvSpPr>
          <p:cNvPr id="25" name="Obdélník 24"/>
          <p:cNvSpPr/>
          <p:nvPr/>
        </p:nvSpPr>
        <p:spPr>
          <a:xfrm>
            <a:off x="2051720" y="3267562"/>
            <a:ext cx="159530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(5x -17)</a:t>
            </a:r>
            <a:endParaRPr lang="cs-CZ" sz="3200" dirty="0"/>
          </a:p>
        </p:txBody>
      </p:sp>
      <p:sp>
        <p:nvSpPr>
          <p:cNvPr id="27" name="Obdélník 26"/>
          <p:cNvSpPr/>
          <p:nvPr/>
        </p:nvSpPr>
        <p:spPr>
          <a:xfrm>
            <a:off x="6228184" y="1764105"/>
            <a:ext cx="76655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+ 5</a:t>
            </a:r>
            <a:endParaRPr lang="cs-CZ" sz="3200" dirty="0"/>
          </a:p>
        </p:txBody>
      </p:sp>
      <p:sp>
        <p:nvSpPr>
          <p:cNvPr id="29" name="Zahnutá šipka nahoru 28"/>
          <p:cNvSpPr/>
          <p:nvPr/>
        </p:nvSpPr>
        <p:spPr>
          <a:xfrm flipH="1">
            <a:off x="4860032" y="2628201"/>
            <a:ext cx="1800200" cy="432048"/>
          </a:xfrm>
          <a:prstGeom prst="curvedUpArrow">
            <a:avLst>
              <a:gd name="adj1" fmla="val 25000"/>
              <a:gd name="adj2" fmla="val 40683"/>
              <a:gd name="adj3" fmla="val 3113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1" name="Ohnutá šipka 30"/>
          <p:cNvSpPr/>
          <p:nvPr/>
        </p:nvSpPr>
        <p:spPr>
          <a:xfrm rot="10800000">
            <a:off x="4067944" y="2700209"/>
            <a:ext cx="576064" cy="1584176"/>
          </a:xfrm>
          <a:prstGeom prst="bentArrow">
            <a:avLst>
              <a:gd name="adj1" fmla="val 25000"/>
              <a:gd name="adj2" fmla="val 25000"/>
              <a:gd name="adj3" fmla="val 25000"/>
              <a:gd name="adj4" fmla="val 347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2127276" y="3780329"/>
            <a:ext cx="143661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5x - 15</a:t>
            </a:r>
            <a:endParaRPr lang="cs-CZ" sz="3200" dirty="0"/>
          </a:p>
        </p:txBody>
      </p:sp>
      <p:sp>
        <p:nvSpPr>
          <p:cNvPr id="33" name="Obdélník 32"/>
          <p:cNvSpPr/>
          <p:nvPr/>
        </p:nvSpPr>
        <p:spPr>
          <a:xfrm>
            <a:off x="2051720" y="3924345"/>
            <a:ext cx="1584176" cy="43204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1790519" y="3780329"/>
            <a:ext cx="184537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-(5x - 15)</a:t>
            </a:r>
            <a:endParaRPr lang="cs-CZ" sz="3200" dirty="0"/>
          </a:p>
        </p:txBody>
      </p:sp>
      <p:cxnSp>
        <p:nvCxnSpPr>
          <p:cNvPr id="35" name="Přímá spojovací čára 34"/>
          <p:cNvCxnSpPr/>
          <p:nvPr/>
        </p:nvCxnSpPr>
        <p:spPr>
          <a:xfrm>
            <a:off x="1835696" y="4428401"/>
            <a:ext cx="2520280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Obdélník 35"/>
          <p:cNvSpPr/>
          <p:nvPr/>
        </p:nvSpPr>
        <p:spPr>
          <a:xfrm>
            <a:off x="2987824" y="4509120"/>
            <a:ext cx="86409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-2</a:t>
            </a:r>
            <a:endParaRPr lang="cs-CZ" sz="3200" dirty="0"/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66359" y="1700808"/>
            <a:ext cx="962025" cy="676275"/>
          </a:xfrm>
          <a:prstGeom prst="rect">
            <a:avLst/>
          </a:prstGeom>
          <a:noFill/>
        </p:spPr>
      </p:pic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11334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4" name="Rectangle 10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5" name="Rectangle 11"/>
          <p:cNvSpPr>
            <a:spLocks noChangeArrowheads="1"/>
          </p:cNvSpPr>
          <p:nvPr/>
        </p:nvSpPr>
        <p:spPr bwMode="auto">
          <a:xfrm>
            <a:off x="0" y="11334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7164288" y="2564904"/>
            <a:ext cx="114646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ZBYTEK </a:t>
            </a:r>
          </a:p>
          <a:p>
            <a:pPr algn="ctr"/>
            <a:r>
              <a:rPr lang="cs-CZ" dirty="0" smtClean="0"/>
              <a:t>PO </a:t>
            </a:r>
          </a:p>
          <a:p>
            <a:pPr algn="ctr"/>
            <a:r>
              <a:rPr lang="cs-CZ" dirty="0" smtClean="0"/>
              <a:t>DĚLENÍ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1763688" y="6021288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+mj-lt"/>
              </a:rPr>
              <a:t>Vyberte:</a:t>
            </a:r>
            <a:endParaRPr lang="cs-CZ" sz="2800" b="1" dirty="0">
              <a:latin typeface="+mj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8000"/>
                            </p:stCondLst>
                            <p:childTnLst>
                              <p:par>
                                <p:cTn id="36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1000"/>
                            </p:stCondLst>
                            <p:childTnLst>
                              <p:par>
                                <p:cTn id="39" presetID="2" presetClass="exit" presetSubtype="4" fill="hold" grpId="1" nodeType="afterEffect">
                                  <p:stCondLst>
                                    <p:cond delay="3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4500"/>
                            </p:stCondLst>
                            <p:childTnLst>
                              <p:par>
                                <p:cTn id="60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7500"/>
                            </p:stCondLst>
                            <p:childTnLst>
                              <p:par>
                                <p:cTn id="63" presetID="1" presetClass="entr" presetSubtype="0" fill="hold" grpId="1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30500"/>
                            </p:stCondLst>
                            <p:childTnLst>
                              <p:par>
                                <p:cTn id="6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30500"/>
                            </p:stCondLst>
                            <p:childTnLst>
                              <p:par>
                                <p:cTn id="69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33500"/>
                            </p:stCondLst>
                            <p:childTnLst>
                              <p:par>
                                <p:cTn id="72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36500"/>
                            </p:stCondLst>
                            <p:childTnLst>
                              <p:par>
                                <p:cTn id="75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39500"/>
                            </p:stCondLst>
                            <p:childTnLst>
                              <p:par>
                                <p:cTn id="78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42500"/>
                            </p:stCondLst>
                            <p:childTnLst>
                              <p:par>
                                <p:cTn id="81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45500"/>
                            </p:stCondLst>
                            <p:childTnLst>
                              <p:par>
                                <p:cTn id="8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45500"/>
                            </p:stCondLst>
                            <p:childTnLst>
                              <p:par>
                                <p:cTn id="89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48500"/>
                            </p:stCondLst>
                            <p:childTnLst>
                              <p:par>
                                <p:cTn id="92" presetID="2" presetClass="exit" presetSubtype="4" fill="hold" grpId="1" nodeType="afterEffect">
                                  <p:stCondLst>
                                    <p:cond delay="3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3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2" presetClass="exit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1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52000"/>
                            </p:stCondLst>
                            <p:childTnLst>
                              <p:par>
                                <p:cTn id="113" presetID="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55000"/>
                            </p:stCondLst>
                            <p:childTnLst>
                              <p:par>
                                <p:cTn id="120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animBg="1"/>
      <p:bldP spid="28" grpId="0" animBg="1"/>
      <p:bldP spid="28" grpId="1" animBg="1"/>
      <p:bldP spid="26" grpId="0" animBg="1"/>
      <p:bldP spid="26" grpId="1" animBg="1"/>
      <p:bldP spid="26" grpId="2" animBg="1"/>
      <p:bldP spid="11" grpId="0" animBg="1"/>
      <p:bldP spid="11" grpId="1" animBg="1"/>
      <p:bldP spid="8" grpId="0" animBg="1"/>
      <p:bldP spid="8" grpId="1" animBg="1"/>
      <p:bldP spid="7" grpId="0" animBg="1"/>
      <p:bldP spid="7" grpId="1" animBg="1"/>
      <p:bldP spid="6" grpId="0"/>
      <p:bldP spid="10" grpId="0"/>
      <p:bldP spid="12" grpId="0" animBg="1"/>
      <p:bldP spid="12" grpId="1" animBg="1"/>
      <p:bldP spid="13" grpId="0"/>
      <p:bldP spid="13" grpId="1"/>
      <p:bldP spid="15" grpId="0" animBg="1"/>
      <p:bldP spid="15" grpId="1" animBg="1"/>
      <p:bldP spid="16" grpId="0"/>
      <p:bldP spid="23" grpId="0" animBg="1"/>
      <p:bldP spid="24" grpId="0"/>
      <p:bldP spid="25" grpId="0"/>
      <p:bldP spid="27" grpId="0"/>
      <p:bldP spid="29" grpId="0" animBg="1"/>
      <p:bldP spid="29" grpId="1" animBg="1"/>
      <p:bldP spid="31" grpId="0" animBg="1"/>
      <p:bldP spid="31" grpId="1" animBg="1"/>
      <p:bldP spid="32" grpId="0"/>
      <p:bldP spid="33" grpId="0" animBg="1"/>
      <p:bldP spid="34" grpId="0"/>
      <p:bldP spid="36" grpId="0"/>
      <p:bldP spid="44" grpId="0"/>
      <p:bldP spid="4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Test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11760" y="1628800"/>
            <a:ext cx="4834880" cy="3240360"/>
          </a:xfrm>
        </p:spPr>
        <p:txBody>
          <a:bodyPr>
            <a:normAutofit/>
          </a:bodyPr>
          <a:lstStyle/>
          <a:p>
            <a:r>
              <a:rPr lang="cs-CZ" dirty="0" smtClean="0"/>
              <a:t>(2x</a:t>
            </a:r>
            <a:r>
              <a:rPr lang="cs-CZ" baseline="30000" dirty="0" smtClean="0"/>
              <a:t>3</a:t>
            </a:r>
            <a:r>
              <a:rPr lang="cs-CZ" dirty="0" smtClean="0"/>
              <a:t> – 4x</a:t>
            </a:r>
            <a:r>
              <a:rPr lang="cs-CZ" baseline="30000" dirty="0" smtClean="0"/>
              <a:t>2</a:t>
            </a:r>
            <a:r>
              <a:rPr lang="cs-CZ" dirty="0" smtClean="0"/>
              <a:t> – 6x) : (2x) =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(x</a:t>
            </a:r>
            <a:r>
              <a:rPr lang="cs-CZ" baseline="30000" dirty="0" smtClean="0"/>
              <a:t>2 </a:t>
            </a:r>
            <a:r>
              <a:rPr lang="cs-CZ" dirty="0" smtClean="0"/>
              <a:t> + x – 12) : (x + 4) =</a:t>
            </a:r>
          </a:p>
          <a:p>
            <a:endParaRPr lang="cs-CZ" dirty="0" smtClean="0"/>
          </a:p>
          <a:p>
            <a:r>
              <a:rPr lang="cs-CZ" dirty="0" smtClean="0"/>
              <a:t>(2x</a:t>
            </a:r>
            <a:r>
              <a:rPr lang="cs-CZ" baseline="30000" dirty="0" smtClean="0"/>
              <a:t>2 </a:t>
            </a:r>
            <a:r>
              <a:rPr lang="cs-CZ" dirty="0" smtClean="0"/>
              <a:t> + 3x + 4) : (x-1) =</a:t>
            </a:r>
          </a:p>
          <a:p>
            <a:pPr>
              <a:spcBef>
                <a:spcPts val="0"/>
              </a:spcBef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8" name="Obdélník 7">
            <a:hlinkClick r:id="" action="ppaction://hlinkshowjump?jump=nextslide"/>
          </p:cNvPr>
          <p:cNvSpPr/>
          <p:nvPr/>
        </p:nvSpPr>
        <p:spPr>
          <a:xfrm>
            <a:off x="3131840" y="5373216"/>
            <a:ext cx="273630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ŘEŠENÍ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Test - řešení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628800"/>
            <a:ext cx="7488832" cy="3240360"/>
          </a:xfrm>
        </p:spPr>
        <p:txBody>
          <a:bodyPr>
            <a:normAutofit/>
          </a:bodyPr>
          <a:lstStyle/>
          <a:p>
            <a:r>
              <a:rPr lang="cs-CZ" dirty="0" smtClean="0"/>
              <a:t>(2x</a:t>
            </a:r>
            <a:r>
              <a:rPr lang="cs-CZ" baseline="30000" dirty="0" smtClean="0"/>
              <a:t>3</a:t>
            </a:r>
            <a:r>
              <a:rPr lang="cs-CZ" dirty="0" smtClean="0"/>
              <a:t> – 4x</a:t>
            </a:r>
            <a:r>
              <a:rPr lang="cs-CZ" baseline="30000" dirty="0" smtClean="0"/>
              <a:t>2</a:t>
            </a:r>
            <a:r>
              <a:rPr lang="cs-CZ" dirty="0" smtClean="0"/>
              <a:t> – 6x) : (2x) = x</a:t>
            </a:r>
            <a:r>
              <a:rPr lang="cs-CZ" baseline="30000" dirty="0" smtClean="0"/>
              <a:t>2</a:t>
            </a:r>
            <a:r>
              <a:rPr lang="cs-CZ" dirty="0" smtClean="0"/>
              <a:t> – 2x – 3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(x</a:t>
            </a:r>
            <a:r>
              <a:rPr lang="cs-CZ" baseline="30000" dirty="0" smtClean="0"/>
              <a:t>2 </a:t>
            </a:r>
            <a:r>
              <a:rPr lang="cs-CZ" dirty="0" smtClean="0"/>
              <a:t> + x – 12) : (x + 4) = x - 3</a:t>
            </a:r>
          </a:p>
          <a:p>
            <a:endParaRPr lang="cs-CZ" dirty="0" smtClean="0"/>
          </a:p>
          <a:p>
            <a:r>
              <a:rPr lang="cs-CZ" dirty="0" smtClean="0"/>
              <a:t>(2x</a:t>
            </a:r>
            <a:r>
              <a:rPr lang="cs-CZ" baseline="30000" dirty="0" smtClean="0"/>
              <a:t>2 </a:t>
            </a:r>
            <a:r>
              <a:rPr lang="cs-CZ" dirty="0" smtClean="0"/>
              <a:t> + 3x + 4) : (x-1) = 2x + 5 + </a:t>
            </a:r>
          </a:p>
          <a:p>
            <a:endParaRPr lang="cs-CZ" dirty="0" smtClean="0"/>
          </a:p>
          <a:p>
            <a:pPr>
              <a:spcBef>
                <a:spcPts val="0"/>
              </a:spcBef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8" name="Obdélník 7">
            <a:hlinkClick r:id="" action="ppaction://hlinkshowjump?jump=nextslide"/>
          </p:cNvPr>
          <p:cNvSpPr/>
          <p:nvPr/>
        </p:nvSpPr>
        <p:spPr>
          <a:xfrm>
            <a:off x="3131840" y="5373216"/>
            <a:ext cx="273630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KONEC</a:t>
            </a:r>
            <a:endParaRPr lang="cs-CZ" sz="4800" dirty="0"/>
          </a:p>
        </p:txBody>
      </p:sp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6625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444208" y="3861048"/>
            <a:ext cx="762000" cy="8001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4000" dirty="0" smtClean="0"/>
          </a:p>
          <a:p>
            <a:pPr algn="ctr">
              <a:buNone/>
            </a:pPr>
            <a:endParaRPr lang="cs-CZ" sz="4000" dirty="0" smtClean="0"/>
          </a:p>
          <a:p>
            <a:pPr algn="ctr">
              <a:buNone/>
            </a:pPr>
            <a:r>
              <a:rPr lang="cs-CZ" sz="4000" dirty="0" smtClean="0"/>
              <a:t>Děkuji za pozornost</a:t>
            </a:r>
            <a:endParaRPr lang="cs-CZ" sz="40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267</TotalTime>
  <Words>341</Words>
  <Application>Microsoft Office PowerPoint</Application>
  <PresentationFormat>Předvádění na obrazovce (4:3)</PresentationFormat>
  <Paragraphs>103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Ovládání</vt:lpstr>
      <vt:lpstr>Obsah</vt:lpstr>
      <vt:lpstr>Dělení mnohočlenu jednočlenem</vt:lpstr>
      <vt:lpstr>Dělení mnohočlenu mnohočlenem 1</vt:lpstr>
      <vt:lpstr>Dělení mnohočlenu mnohočlenem 2</vt:lpstr>
      <vt:lpstr>Test</vt:lpstr>
      <vt:lpstr>Test - řešení</vt:lpstr>
      <vt:lpstr>Snímek 9</vt:lpstr>
    </vt:vector>
  </TitlesOfParts>
  <Company>Ministerstvo školství, mládeže a tělovýchovy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 mnohočlenů</dc:title>
  <dc:creator>Mgr. Erika Krámská</dc:creator>
  <cp:lastModifiedBy>Erika</cp:lastModifiedBy>
  <cp:revision>36</cp:revision>
  <dcterms:created xsi:type="dcterms:W3CDTF">2010-09-06T12:21:50Z</dcterms:created>
  <dcterms:modified xsi:type="dcterms:W3CDTF">2013-07-25T08:38:13Z</dcterms:modified>
</cp:coreProperties>
</file>