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71" r:id="rId3"/>
    <p:sldId id="258" r:id="rId4"/>
    <p:sldId id="259" r:id="rId5"/>
    <p:sldId id="261" r:id="rId6"/>
    <p:sldId id="262" r:id="rId7"/>
    <p:sldId id="263" r:id="rId8"/>
    <p:sldId id="264" r:id="rId9"/>
    <p:sldId id="268" r:id="rId10"/>
    <p:sldId id="265" r:id="rId11"/>
    <p:sldId id="266" r:id="rId12"/>
    <p:sldId id="272" r:id="rId13"/>
    <p:sldId id="273" r:id="rId14"/>
    <p:sldId id="267" r:id="rId15"/>
    <p:sldId id="269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4.3.2014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Sport in </a:t>
            </a:r>
            <a:r>
              <a:rPr lang="cs-CZ" dirty="0" err="1" smtClean="0"/>
              <a:t>Deutschland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PhDr. Taťána </a:t>
            </a:r>
            <a:r>
              <a:rPr lang="cs-CZ" smtClean="0"/>
              <a:t>Tonová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b="1" dirty="0" smtClean="0"/>
              <a:t>1.     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VY_32_INOVACE_2.NJ.16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b="1" dirty="0" smtClean="0"/>
              <a:t>2.     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3.     Vytvořeno: 	</a:t>
            </a:r>
            <a:r>
              <a:rPr lang="cs-CZ" sz="1200" dirty="0" smtClean="0"/>
              <a:t>leden 2014</a:t>
            </a:r>
          </a:p>
          <a:p>
            <a:endParaRPr lang="cs-CZ" sz="1200" dirty="0" smtClean="0"/>
          </a:p>
          <a:p>
            <a:pPr marL="228600" indent="-228600">
              <a:buAutoNum type="arabicPeriod" startAt="4"/>
            </a:pPr>
            <a:r>
              <a:rPr lang="cs-CZ" sz="1200" b="1" dirty="0" smtClean="0"/>
              <a:t>    Ročník</a:t>
            </a:r>
            <a:r>
              <a:rPr lang="cs-CZ" sz="1200" dirty="0" smtClean="0"/>
              <a:t>:               </a:t>
            </a:r>
            <a:r>
              <a:rPr lang="cs-CZ" sz="1200" dirty="0" smtClean="0"/>
              <a:t>vyšší ročníky čtyřletého a víceletého gymnázia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b="1" dirty="0"/>
              <a:t> </a:t>
            </a:r>
            <a:r>
              <a:rPr lang="cs-CZ" sz="1200" b="1" dirty="0" smtClean="0"/>
              <a:t>                  	</a:t>
            </a:r>
            <a:r>
              <a:rPr lang="cs-CZ" sz="1200" b="1" smtClean="0"/>
              <a:t> </a:t>
            </a:r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marL="0" indent="0" algn="just">
              <a:buNone/>
            </a:pPr>
            <a:r>
              <a:rPr lang="cs-CZ" sz="1200" b="1" dirty="0" smtClean="0"/>
              <a:t>5.     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2027792"/>
              </p:ext>
            </p:extLst>
          </p:nvPr>
        </p:nvGraphicFramePr>
        <p:xfrm>
          <a:off x="1000100" y="2816546"/>
          <a:ext cx="7429552" cy="1198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Německý</a:t>
                      </a:r>
                      <a:r>
                        <a:rPr lang="cs-CZ" sz="1200" baseline="0" dirty="0" smtClean="0"/>
                        <a:t> jazyk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Reálie</a:t>
                      </a:r>
                      <a:r>
                        <a:rPr lang="cs-CZ" sz="1200" baseline="0" dirty="0" smtClean="0"/>
                        <a:t> německy mluvících zemí 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714739" y="4372577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200" dirty="0" smtClean="0">
                <a:solidFill>
                  <a:prstClr val="black"/>
                </a:solidFill>
              </a:rPr>
              <a:t>Materiál slouží ke všeobecnému seznámení žáků se sporty populárními v Německu, </a:t>
            </a:r>
            <a:r>
              <a:rPr lang="cs-CZ" sz="1200" dirty="0" err="1" smtClean="0">
                <a:solidFill>
                  <a:prstClr val="black"/>
                </a:solidFill>
              </a:rPr>
              <a:t>zmińuje</a:t>
            </a:r>
            <a:r>
              <a:rPr lang="cs-CZ" sz="1200" dirty="0" smtClean="0">
                <a:solidFill>
                  <a:prstClr val="black"/>
                </a:solidFill>
              </a:rPr>
              <a:t> také olympiády konané v Německu.</a:t>
            </a:r>
          </a:p>
          <a:p>
            <a:pPr algn="just"/>
            <a:r>
              <a:rPr lang="cs-CZ" sz="1200" dirty="0" smtClean="0">
                <a:solidFill>
                  <a:prstClr val="black"/>
                </a:solidFill>
              </a:rPr>
              <a:t>Materiál se využije v průběhu hodiny. Pomůcky: interaktivní tabule,  učebnice.</a:t>
            </a:r>
          </a:p>
        </p:txBody>
      </p:sp>
    </p:spTree>
    <p:extLst>
      <p:ext uri="{BB962C8B-B14F-4D97-AF65-F5344CB8AC3E}">
        <p14:creationId xmlns:p14="http://schemas.microsoft.com/office/powerpoint/2010/main" val="1743874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Allgemein</a:t>
            </a:r>
            <a:r>
              <a:rPr lang="cs-CZ" dirty="0" smtClean="0"/>
              <a:t> </a:t>
            </a:r>
            <a:r>
              <a:rPr lang="cs-CZ" dirty="0" err="1" smtClean="0"/>
              <a:t>über</a:t>
            </a:r>
            <a:r>
              <a:rPr lang="cs-CZ" dirty="0" smtClean="0"/>
              <a:t> Sport in </a:t>
            </a:r>
            <a:r>
              <a:rPr lang="cs-CZ" dirty="0" err="1" smtClean="0"/>
              <a:t>Deutschland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Man kann </a:t>
            </a:r>
            <a:r>
              <a:rPr lang="cs-CZ" dirty="0" err="1" smtClean="0"/>
              <a:t>sagen</a:t>
            </a:r>
            <a:r>
              <a:rPr lang="cs-CZ" dirty="0" smtClean="0"/>
              <a:t>, </a:t>
            </a:r>
            <a:r>
              <a:rPr lang="cs-CZ" dirty="0" err="1" smtClean="0"/>
              <a:t>dass</a:t>
            </a:r>
            <a:r>
              <a:rPr lang="cs-CZ" dirty="0" smtClean="0"/>
              <a:t> </a:t>
            </a:r>
            <a:r>
              <a:rPr lang="cs-CZ" dirty="0" err="1" smtClean="0"/>
              <a:t>viel</a:t>
            </a:r>
            <a:r>
              <a:rPr lang="cs-CZ" dirty="0" smtClean="0"/>
              <a:t> </a:t>
            </a:r>
            <a:r>
              <a:rPr lang="cs-CZ" dirty="0" err="1" smtClean="0"/>
              <a:t>Deutsche</a:t>
            </a:r>
            <a:r>
              <a:rPr lang="cs-CZ" dirty="0" smtClean="0"/>
              <a:t> aktiv Sport machen. Fast </a:t>
            </a:r>
            <a:r>
              <a:rPr lang="cs-CZ" dirty="0" err="1" smtClean="0"/>
              <a:t>überall</a:t>
            </a:r>
            <a:r>
              <a:rPr lang="cs-CZ" dirty="0" smtClean="0"/>
              <a:t> in </a:t>
            </a:r>
            <a:r>
              <a:rPr lang="cs-CZ" dirty="0" err="1" smtClean="0"/>
              <a:t>deutschen</a:t>
            </a:r>
            <a:r>
              <a:rPr lang="cs-CZ" dirty="0" smtClean="0"/>
              <a:t> </a:t>
            </a:r>
            <a:r>
              <a:rPr lang="cs-CZ" dirty="0" err="1" smtClean="0"/>
              <a:t>Städten</a:t>
            </a:r>
            <a:r>
              <a:rPr lang="cs-CZ" dirty="0" smtClean="0"/>
              <a:t> </a:t>
            </a:r>
            <a:r>
              <a:rPr lang="cs-CZ" dirty="0" err="1" smtClean="0"/>
              <a:t>gibt</a:t>
            </a:r>
            <a:r>
              <a:rPr lang="cs-CZ" dirty="0" smtClean="0"/>
              <a:t> es</a:t>
            </a:r>
          </a:p>
          <a:p>
            <a:pPr marL="0" indent="0">
              <a:buNone/>
            </a:pPr>
            <a:r>
              <a:rPr lang="cs-CZ" dirty="0" err="1" smtClean="0"/>
              <a:t>zahlreiche</a:t>
            </a:r>
            <a:r>
              <a:rPr lang="cs-CZ" dirty="0" smtClean="0"/>
              <a:t> </a:t>
            </a:r>
            <a:r>
              <a:rPr lang="cs-CZ" dirty="0" err="1" smtClean="0"/>
              <a:t>Sportplätze</a:t>
            </a:r>
            <a:r>
              <a:rPr lang="cs-CZ" dirty="0" smtClean="0"/>
              <a:t>,  Sport-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Schwimmhallen</a:t>
            </a:r>
            <a:r>
              <a:rPr lang="cs-CZ" dirty="0" smtClean="0"/>
              <a:t>, </a:t>
            </a:r>
            <a:r>
              <a:rPr lang="cs-CZ" dirty="0" err="1" smtClean="0"/>
              <a:t>Tennisplätze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Populär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auch</a:t>
            </a:r>
            <a:r>
              <a:rPr lang="cs-CZ" dirty="0" smtClean="0"/>
              <a:t> </a:t>
            </a:r>
            <a:r>
              <a:rPr lang="cs-CZ" dirty="0" err="1" smtClean="0"/>
              <a:t>verschiedene</a:t>
            </a:r>
            <a:r>
              <a:rPr lang="cs-CZ" dirty="0" smtClean="0"/>
              <a:t> </a:t>
            </a:r>
            <a:r>
              <a:rPr lang="cs-CZ" dirty="0" err="1" smtClean="0"/>
              <a:t>Bowlingzentren</a:t>
            </a:r>
            <a:r>
              <a:rPr lang="cs-CZ" dirty="0" smtClean="0"/>
              <a:t>, </a:t>
            </a:r>
          </a:p>
          <a:p>
            <a:pPr marL="0" indent="0">
              <a:buNone/>
            </a:pPr>
            <a:r>
              <a:rPr lang="cs-CZ" dirty="0" err="1" smtClean="0"/>
              <a:t>Schlittschuhstadien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Winter kann man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Gebirge</a:t>
            </a:r>
            <a:r>
              <a:rPr lang="cs-CZ" dirty="0" smtClean="0"/>
              <a:t> </a:t>
            </a:r>
            <a:r>
              <a:rPr lang="cs-CZ" dirty="0" err="1" smtClean="0"/>
              <a:t>Schi</a:t>
            </a:r>
            <a:r>
              <a:rPr lang="cs-CZ" dirty="0" smtClean="0"/>
              <a:t> </a:t>
            </a:r>
            <a:r>
              <a:rPr lang="cs-CZ" dirty="0" err="1" smtClean="0"/>
              <a:t>laufen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0006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beliebtesten</a:t>
            </a:r>
            <a:r>
              <a:rPr lang="cs-CZ" dirty="0" smtClean="0"/>
              <a:t> </a:t>
            </a:r>
            <a:r>
              <a:rPr lang="cs-CZ" smtClean="0"/>
              <a:t>Sportarten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de-DE" b="1" dirty="0">
                <a:solidFill>
                  <a:srgbClr val="FF0000"/>
                </a:solidFill>
              </a:rPr>
              <a:t>Fußball</a:t>
            </a:r>
            <a:r>
              <a:rPr lang="de-DE" dirty="0"/>
              <a:t> ist die in </a:t>
            </a:r>
            <a:r>
              <a:rPr lang="de-DE" dirty="0" err="1" smtClean="0"/>
              <a:t>Deutschlan</a:t>
            </a:r>
            <a:r>
              <a:rPr lang="cs-CZ" dirty="0" smtClean="0"/>
              <a:t>d</a:t>
            </a:r>
            <a:r>
              <a:rPr lang="de-DE" dirty="0" smtClean="0"/>
              <a:t> </a:t>
            </a:r>
            <a:r>
              <a:rPr lang="de-DE" dirty="0">
                <a:solidFill>
                  <a:srgbClr val="FF0000"/>
                </a:solidFill>
              </a:rPr>
              <a:t>beliebteste Sportart</a:t>
            </a:r>
            <a:r>
              <a:rPr lang="de-DE" dirty="0"/>
              <a:t>. </a:t>
            </a:r>
            <a:endParaRPr lang="cs-CZ" dirty="0" smtClean="0"/>
          </a:p>
          <a:p>
            <a:pPr marL="0" indent="0">
              <a:buNone/>
            </a:pPr>
            <a:r>
              <a:rPr lang="de-DE" dirty="0" smtClean="0"/>
              <a:t>Sechseinhalb </a:t>
            </a:r>
            <a:r>
              <a:rPr lang="de-DE" dirty="0"/>
              <a:t>Millionen Menschen (über acht Prozent der Bevölkerung) sind Mitglied in einem der über 27.000 Fußballvereine.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Die </a:t>
            </a:r>
            <a:r>
              <a:rPr lang="cs-CZ" dirty="0" err="1" smtClean="0"/>
              <a:t>besten</a:t>
            </a:r>
            <a:r>
              <a:rPr lang="cs-CZ" dirty="0" smtClean="0"/>
              <a:t> </a:t>
            </a:r>
            <a:r>
              <a:rPr lang="cs-CZ" dirty="0" err="1" smtClean="0"/>
              <a:t>Spieler</a:t>
            </a:r>
            <a:r>
              <a:rPr lang="cs-CZ" dirty="0" smtClean="0"/>
              <a:t> </a:t>
            </a:r>
            <a:r>
              <a:rPr lang="cs-CZ" dirty="0" err="1" smtClean="0"/>
              <a:t>spielen</a:t>
            </a:r>
            <a:r>
              <a:rPr lang="cs-CZ" dirty="0" smtClean="0"/>
              <a:t> in der </a:t>
            </a:r>
            <a:r>
              <a:rPr lang="cs-CZ" dirty="0" err="1" smtClean="0"/>
              <a:t>Bundesliga</a:t>
            </a:r>
            <a:r>
              <a:rPr lang="cs-CZ" dirty="0" smtClean="0"/>
              <a:t>, </a:t>
            </a:r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auch</a:t>
            </a:r>
            <a:r>
              <a:rPr lang="cs-CZ" dirty="0" smtClean="0"/>
              <a:t> </a:t>
            </a:r>
            <a:r>
              <a:rPr lang="cs-CZ" dirty="0" err="1" smtClean="0"/>
              <a:t>viele</a:t>
            </a:r>
            <a:r>
              <a:rPr lang="cs-CZ" dirty="0" smtClean="0"/>
              <a:t> </a:t>
            </a:r>
            <a:r>
              <a:rPr lang="cs-CZ" dirty="0" err="1" smtClean="0"/>
              <a:t>Ausländer</a:t>
            </a:r>
            <a:r>
              <a:rPr lang="cs-CZ" dirty="0" smtClean="0"/>
              <a:t> </a:t>
            </a:r>
            <a:r>
              <a:rPr lang="cs-CZ" dirty="0" err="1" smtClean="0"/>
              <a:t>auftreten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to\AppData\Local\Microsoft\Windows\Temporary Internet Files\Content.IE5\JLOGUMKV\MP90038745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005064"/>
            <a:ext cx="2876640" cy="20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2524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/>
              <a:t>b</a:t>
            </a:r>
            <a:r>
              <a:rPr lang="cs-CZ" dirty="0" err="1" smtClean="0"/>
              <a:t>ekanntesten</a:t>
            </a:r>
            <a:r>
              <a:rPr lang="cs-CZ" dirty="0" smtClean="0"/>
              <a:t> </a:t>
            </a:r>
            <a:r>
              <a:rPr lang="cs-CZ" dirty="0" err="1" smtClean="0"/>
              <a:t>Fu</a:t>
            </a:r>
            <a:r>
              <a:rPr lang="el-GR" dirty="0" smtClean="0"/>
              <a:t>β</a:t>
            </a:r>
            <a:r>
              <a:rPr lang="cs-CZ" dirty="0" err="1" smtClean="0"/>
              <a:t>ballclubs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Zu</a:t>
            </a:r>
            <a:r>
              <a:rPr lang="cs-CZ" dirty="0" smtClean="0"/>
              <a:t> den </a:t>
            </a:r>
            <a:r>
              <a:rPr lang="cs-CZ" dirty="0" err="1" smtClean="0"/>
              <a:t>berühmtesten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reichsten</a:t>
            </a:r>
            <a:r>
              <a:rPr lang="cs-CZ" dirty="0" smtClean="0"/>
              <a:t>  </a:t>
            </a:r>
            <a:r>
              <a:rPr lang="cs-CZ" dirty="0" err="1" smtClean="0"/>
              <a:t>deutschen</a:t>
            </a:r>
            <a:r>
              <a:rPr lang="cs-CZ" dirty="0" smtClean="0"/>
              <a:t> </a:t>
            </a:r>
            <a:r>
              <a:rPr lang="cs-CZ" dirty="0" err="1" smtClean="0"/>
              <a:t>Sportvereinen</a:t>
            </a:r>
            <a:r>
              <a:rPr lang="cs-CZ" dirty="0" smtClean="0"/>
              <a:t> </a:t>
            </a:r>
            <a:r>
              <a:rPr lang="cs-CZ" dirty="0" err="1" smtClean="0"/>
              <a:t>gehören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FC </a:t>
            </a:r>
            <a:r>
              <a:rPr lang="cs-CZ" dirty="0" err="1" smtClean="0"/>
              <a:t>Bayern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Borussia</a:t>
            </a:r>
            <a:r>
              <a:rPr lang="cs-CZ" dirty="0" smtClean="0"/>
              <a:t> Dortmund</a:t>
            </a:r>
          </a:p>
          <a:p>
            <a:pPr marL="0" indent="0">
              <a:buNone/>
            </a:pPr>
            <a:r>
              <a:rPr lang="cs-CZ" dirty="0" smtClean="0"/>
              <a:t>Hamburger SV</a:t>
            </a:r>
          </a:p>
          <a:p>
            <a:pPr marL="0" indent="0">
              <a:buNone/>
            </a:pPr>
            <a:r>
              <a:rPr lang="cs-CZ" dirty="0" err="1" smtClean="0"/>
              <a:t>Werder</a:t>
            </a:r>
            <a:r>
              <a:rPr lang="cs-CZ" dirty="0" smtClean="0"/>
              <a:t> </a:t>
            </a:r>
            <a:r>
              <a:rPr lang="cs-CZ" dirty="0" err="1" smtClean="0"/>
              <a:t>Bremen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Die </a:t>
            </a:r>
            <a:r>
              <a:rPr lang="cs-CZ" dirty="0" err="1" smtClean="0"/>
              <a:t>deutsche</a:t>
            </a:r>
            <a:r>
              <a:rPr lang="cs-CZ" dirty="0" smtClean="0"/>
              <a:t> </a:t>
            </a:r>
            <a:r>
              <a:rPr lang="cs-CZ" dirty="0" err="1" smtClean="0"/>
              <a:t>Mannschaft</a:t>
            </a:r>
            <a:r>
              <a:rPr lang="cs-CZ" dirty="0" smtClean="0"/>
              <a:t> </a:t>
            </a:r>
            <a:r>
              <a:rPr lang="cs-CZ" dirty="0" err="1" smtClean="0"/>
              <a:t>wurde</a:t>
            </a:r>
            <a:r>
              <a:rPr lang="cs-CZ" dirty="0" smtClean="0"/>
              <a:t> </a:t>
            </a:r>
            <a:r>
              <a:rPr lang="cs-CZ" dirty="0" err="1" smtClean="0"/>
              <a:t>auch</a:t>
            </a:r>
            <a:r>
              <a:rPr lang="cs-CZ" dirty="0" smtClean="0"/>
              <a:t> </a:t>
            </a:r>
            <a:r>
              <a:rPr lang="cs-CZ" dirty="0" err="1" smtClean="0"/>
              <a:t>schon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dreimal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Weltmeister</a:t>
            </a:r>
            <a:r>
              <a:rPr lang="cs-CZ" dirty="0" smtClean="0">
                <a:solidFill>
                  <a:srgbClr val="FF0000"/>
                </a:solidFill>
              </a:rPr>
              <a:t> in </a:t>
            </a:r>
            <a:r>
              <a:rPr lang="cs-CZ" dirty="0" err="1" smtClean="0">
                <a:solidFill>
                  <a:srgbClr val="FF0000"/>
                </a:solidFill>
              </a:rPr>
              <a:t>Fu</a:t>
            </a:r>
            <a:r>
              <a:rPr lang="el-GR" dirty="0" smtClean="0">
                <a:solidFill>
                  <a:srgbClr val="FF0000"/>
                </a:solidFill>
              </a:rPr>
              <a:t>β</a:t>
            </a:r>
            <a:r>
              <a:rPr lang="cs-CZ" dirty="0" err="1" smtClean="0">
                <a:solidFill>
                  <a:srgbClr val="FF0000"/>
                </a:solidFill>
              </a:rPr>
              <a:t>ball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 descr="C:\Users\to\AppData\Local\Microsoft\Windows\Temporary Internet Files\Content.IE5\EDGYPHZV\MC90043981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132856"/>
            <a:ext cx="2448000" cy="24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2741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Handball</a:t>
            </a:r>
            <a:r>
              <a:rPr lang="cs-CZ" dirty="0" smtClean="0"/>
              <a:t> in </a:t>
            </a:r>
            <a:r>
              <a:rPr lang="cs-CZ" dirty="0" err="1" smtClean="0"/>
              <a:t>Deutschland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de-DE" dirty="0"/>
              <a:t>Bei der Beliebtheit rangiert </a:t>
            </a:r>
            <a:r>
              <a:rPr lang="de-DE" b="1" dirty="0">
                <a:solidFill>
                  <a:srgbClr val="FF0000"/>
                </a:solidFill>
              </a:rPr>
              <a:t>Handball</a:t>
            </a:r>
            <a:r>
              <a:rPr lang="de-DE" dirty="0"/>
              <a:t> bei den Mannschaftssportarten hinter Fußball auf Platz zwei in Deutschland</a:t>
            </a:r>
            <a:r>
              <a:rPr lang="de-DE" dirty="0" smtClean="0"/>
              <a:t>.</a:t>
            </a:r>
            <a:endParaRPr lang="de-DE" dirty="0"/>
          </a:p>
          <a:p>
            <a:pPr marL="0" indent="0">
              <a:buNone/>
            </a:pPr>
            <a:r>
              <a:rPr lang="de-DE" dirty="0"/>
              <a:t>Der Deutsche </a:t>
            </a:r>
            <a:r>
              <a:rPr lang="de-DE" dirty="0" smtClean="0"/>
              <a:t>Handballbund</a:t>
            </a:r>
            <a:endParaRPr lang="cs-CZ" dirty="0" smtClean="0"/>
          </a:p>
          <a:p>
            <a:pPr marL="0" indent="0">
              <a:buNone/>
            </a:pPr>
            <a:r>
              <a:rPr lang="de-DE" dirty="0" smtClean="0"/>
              <a:t>ist </a:t>
            </a:r>
            <a:r>
              <a:rPr lang="de-DE" dirty="0"/>
              <a:t>der größte </a:t>
            </a:r>
            <a:r>
              <a:rPr lang="de-DE" dirty="0" smtClean="0"/>
              <a:t>Handballverband</a:t>
            </a:r>
            <a:endParaRPr lang="cs-CZ" dirty="0" smtClean="0"/>
          </a:p>
          <a:p>
            <a:pPr marL="0" indent="0">
              <a:buNone/>
            </a:pPr>
            <a:r>
              <a:rPr lang="de-DE" dirty="0" smtClean="0"/>
              <a:t>weltweit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de-DE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636912"/>
            <a:ext cx="2149140" cy="349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38552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Der </a:t>
            </a:r>
            <a:r>
              <a:rPr lang="cs-CZ" dirty="0" err="1" smtClean="0"/>
              <a:t>deutsche</a:t>
            </a:r>
            <a:r>
              <a:rPr lang="cs-CZ" dirty="0" smtClean="0"/>
              <a:t> </a:t>
            </a:r>
            <a:r>
              <a:rPr lang="cs-CZ" dirty="0" err="1" smtClean="0"/>
              <a:t>Tennis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de-DE" dirty="0"/>
              <a:t>Der </a:t>
            </a:r>
            <a:r>
              <a:rPr lang="de-DE" b="1" dirty="0"/>
              <a:t>Deutsche Tennis Bund e. V.</a:t>
            </a:r>
            <a:r>
              <a:rPr lang="de-DE" dirty="0"/>
              <a:t> (</a:t>
            </a:r>
            <a:r>
              <a:rPr lang="de-DE" b="1" dirty="0"/>
              <a:t>DTB</a:t>
            </a:r>
            <a:r>
              <a:rPr lang="de-DE" dirty="0"/>
              <a:t>) ist die Dachorganisation für alle deutschen Verbände und Vereine im Tennis. </a:t>
            </a:r>
            <a:endParaRPr lang="cs-CZ" dirty="0" smtClean="0"/>
          </a:p>
          <a:p>
            <a:pPr marL="0" indent="0">
              <a:buNone/>
            </a:pPr>
            <a:r>
              <a:rPr lang="de-DE" dirty="0" smtClean="0"/>
              <a:t>Der </a:t>
            </a:r>
            <a:r>
              <a:rPr lang="de-DE" dirty="0"/>
              <a:t>in Hamburg ansässige Verband ist mit knapp 1,6 Millionen Mitgliedern der mitgliedstärkste Tennisverband der Welt und der drittgrößte Sportverband in Deutschland</a:t>
            </a:r>
            <a:r>
              <a:rPr lang="de-DE" dirty="0" smtClean="0"/>
              <a:t>.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de-DE" dirty="0"/>
          </a:p>
          <a:p>
            <a:pPr marL="0" indent="0">
              <a:buNone/>
            </a:pPr>
            <a:r>
              <a:rPr lang="de-DE" dirty="0"/>
              <a:t>Der Deutsche Tennis Bund wurde am 19. Mai 1902 als Deutscher </a:t>
            </a:r>
            <a:r>
              <a:rPr lang="de-DE" dirty="0" err="1"/>
              <a:t>Lawn</a:t>
            </a:r>
            <a:r>
              <a:rPr lang="de-DE" dirty="0"/>
              <a:t> Tennis Bund (DLTB) in Berlin </a:t>
            </a:r>
            <a:r>
              <a:rPr lang="de-DE" dirty="0" smtClean="0"/>
              <a:t>gegründet</a:t>
            </a:r>
            <a:r>
              <a:rPr lang="cs-CZ" dirty="0"/>
              <a:t>.</a:t>
            </a:r>
            <a:r>
              <a:rPr lang="de-DE" dirty="0" smtClean="0"/>
              <a:t> </a:t>
            </a:r>
            <a:endParaRPr lang="de-DE" dirty="0"/>
          </a:p>
          <a:p>
            <a:pPr marL="0" indent="0">
              <a:buNone/>
            </a:pPr>
            <a:endParaRPr lang="de-DE" dirty="0"/>
          </a:p>
          <a:p>
            <a:pPr marL="0" indent="0">
              <a:buNone/>
            </a:pPr>
            <a:endParaRPr lang="de-DE" b="1" dirty="0"/>
          </a:p>
          <a:p>
            <a:endParaRPr lang="cs-CZ" dirty="0"/>
          </a:p>
        </p:txBody>
      </p:sp>
      <p:pic>
        <p:nvPicPr>
          <p:cNvPr id="5122" name="Picture 2" descr="C:\Users\to\AppData\Local\Microsoft\Windows\Temporary Internet Files\Content.IE5\JLOGUMKV\MC90043704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182184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4483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deutschen</a:t>
            </a:r>
            <a:r>
              <a:rPr lang="cs-CZ" dirty="0" smtClean="0"/>
              <a:t> </a:t>
            </a:r>
            <a:r>
              <a:rPr lang="cs-CZ" dirty="0" err="1" smtClean="0"/>
              <a:t>Tennislegenden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de-DE" b="1" dirty="0"/>
              <a:t>Stefanie Maria „Steffi“ Graf</a:t>
            </a:r>
            <a:r>
              <a:rPr lang="de-DE" dirty="0"/>
              <a:t> </a:t>
            </a:r>
            <a:r>
              <a:rPr lang="de-DE" dirty="0" smtClean="0"/>
              <a:t>(*1969 </a:t>
            </a:r>
            <a:r>
              <a:rPr lang="de-DE" dirty="0"/>
              <a:t>in Mannheim) ist eine </a:t>
            </a:r>
            <a:r>
              <a:rPr lang="de-DE" dirty="0">
                <a:solidFill>
                  <a:srgbClr val="FF0000"/>
                </a:solidFill>
              </a:rPr>
              <a:t>ehemalige deutsche Tennisspielerin</a:t>
            </a:r>
            <a:r>
              <a:rPr lang="de-DE" dirty="0"/>
              <a:t>. Sie gewann 22 Grand-</a:t>
            </a:r>
            <a:r>
              <a:rPr lang="de-DE" dirty="0" err="1"/>
              <a:t>Slam</a:t>
            </a:r>
            <a:r>
              <a:rPr lang="de-DE" dirty="0"/>
              <a:t>-Turniere und hält mit 377 Wochen den Rekord bei der Führung in der Tennis-Weltrangliste. </a:t>
            </a:r>
            <a:endParaRPr lang="cs-CZ" dirty="0" smtClean="0"/>
          </a:p>
          <a:p>
            <a:pPr marL="0" indent="0">
              <a:buNone/>
            </a:pPr>
            <a:r>
              <a:rPr lang="de-DE" dirty="0" smtClean="0"/>
              <a:t>1988 </a:t>
            </a:r>
            <a:r>
              <a:rPr lang="de-DE" dirty="0"/>
              <a:t>siegte sie bei allen vier Grand-</a:t>
            </a:r>
            <a:r>
              <a:rPr lang="de-DE" dirty="0" err="1"/>
              <a:t>Slam</a:t>
            </a:r>
            <a:r>
              <a:rPr lang="de-DE" dirty="0"/>
              <a:t>-Turnieren sowie den Olympischen Spielen und gewann so als bisher </a:t>
            </a:r>
            <a:r>
              <a:rPr lang="de-DE" dirty="0">
                <a:solidFill>
                  <a:srgbClr val="FF0000"/>
                </a:solidFill>
              </a:rPr>
              <a:t>einzige</a:t>
            </a:r>
            <a:r>
              <a:rPr lang="de-DE" dirty="0"/>
              <a:t> </a:t>
            </a:r>
            <a:r>
              <a:rPr lang="de-DE" dirty="0">
                <a:solidFill>
                  <a:srgbClr val="FF0000"/>
                </a:solidFill>
              </a:rPr>
              <a:t>Tennisspielerin den Golden </a:t>
            </a:r>
            <a:r>
              <a:rPr lang="de-DE" dirty="0" err="1">
                <a:solidFill>
                  <a:srgbClr val="FF0000"/>
                </a:solidFill>
              </a:rPr>
              <a:t>Slam</a:t>
            </a:r>
            <a:r>
              <a:rPr lang="de-DE" dirty="0"/>
              <a:t>. Sie ist eine der erfolgreichsten Tennisspielerinnen der Geschichte.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3620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Stefanie Graf </a:t>
            </a:r>
            <a:r>
              <a:rPr lang="cs-CZ" dirty="0" err="1" smtClean="0"/>
              <a:t>heute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Steffi</a:t>
            </a:r>
            <a:r>
              <a:rPr lang="cs-CZ" dirty="0" smtClean="0"/>
              <a:t> Graf </a:t>
            </a:r>
            <a:r>
              <a:rPr lang="cs-CZ" dirty="0" err="1" smtClean="0"/>
              <a:t>heiratete</a:t>
            </a:r>
            <a:r>
              <a:rPr lang="cs-CZ" dirty="0" smtClean="0"/>
              <a:t> den</a:t>
            </a:r>
          </a:p>
          <a:p>
            <a:pPr marL="0" indent="0">
              <a:buNone/>
            </a:pPr>
            <a:r>
              <a:rPr lang="cs-CZ" dirty="0" err="1"/>
              <a:t>a</a:t>
            </a:r>
            <a:r>
              <a:rPr lang="cs-CZ" dirty="0" err="1" smtClean="0"/>
              <a:t>merikanischen</a:t>
            </a:r>
            <a:r>
              <a:rPr lang="cs-CZ" dirty="0" smtClean="0"/>
              <a:t> </a:t>
            </a:r>
            <a:r>
              <a:rPr lang="cs-CZ" dirty="0" err="1" smtClean="0"/>
              <a:t>Tennisspieler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Andre</a:t>
            </a:r>
            <a:r>
              <a:rPr lang="cs-CZ" dirty="0" smtClean="0"/>
              <a:t> Agassi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lebt</a:t>
            </a:r>
            <a:r>
              <a:rPr lang="cs-CZ" dirty="0" smtClean="0"/>
              <a:t> </a:t>
            </a:r>
            <a:r>
              <a:rPr lang="cs-CZ" dirty="0" err="1" smtClean="0"/>
              <a:t>seitdem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i</a:t>
            </a:r>
            <a:r>
              <a:rPr lang="cs-CZ" dirty="0" smtClean="0"/>
              <a:t>n den USA, </a:t>
            </a:r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auch</a:t>
            </a:r>
            <a:r>
              <a:rPr lang="cs-CZ" dirty="0" smtClean="0"/>
              <a:t> in der</a:t>
            </a:r>
          </a:p>
          <a:p>
            <a:pPr marL="0" indent="0">
              <a:buNone/>
            </a:pPr>
            <a:r>
              <a:rPr lang="cs-CZ" dirty="0" err="1" smtClean="0"/>
              <a:t>Werbung</a:t>
            </a:r>
            <a:r>
              <a:rPr lang="cs-CZ" dirty="0" smtClean="0"/>
              <a:t> </a:t>
            </a:r>
            <a:r>
              <a:rPr lang="cs-CZ" dirty="0" err="1" smtClean="0"/>
              <a:t>arbeitet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772816"/>
            <a:ext cx="2730207" cy="38519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227071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deutschen</a:t>
            </a:r>
            <a:r>
              <a:rPr lang="cs-CZ" dirty="0" smtClean="0"/>
              <a:t> </a:t>
            </a:r>
            <a:r>
              <a:rPr lang="cs-CZ" dirty="0" err="1" smtClean="0"/>
              <a:t>Tennislegenden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de-DE" b="1" dirty="0"/>
              <a:t>Boris Franz Becker</a:t>
            </a:r>
            <a:r>
              <a:rPr lang="de-DE" dirty="0"/>
              <a:t> (* </a:t>
            </a:r>
            <a:r>
              <a:rPr lang="de-DE" dirty="0" smtClean="0"/>
              <a:t>1967 </a:t>
            </a:r>
            <a:r>
              <a:rPr lang="de-DE" dirty="0"/>
              <a:t>in Leimen) ist ein ehemaliger </a:t>
            </a:r>
            <a:r>
              <a:rPr lang="de-DE" dirty="0">
                <a:solidFill>
                  <a:srgbClr val="FF0000"/>
                </a:solidFill>
              </a:rPr>
              <a:t>deutscher Tennisspieler </a:t>
            </a:r>
            <a:r>
              <a:rPr lang="de-DE" dirty="0"/>
              <a:t>und </a:t>
            </a:r>
            <a:r>
              <a:rPr lang="de-DE" dirty="0">
                <a:solidFill>
                  <a:srgbClr val="FF0000"/>
                </a:solidFill>
              </a:rPr>
              <a:t>Olympiasieger</a:t>
            </a:r>
            <a:r>
              <a:rPr lang="de-DE" dirty="0" smtClean="0"/>
              <a:t>.</a:t>
            </a:r>
            <a:endParaRPr lang="cs-CZ" dirty="0"/>
          </a:p>
          <a:p>
            <a:pPr marL="0" indent="0">
              <a:buNone/>
            </a:pPr>
            <a:r>
              <a:rPr lang="de-DE" dirty="0" smtClean="0"/>
              <a:t>Er </a:t>
            </a:r>
            <a:r>
              <a:rPr lang="de-DE" dirty="0"/>
              <a:t>gewann insgesamt 49 Turniere im Einzel – darunter sechs Grand-</a:t>
            </a:r>
            <a:r>
              <a:rPr lang="de-DE" dirty="0" err="1"/>
              <a:t>Slam</a:t>
            </a:r>
            <a:r>
              <a:rPr lang="de-DE" dirty="0"/>
              <a:t>-Turniere, davon dreimal das Turnier von Wimbledon – sowie 15 Titel im Doppel. Er führte zwölf Wochen die Weltrangliste an und ist bis heute </a:t>
            </a:r>
            <a:r>
              <a:rPr lang="de-DE" dirty="0">
                <a:solidFill>
                  <a:srgbClr val="FF0000"/>
                </a:solidFill>
              </a:rPr>
              <a:t>jüngster Wimbledon-Sieger </a:t>
            </a:r>
            <a:r>
              <a:rPr lang="de-DE" dirty="0"/>
              <a:t>in der Geschichte des Turniers</a:t>
            </a:r>
            <a:r>
              <a:rPr lang="de-DE" dirty="0" smtClean="0"/>
              <a:t>.</a:t>
            </a:r>
            <a:endParaRPr lang="de-DE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5428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Boris </a:t>
            </a:r>
            <a:r>
              <a:rPr lang="cs-CZ" dirty="0" err="1" smtClean="0"/>
              <a:t>Becker</a:t>
            </a:r>
            <a:r>
              <a:rPr lang="cs-CZ" dirty="0" smtClean="0"/>
              <a:t> </a:t>
            </a:r>
            <a:r>
              <a:rPr lang="cs-CZ" dirty="0" err="1" smtClean="0"/>
              <a:t>heute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Heute</a:t>
            </a:r>
            <a:r>
              <a:rPr lang="cs-CZ" dirty="0" smtClean="0"/>
              <a:t> </a:t>
            </a:r>
            <a:r>
              <a:rPr lang="cs-CZ" dirty="0" err="1" smtClean="0"/>
              <a:t>arbeitet</a:t>
            </a:r>
            <a:r>
              <a:rPr lang="cs-CZ" dirty="0" smtClean="0"/>
              <a:t> Boris </a:t>
            </a:r>
            <a:r>
              <a:rPr lang="cs-CZ" dirty="0" err="1" smtClean="0"/>
              <a:t>Becker</a:t>
            </a:r>
            <a:endParaRPr lang="cs-CZ" dirty="0" smtClean="0"/>
          </a:p>
          <a:p>
            <a:pPr marL="0" indent="0">
              <a:buNone/>
            </a:pPr>
            <a:r>
              <a:rPr lang="cs-CZ" dirty="0" err="1"/>
              <a:t>a</a:t>
            </a:r>
            <a:r>
              <a:rPr lang="cs-CZ" dirty="0" err="1" smtClean="0"/>
              <a:t>ls</a:t>
            </a:r>
            <a:r>
              <a:rPr lang="cs-CZ" dirty="0" smtClean="0"/>
              <a:t> </a:t>
            </a:r>
            <a:r>
              <a:rPr lang="cs-CZ" dirty="0" err="1" smtClean="0"/>
              <a:t>Tennisberater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(</a:t>
            </a: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träniert</a:t>
            </a:r>
            <a:r>
              <a:rPr lang="cs-CZ" dirty="0" smtClean="0"/>
              <a:t>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Tennisspieler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unternimmt</a:t>
            </a:r>
            <a:r>
              <a:rPr lang="cs-CZ" dirty="0" smtClean="0"/>
              <a:t> </a:t>
            </a:r>
            <a:r>
              <a:rPr lang="cs-CZ" dirty="0" err="1" smtClean="0"/>
              <a:t>auch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700808"/>
            <a:ext cx="2503800" cy="385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58509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Andere</a:t>
            </a:r>
            <a:r>
              <a:rPr lang="cs-CZ" dirty="0" smtClean="0"/>
              <a:t> </a:t>
            </a:r>
            <a:r>
              <a:rPr lang="cs-CZ" dirty="0" err="1" smtClean="0"/>
              <a:t>populäre</a:t>
            </a:r>
            <a:r>
              <a:rPr lang="cs-CZ" dirty="0" smtClean="0"/>
              <a:t> </a:t>
            </a:r>
            <a:r>
              <a:rPr lang="cs-CZ" dirty="0" err="1" smtClean="0"/>
              <a:t>Sportarten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de-DE" dirty="0"/>
              <a:t>Zu den ältesten Sportarten zählt das </a:t>
            </a:r>
            <a:r>
              <a:rPr lang="de-DE" dirty="0" smtClean="0"/>
              <a:t>Sportschießen</a:t>
            </a:r>
            <a:r>
              <a:rPr lang="cs-CZ" dirty="0"/>
              <a:t> </a:t>
            </a:r>
            <a:r>
              <a:rPr lang="cs-CZ" dirty="0" smtClean="0"/>
              <a:t>(sportovní střelba)</a:t>
            </a:r>
            <a:r>
              <a:rPr lang="de-DE" dirty="0" smtClean="0"/>
              <a:t>. </a:t>
            </a:r>
            <a:r>
              <a:rPr lang="de-DE" dirty="0"/>
              <a:t>Der Deutsche Schützenbund hat etwa 1,4 Millionen Mitglieder. Insgesamt gibt es deutschlandweit rund sechs Millionen </a:t>
            </a:r>
            <a:r>
              <a:rPr lang="de-DE" dirty="0" smtClean="0"/>
              <a:t>Sportschützen.</a:t>
            </a:r>
            <a:endParaRPr lang="cs-CZ" baseline="30000" dirty="0"/>
          </a:p>
          <a:p>
            <a:pPr marL="0" indent="0">
              <a:buNone/>
            </a:pPr>
            <a:r>
              <a:rPr lang="de-DE" dirty="0" smtClean="0"/>
              <a:t>Große </a:t>
            </a:r>
            <a:r>
              <a:rPr lang="de-DE" dirty="0"/>
              <a:t>Erfolge </a:t>
            </a:r>
            <a:r>
              <a:rPr lang="cs-CZ" dirty="0" err="1" smtClean="0"/>
              <a:t>hat</a:t>
            </a:r>
            <a:r>
              <a:rPr lang="de-DE" dirty="0" err="1" smtClean="0"/>
              <a:t>ten</a:t>
            </a:r>
            <a:r>
              <a:rPr lang="de-DE" dirty="0" smtClean="0"/>
              <a:t> </a:t>
            </a:r>
            <a:r>
              <a:rPr lang="de-DE" dirty="0"/>
              <a:t>deutsche Sportler auch in weiteren Sportarten wie </a:t>
            </a:r>
            <a:r>
              <a:rPr lang="de-DE" dirty="0">
                <a:solidFill>
                  <a:srgbClr val="FF0000"/>
                </a:solidFill>
              </a:rPr>
              <a:t>Fechten, Reiten, Ringen</a:t>
            </a:r>
            <a:r>
              <a:rPr lang="de-DE" dirty="0"/>
              <a:t>, </a:t>
            </a:r>
            <a:r>
              <a:rPr lang="de-DE" dirty="0">
                <a:solidFill>
                  <a:srgbClr val="FF0000"/>
                </a:solidFill>
              </a:rPr>
              <a:t>Rudern, Kanusport</a:t>
            </a:r>
            <a:r>
              <a:rPr lang="de-DE" dirty="0"/>
              <a:t>, der </a:t>
            </a:r>
            <a:r>
              <a:rPr lang="de-DE" dirty="0">
                <a:solidFill>
                  <a:srgbClr val="FF0000"/>
                </a:solidFill>
              </a:rPr>
              <a:t>Leichtathletik</a:t>
            </a:r>
            <a:r>
              <a:rPr lang="de-DE" dirty="0"/>
              <a:t> und im </a:t>
            </a:r>
            <a:r>
              <a:rPr lang="de-DE" dirty="0" smtClean="0">
                <a:solidFill>
                  <a:srgbClr val="FF0000"/>
                </a:solidFill>
              </a:rPr>
              <a:t>Schwimmsport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7267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Wintersportarten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de-DE" dirty="0"/>
              <a:t>Wintersport hat eine lange Tradition in Deutschland. Im </a:t>
            </a:r>
            <a:r>
              <a:rPr lang="de-DE" dirty="0">
                <a:solidFill>
                  <a:srgbClr val="FF0000"/>
                </a:solidFill>
              </a:rPr>
              <a:t>Bobsport, Rennrodeln</a:t>
            </a:r>
            <a:r>
              <a:rPr lang="de-DE" dirty="0"/>
              <a:t>, </a:t>
            </a:r>
            <a:r>
              <a:rPr lang="de-DE" dirty="0">
                <a:solidFill>
                  <a:srgbClr val="FF0000"/>
                </a:solidFill>
              </a:rPr>
              <a:t>Biathlon, Langlauf </a:t>
            </a:r>
            <a:r>
              <a:rPr lang="de-DE" dirty="0"/>
              <a:t>und </a:t>
            </a:r>
            <a:r>
              <a:rPr lang="de-DE" dirty="0">
                <a:solidFill>
                  <a:srgbClr val="FF0000"/>
                </a:solidFill>
              </a:rPr>
              <a:t>Eisschnelllauf</a:t>
            </a:r>
            <a:r>
              <a:rPr lang="de-DE" dirty="0"/>
              <a:t> konnten deutsche Sportler regelmäßig Medaillen bei Welt- und Europameisterschaften sowie bei den Olympischen Spielen gewinnen. </a:t>
            </a:r>
            <a:endParaRPr lang="cs-CZ" dirty="0" smtClean="0"/>
          </a:p>
          <a:p>
            <a:pPr marL="0" indent="0">
              <a:buNone/>
            </a:pPr>
            <a:r>
              <a:rPr lang="de-DE" dirty="0" smtClean="0"/>
              <a:t>Weitere </a:t>
            </a:r>
            <a:r>
              <a:rPr lang="de-DE" dirty="0"/>
              <a:t>populäre </a:t>
            </a:r>
            <a:r>
              <a:rPr lang="de-DE" dirty="0" smtClean="0"/>
              <a:t>Wintersportarten</a:t>
            </a:r>
            <a:r>
              <a:rPr lang="cs-CZ" dirty="0" smtClean="0"/>
              <a:t> </a:t>
            </a:r>
            <a:r>
              <a:rPr lang="cs-CZ" dirty="0" err="1" smtClean="0"/>
              <a:t>unter</a:t>
            </a:r>
            <a:r>
              <a:rPr lang="cs-CZ" dirty="0" smtClean="0"/>
              <a:t> </a:t>
            </a:r>
            <a:r>
              <a:rPr lang="cs-CZ" dirty="0" err="1" smtClean="0"/>
              <a:t>Leuten</a:t>
            </a:r>
            <a:r>
              <a:rPr lang="de-DE" dirty="0" smtClean="0"/>
              <a:t> </a:t>
            </a:r>
            <a:r>
              <a:rPr lang="de-DE"/>
              <a:t>sind </a:t>
            </a:r>
            <a:r>
              <a:rPr lang="cs-CZ" smtClean="0"/>
              <a:t>Schifahren</a:t>
            </a:r>
            <a:r>
              <a:rPr lang="de-DE" dirty="0" smtClean="0"/>
              <a:t> und</a:t>
            </a:r>
            <a:r>
              <a:rPr lang="cs-CZ" dirty="0" smtClean="0"/>
              <a:t> </a:t>
            </a:r>
            <a:r>
              <a:rPr lang="cs-CZ" dirty="0" err="1" smtClean="0"/>
              <a:t>Eislaufen</a:t>
            </a:r>
            <a:r>
              <a:rPr lang="cs-CZ" dirty="0" smtClean="0"/>
              <a:t>.</a:t>
            </a:r>
            <a:r>
              <a:rPr lang="de-DE" dirty="0" smtClean="0"/>
              <a:t> </a:t>
            </a:r>
            <a:endParaRPr lang="cs-CZ" dirty="0"/>
          </a:p>
        </p:txBody>
      </p:sp>
      <p:pic>
        <p:nvPicPr>
          <p:cNvPr id="1026" name="Picture 2" descr="C:\Users\to\AppData\Local\Microsoft\Windows\Temporary Internet Files\Content.IE5\EDGYPHZV\MC9002291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367754"/>
            <a:ext cx="1826057" cy="1346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08737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Olympische Spiele in Deutschland</a:t>
            </a:r>
            <a:endParaRPr lang="cs-CZ" dirty="0"/>
          </a:p>
        </p:txBody>
      </p:sp>
      <p:sp>
        <p:nvSpPr>
          <p:cNvPr id="14" name="Zástupný symbol pro obsah 13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4930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In </a:t>
            </a:r>
            <a:r>
              <a:rPr lang="de-DE" dirty="0" smtClean="0"/>
              <a:t>Deutschland </a:t>
            </a:r>
            <a:r>
              <a:rPr lang="cs-CZ" dirty="0" err="1" smtClean="0"/>
              <a:t>haben</a:t>
            </a:r>
            <a:r>
              <a:rPr lang="de-DE" dirty="0" smtClean="0"/>
              <a:t> </a:t>
            </a:r>
            <a:r>
              <a:rPr lang="cs-CZ" dirty="0" err="1" smtClean="0"/>
              <a:t>dreimal</a:t>
            </a:r>
            <a:r>
              <a:rPr lang="cs-CZ" dirty="0" smtClean="0"/>
              <a:t> </a:t>
            </a:r>
            <a:r>
              <a:rPr lang="cs-CZ" dirty="0" err="1" smtClean="0"/>
              <a:t>olympische</a:t>
            </a:r>
            <a:r>
              <a:rPr lang="cs-CZ" dirty="0" smtClean="0"/>
              <a:t> </a:t>
            </a:r>
            <a:r>
              <a:rPr lang="cs-CZ" dirty="0" err="1" smtClean="0"/>
              <a:t>Spiele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stattgefunden</a:t>
            </a:r>
            <a:r>
              <a:rPr lang="de-DE" dirty="0" smtClean="0"/>
              <a:t>. </a:t>
            </a:r>
            <a:r>
              <a:rPr lang="de-DE" dirty="0"/>
              <a:t>Im Jahr 1931 wurden beide Spiele des Jahres 1936 nach Deutschland vergeben, die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Winterspiele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de-DE" dirty="0" smtClean="0"/>
              <a:t>an </a:t>
            </a:r>
            <a:r>
              <a:rPr lang="de-DE" dirty="0">
                <a:solidFill>
                  <a:srgbClr val="FF0000"/>
                </a:solidFill>
              </a:rPr>
              <a:t>Garmisch-Partenkirchen</a:t>
            </a:r>
            <a:r>
              <a:rPr lang="de-DE" dirty="0"/>
              <a:t> und die </a:t>
            </a:r>
            <a:r>
              <a:rPr lang="de-DE" dirty="0">
                <a:solidFill>
                  <a:srgbClr val="FF0000"/>
                </a:solidFill>
              </a:rPr>
              <a:t>Sommerspiele</a:t>
            </a:r>
            <a:r>
              <a:rPr lang="de-DE" dirty="0"/>
              <a:t> an </a:t>
            </a:r>
            <a:r>
              <a:rPr lang="de-DE" dirty="0">
                <a:solidFill>
                  <a:srgbClr val="FF0000"/>
                </a:solidFill>
              </a:rPr>
              <a:t>Berlin</a:t>
            </a:r>
            <a:r>
              <a:rPr lang="de-DE" dirty="0"/>
              <a:t>. </a:t>
            </a:r>
            <a:endParaRPr lang="cs-CZ" dirty="0" smtClean="0"/>
          </a:p>
          <a:p>
            <a:pPr marL="0" indent="0">
              <a:buNone/>
            </a:pPr>
            <a:r>
              <a:rPr lang="de-DE" dirty="0" smtClean="0"/>
              <a:t>Die </a:t>
            </a:r>
            <a:r>
              <a:rPr lang="de-DE" dirty="0"/>
              <a:t>zweiten Olympischen Sommerspiele in Deutschland wurden </a:t>
            </a:r>
            <a:r>
              <a:rPr lang="de-DE" dirty="0">
                <a:solidFill>
                  <a:srgbClr val="FF0000"/>
                </a:solidFill>
              </a:rPr>
              <a:t>1972 in München </a:t>
            </a:r>
            <a:r>
              <a:rPr lang="de-DE" dirty="0"/>
              <a:t>ausgetragen.</a:t>
            </a:r>
          </a:p>
          <a:p>
            <a:pPr marL="0" indent="0">
              <a:buNone/>
            </a:pPr>
            <a:endParaRPr lang="de-DE" b="1" dirty="0"/>
          </a:p>
          <a:p>
            <a:endParaRPr lang="cs-CZ" dirty="0"/>
          </a:p>
        </p:txBody>
      </p:sp>
      <p:pic>
        <p:nvPicPr>
          <p:cNvPr id="2051" name="Picture 3" descr="C:\Users\to\AppData\Local\Microsoft\Windows\Temporary Internet Files\Content.IE5\JLOGUMKV\MC9004296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5" y="4061299"/>
            <a:ext cx="1622425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31586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NEUVEDEN. </a:t>
            </a:r>
            <a:r>
              <a:rPr lang="cs-CZ" i="1" dirty="0"/>
              <a:t>www.google.de</a:t>
            </a:r>
            <a:r>
              <a:rPr lang="cs-CZ" dirty="0"/>
              <a:t> [online]. [cit. 19.1.2014]. Dostupný na WWW: http://www.google.de/imgres?sa=X&amp;biw=1366&amp;bih=664&amp;tbm=isch&amp;tbnid=Src2R2Xot1mvQM%3A&amp;imgrefurl=http%3A%2F%2Fwww.promiflash.de%2Fsteffi-graf-und-andre-das-ist-ihr-ehe-geheimnis-13102744.html&amp;docid=jZNUgeTMQQ190M&amp;imgurl=http%3A%2F%2Fcontent5.promiflash.de%2Farticle-images%2Fw500%2Fsteffi-graf-und-andre-agassi-lachen.jpg&amp;w=500&amp;h=745&amp;ei=og3cUt_AJMWrtAaF8oGYAQ&amp;zoom=1&amp;iact=rc&amp;dur=2191&amp;page=3&amp;start=50&amp;ndsp=29&amp;ved=0CKQCEK0DMEA </a:t>
            </a:r>
          </a:p>
        </p:txBody>
      </p:sp>
    </p:spTree>
    <p:extLst>
      <p:ext uri="{BB962C8B-B14F-4D97-AF65-F5344CB8AC3E}">
        <p14:creationId xmlns:p14="http://schemas.microsoft.com/office/powerpoint/2010/main" val="38171948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2. ANGMOKIO</a:t>
            </a:r>
            <a:r>
              <a:rPr lang="cs-CZ" dirty="0"/>
              <a:t>. </a:t>
            </a:r>
            <a:r>
              <a:rPr lang="cs-CZ" i="1" dirty="0"/>
              <a:t>Wikipedia.org</a:t>
            </a:r>
            <a:r>
              <a:rPr lang="cs-CZ" dirty="0"/>
              <a:t> [online]. [cit. 19.1.2014]. Dostupný na WWW: http://commons.wikimedia.org/wiki/File:Boris_Becker_2007_amk.jpg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mtClean="0"/>
              <a:t>Další </a:t>
            </a:r>
            <a:r>
              <a:rPr lang="cs-CZ" dirty="0"/>
              <a:t>použité obrázky a fotografie pocházejí z otevřené galerie Microsoft Office (</a:t>
            </a:r>
            <a:r>
              <a:rPr lang="cs-CZ" dirty="0" err="1"/>
              <a:t>Powerpoint</a:t>
            </a:r>
            <a:r>
              <a:rPr lang="cs-CZ" dirty="0"/>
              <a:t> 2010)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01628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projekt_logo_cent</Template>
  <TotalTime>211</TotalTime>
  <Words>572</Words>
  <Application>Microsoft Office PowerPoint</Application>
  <PresentationFormat>Předvádění na obrazovce (4:3)</PresentationFormat>
  <Paragraphs>89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projekt_logo_cent</vt:lpstr>
      <vt:lpstr>Sport in Deutschland</vt:lpstr>
      <vt:lpstr>ANOTACE</vt:lpstr>
      <vt:lpstr>Allgemein über Sport in Deutschland</vt:lpstr>
      <vt:lpstr>Die beliebtesten Sportarten</vt:lpstr>
      <vt:lpstr>Die bekanntesten Fuβballclubs</vt:lpstr>
      <vt:lpstr>Handball in Deutschland</vt:lpstr>
      <vt:lpstr>Der deutsche Tennis</vt:lpstr>
      <vt:lpstr>Die deutschen Tennislegenden</vt:lpstr>
      <vt:lpstr>Stefanie Graf heute</vt:lpstr>
      <vt:lpstr>Die deutschen Tennislegenden</vt:lpstr>
      <vt:lpstr>Boris Becker heute</vt:lpstr>
      <vt:lpstr>Andere populäre Sportarten</vt:lpstr>
      <vt:lpstr>Wintersportarten</vt:lpstr>
      <vt:lpstr>Olympische Spiele in Deutschland</vt:lpstr>
      <vt:lpstr>Prezentace aplikace PowerPoint</vt:lpstr>
      <vt:lpstr>Prezentace aplikace PowerPoint</vt:lpstr>
    </vt:vector>
  </TitlesOfParts>
  <Company>Gymnázium Svitavy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bc</dc:creator>
  <cp:lastModifiedBy>to</cp:lastModifiedBy>
  <cp:revision>29</cp:revision>
  <dcterms:created xsi:type="dcterms:W3CDTF">2012-07-02T08:03:24Z</dcterms:created>
  <dcterms:modified xsi:type="dcterms:W3CDTF">2014-03-04T12:51:18Z</dcterms:modified>
</cp:coreProperties>
</file>