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64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9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-636" y="2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248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510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2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69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20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42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798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96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01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274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923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E09D8-B4C8-49E6-BCA5-4045FE63823A}" type="datetimeFigureOut">
              <a:rPr lang="cs-CZ" smtClean="0"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7ADC4-B552-46B6-9D2F-2D39A927D7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628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tmp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8/Great_Moravia_Svatopluk.jpg" TargetMode="External"/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microsoft.com/office/2007/relationships/hdphoto" Target="../media/hdphoto1.wdp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hyperlink" Target="http://upload.wikimedia.org/wikipedia/commons/8/84/Prince_Rastislav.JPG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1.tmp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hyperlink" Target="http://upload.wikimedia.org/wikipedia/commons/7/7f/Cyril_and_Methodius.jpg" TargetMode="Externa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.png"/><Relationship Id="rId7" Type="http://schemas.openxmlformats.org/officeDocument/2006/relationships/hyperlink" Target="http://upload.wikimedia.org/wikipedia/commons/3/31/Louis_II_de_Germanie.jpg" TargetMode="External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hyperlink" Target="http://upload.wikimedia.org/wikipedia/commons/0/0a/Dalimil2.jpg" TargetMode="Externa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5" Type="http://schemas.openxmlformats.org/officeDocument/2006/relationships/image" Target="../media/image15.pn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gif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upload.wikimedia.org/wikipedia/commons/4/48/Great_Moravia_Svatopluk.jpg" TargetMode="Externa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microsoft.com/office/2007/relationships/hdphoto" Target="../media/hdphoto1.wdp"/><Relationship Id="rId9" Type="http://schemas.openxmlformats.org/officeDocument/2006/relationships/hyperlink" Target="http://commons.wikimedia.org/wiki/File:K%C5%99%C3%AD%C5%BE_z_Mikul%C4%8Dic.p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9/9d/K%C5%99%C3%AD%C5%BE_z_Mikul%C4%8Dic.pn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30145" y="195486"/>
            <a:ext cx="8883709" cy="1531420"/>
            <a:chOff x="-92650" y="483518"/>
            <a:chExt cx="8883709" cy="1531420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8" name="Obrázek 33" descr="loga soukrškolyvjpeg.jpg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33" descr="loga soukrškolyvjpeg.jpg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13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2751531"/>
              </p:ext>
            </p:extLst>
          </p:nvPr>
        </p:nvGraphicFramePr>
        <p:xfrm>
          <a:off x="636274" y="1791267"/>
          <a:ext cx="7871451" cy="3288136"/>
        </p:xfrm>
        <a:graphic>
          <a:graphicData uri="http://schemas.openxmlformats.org/drawingml/2006/table">
            <a:tbl>
              <a:tblPr/>
              <a:tblGrid>
                <a:gridCol w="2006713"/>
                <a:gridCol w="5864738"/>
              </a:tblGrid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(klíčová aktivita III/2)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Velkomoravská říše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01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Tématem prezentace je tradiční školská látka z počátků našich dějin. V roce cyrilometodějského výročí má za cíl připomenout žákům tradice naší kultury a současně si uvědomit vazby, s nimiž je spojena.     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30. 9. 2013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312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300192" y="4543059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588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ÚVOD – DEFINICE POJMŮ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89" y="1203598"/>
            <a:ext cx="5766947" cy="367781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rgbClr val="FF0000"/>
                </a:solidFill>
              </a:rPr>
              <a:t>Velkomoravská říše – </a:t>
            </a:r>
            <a:r>
              <a:rPr lang="cs-CZ" sz="1500" dirty="0" smtClean="0">
                <a:solidFill>
                  <a:schemeClr val="bg1"/>
                </a:solidFill>
              </a:rPr>
              <a:t>státní útvar, který se na velké části našeho dnešního území nacházel v </a:t>
            </a:r>
            <a:r>
              <a:rPr lang="cs-CZ" sz="1500" dirty="0" smtClean="0">
                <a:solidFill>
                  <a:srgbClr val="FF0000"/>
                </a:solidFill>
              </a:rPr>
              <a:t>9. a samotném počátku 10. století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500" dirty="0">
                <a:solidFill>
                  <a:schemeClr val="bg1"/>
                </a:solidFill>
              </a:rPr>
              <a:t>v</a:t>
            </a:r>
            <a:r>
              <a:rPr lang="cs-CZ" sz="1500" dirty="0" smtClean="0">
                <a:solidFill>
                  <a:schemeClr val="bg1"/>
                </a:solidFill>
              </a:rPr>
              <a:t> době největšího rozmachu </a:t>
            </a:r>
            <a:r>
              <a:rPr lang="cs-CZ" sz="1500" dirty="0" smtClean="0">
                <a:solidFill>
                  <a:srgbClr val="FF0000"/>
                </a:solidFill>
              </a:rPr>
              <a:t>zasahovala krom Moravy i na většinu území Čech a Slovenska</a:t>
            </a:r>
            <a:r>
              <a:rPr lang="cs-CZ" sz="1500" dirty="0" smtClean="0">
                <a:solidFill>
                  <a:schemeClr val="bg1"/>
                </a:solidFill>
              </a:rPr>
              <a:t>, částečně pak na území Polska, Rakouska, Maďarska a snad i Německa, Rumunska a Srbska či Slovinska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chemeClr val="bg1"/>
                </a:solidFill>
              </a:rPr>
              <a:t>za </a:t>
            </a:r>
            <a:r>
              <a:rPr lang="cs-CZ" sz="1500" dirty="0" smtClean="0">
                <a:solidFill>
                  <a:srgbClr val="FF0000"/>
                </a:solidFill>
              </a:rPr>
              <a:t>předchůdce své dnešní vlasti </a:t>
            </a:r>
            <a:r>
              <a:rPr lang="cs-CZ" sz="1500" dirty="0" smtClean="0">
                <a:solidFill>
                  <a:schemeClr val="bg1"/>
                </a:solidFill>
              </a:rPr>
              <a:t>tak Velkou Moravu považují </a:t>
            </a:r>
            <a:r>
              <a:rPr lang="cs-CZ" sz="1500" dirty="0" smtClean="0">
                <a:solidFill>
                  <a:srgbClr val="FF0000"/>
                </a:solidFill>
              </a:rPr>
              <a:t>nejen obyvatelé ČR, ale i Slovenska</a:t>
            </a:r>
            <a:r>
              <a:rPr lang="cs-CZ" sz="1500" dirty="0" smtClean="0">
                <a:solidFill>
                  <a:schemeClr val="bg1"/>
                </a:solidFill>
              </a:rPr>
              <a:t> – mají to dokonce uvedeno v nejvyšším zákonu státu, v Ústavě Slovenské republiky (na rozdíl od Ústavy ČR) 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500" dirty="0">
                <a:solidFill>
                  <a:schemeClr val="bg1"/>
                </a:solidFill>
              </a:rPr>
              <a:t>d</a:t>
            </a:r>
            <a:r>
              <a:rPr lang="cs-CZ" sz="1500" dirty="0" smtClean="0">
                <a:solidFill>
                  <a:schemeClr val="bg1"/>
                </a:solidFill>
              </a:rPr>
              <a:t>nešní označení – Velká Morava nebo též Velkomoravská říše – bylo poprvé užito v 10. století učeným byzantským císařem Konstantinem Porfyrogennetosem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chemeClr val="bg1"/>
                </a:solidFill>
              </a:rPr>
              <a:t>slovem „velká“ však není myšlen územní rozsah, ale vzdálenost =</a:t>
            </a:r>
            <a:r>
              <a:rPr lang="cs-CZ" sz="1500" dirty="0" smtClean="0">
                <a:solidFill>
                  <a:schemeClr val="bg1"/>
                </a:solidFill>
                <a:latin typeface="Calibri"/>
              </a:rPr>
              <a:t>˃ </a:t>
            </a:r>
            <a:r>
              <a:rPr lang="cs-CZ" sz="1500" dirty="0" smtClean="0">
                <a:solidFill>
                  <a:schemeClr val="bg1"/>
                </a:solidFill>
              </a:rPr>
              <a:t>„vzdálená Morava“, neboť Byzanci leželo blíže území kolem stejnojmenné řeky Morava na území dnešního Srbska    </a:t>
            </a:r>
            <a:r>
              <a:rPr lang="cs-CZ" sz="1500" dirty="0" smtClean="0">
                <a:solidFill>
                  <a:srgbClr val="FF0000"/>
                </a:solidFill>
              </a:rPr>
              <a:t> </a:t>
            </a:r>
            <a:endParaRPr lang="cs-CZ" sz="1500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984465" y="1610918"/>
            <a:ext cx="3096344" cy="3420741"/>
            <a:chOff x="5436096" y="1116033"/>
            <a:chExt cx="3528392" cy="2886048"/>
          </a:xfrm>
        </p:grpSpPr>
        <p:sp>
          <p:nvSpPr>
            <p:cNvPr id="5" name="Zaoblený obdélník 4"/>
            <p:cNvSpPr/>
            <p:nvPr/>
          </p:nvSpPr>
          <p:spPr>
            <a:xfrm>
              <a:off x="5436096" y="1116033"/>
              <a:ext cx="3528392" cy="24482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400" dirty="0">
                <a:solidFill>
                  <a:srgbClr val="00206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5436096" y="1223630"/>
              <a:ext cx="3384376" cy="277845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1400" dirty="0">
                  <a:solidFill>
                    <a:srgbClr val="002060"/>
                  </a:solidFill>
                </a:rPr>
                <a:t>My, národ slovenský,</a:t>
              </a:r>
            </a:p>
            <a:p>
              <a:pPr algn="ctr"/>
              <a:r>
                <a:rPr lang="cs-CZ" sz="1400" dirty="0" err="1">
                  <a:solidFill>
                    <a:srgbClr val="002060"/>
                  </a:solidFill>
                </a:rPr>
                <a:t>pamätajúc</a:t>
              </a:r>
              <a:r>
                <a:rPr lang="cs-CZ" sz="1400" dirty="0">
                  <a:solidFill>
                    <a:srgbClr val="002060"/>
                  </a:solidFill>
                </a:rPr>
                <a:t> na politické a </a:t>
              </a:r>
              <a:r>
                <a:rPr lang="cs-CZ" sz="1400" dirty="0" err="1">
                  <a:solidFill>
                    <a:srgbClr val="002060"/>
                  </a:solidFill>
                </a:rPr>
                <a:t>kultúrne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dedičstvo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svojich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predkov</a:t>
              </a:r>
              <a:r>
                <a:rPr lang="cs-CZ" sz="1400" dirty="0">
                  <a:solidFill>
                    <a:srgbClr val="002060"/>
                  </a:solidFill>
                </a:rPr>
                <a:t> a na </a:t>
              </a:r>
              <a:r>
                <a:rPr lang="cs-CZ" sz="1400" dirty="0" err="1">
                  <a:solidFill>
                    <a:srgbClr val="002060"/>
                  </a:solidFill>
                </a:rPr>
                <a:t>stáročné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skúsenosti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zo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zápasov</a:t>
              </a:r>
              <a:r>
                <a:rPr lang="cs-CZ" sz="1400" dirty="0">
                  <a:solidFill>
                    <a:srgbClr val="002060"/>
                  </a:solidFill>
                </a:rPr>
                <a:t> o </a:t>
              </a:r>
              <a:r>
                <a:rPr lang="cs-CZ" sz="1400" dirty="0" err="1">
                  <a:solidFill>
                    <a:srgbClr val="002060"/>
                  </a:solidFill>
                </a:rPr>
                <a:t>národné</a:t>
              </a:r>
              <a:r>
                <a:rPr lang="cs-CZ" sz="1400" dirty="0">
                  <a:solidFill>
                    <a:srgbClr val="002060"/>
                  </a:solidFill>
                </a:rPr>
                <a:t> </a:t>
              </a:r>
              <a:r>
                <a:rPr lang="cs-CZ" sz="1400" dirty="0" err="1">
                  <a:solidFill>
                    <a:srgbClr val="002060"/>
                  </a:solidFill>
                </a:rPr>
                <a:t>bytie</a:t>
              </a:r>
              <a:r>
                <a:rPr lang="cs-CZ" sz="1400" dirty="0">
                  <a:solidFill>
                    <a:srgbClr val="002060"/>
                  </a:solidFill>
                </a:rPr>
                <a:t> a </a:t>
              </a:r>
              <a:r>
                <a:rPr lang="cs-CZ" sz="1400" b="1" dirty="0" err="1">
                  <a:solidFill>
                    <a:srgbClr val="002060"/>
                  </a:solidFill>
                </a:rPr>
                <a:t>vlastnú</a:t>
              </a:r>
              <a:r>
                <a:rPr lang="cs-CZ" sz="1400" b="1" dirty="0">
                  <a:solidFill>
                    <a:srgbClr val="002060"/>
                  </a:solidFill>
                </a:rPr>
                <a:t> </a:t>
              </a:r>
              <a:r>
                <a:rPr lang="cs-CZ" sz="1400" b="1" dirty="0" err="1">
                  <a:solidFill>
                    <a:srgbClr val="002060"/>
                  </a:solidFill>
                </a:rPr>
                <a:t>štátnosť</a:t>
              </a:r>
              <a:r>
                <a:rPr lang="cs-CZ" sz="1400" b="1" dirty="0">
                  <a:solidFill>
                    <a:srgbClr val="002060"/>
                  </a:solidFill>
                </a:rPr>
                <a:t>,</a:t>
              </a:r>
            </a:p>
            <a:p>
              <a:pPr algn="ctr"/>
              <a:r>
                <a:rPr lang="cs-CZ" sz="1400" b="1" dirty="0">
                  <a:solidFill>
                    <a:srgbClr val="002060"/>
                  </a:solidFill>
                </a:rPr>
                <a:t>v </a:t>
              </a:r>
              <a:r>
                <a:rPr lang="cs-CZ" sz="1400" b="1" dirty="0" err="1" smtClean="0">
                  <a:solidFill>
                    <a:srgbClr val="002060"/>
                  </a:solidFill>
                </a:rPr>
                <a:t>zmysle</a:t>
              </a:r>
              <a:r>
                <a:rPr lang="cs-CZ" sz="1400" b="1" dirty="0" smtClean="0">
                  <a:solidFill>
                    <a:srgbClr val="002060"/>
                  </a:solidFill>
                </a:rPr>
                <a:t> </a:t>
              </a:r>
              <a:r>
                <a:rPr lang="cs-CZ" sz="1400" b="1" dirty="0" err="1">
                  <a:solidFill>
                    <a:srgbClr val="002060"/>
                  </a:solidFill>
                </a:rPr>
                <a:t>cyrilo-metodského</a:t>
              </a:r>
              <a:r>
                <a:rPr lang="cs-CZ" sz="1400" b="1" dirty="0">
                  <a:solidFill>
                    <a:srgbClr val="002060"/>
                  </a:solidFill>
                </a:rPr>
                <a:t> </a:t>
              </a:r>
              <a:r>
                <a:rPr lang="cs-CZ" sz="1400" b="1" dirty="0" err="1">
                  <a:solidFill>
                    <a:srgbClr val="002060"/>
                  </a:solidFill>
                </a:rPr>
                <a:t>duchovného</a:t>
              </a:r>
              <a:r>
                <a:rPr lang="cs-CZ" sz="1400" b="1" dirty="0">
                  <a:solidFill>
                    <a:srgbClr val="002060"/>
                  </a:solidFill>
                </a:rPr>
                <a:t> </a:t>
              </a:r>
              <a:r>
                <a:rPr lang="cs-CZ" sz="1400" b="1" dirty="0" err="1">
                  <a:solidFill>
                    <a:srgbClr val="002060"/>
                  </a:solidFill>
                </a:rPr>
                <a:t>dedičstva</a:t>
              </a:r>
              <a:r>
                <a:rPr lang="cs-CZ" sz="1400" b="1" dirty="0">
                  <a:solidFill>
                    <a:srgbClr val="002060"/>
                  </a:solidFill>
                </a:rPr>
                <a:t> a historického odkazu </a:t>
              </a:r>
              <a:r>
                <a:rPr lang="cs-CZ" sz="1400" b="1" dirty="0" err="1">
                  <a:solidFill>
                    <a:srgbClr val="002060"/>
                  </a:solidFill>
                </a:rPr>
                <a:t>Veľkej</a:t>
              </a:r>
              <a:r>
                <a:rPr lang="cs-CZ" sz="1400" b="1" dirty="0">
                  <a:solidFill>
                    <a:srgbClr val="002060"/>
                  </a:solidFill>
                </a:rPr>
                <a:t> Moravy</a:t>
              </a:r>
              <a:r>
                <a:rPr lang="cs-CZ" sz="1400" b="1" dirty="0" smtClean="0">
                  <a:solidFill>
                    <a:srgbClr val="002060"/>
                  </a:solidFill>
                </a:rPr>
                <a:t>,…</a:t>
              </a:r>
            </a:p>
            <a:p>
              <a:pPr algn="ctr"/>
              <a:endParaRPr lang="cs-CZ" sz="1400" dirty="0">
                <a:solidFill>
                  <a:srgbClr val="002060"/>
                </a:solidFill>
              </a:endParaRPr>
            </a:p>
            <a:p>
              <a:pPr algn="ctr"/>
              <a:r>
                <a:rPr lang="cs-CZ" sz="1400" b="1" dirty="0">
                  <a:solidFill>
                    <a:srgbClr val="002060"/>
                  </a:solidFill>
                </a:rPr>
                <a:t>č</a:t>
              </a:r>
              <a:r>
                <a:rPr lang="cs-CZ" sz="1400" b="1" dirty="0" smtClean="0">
                  <a:solidFill>
                    <a:srgbClr val="002060"/>
                  </a:solidFill>
                </a:rPr>
                <a:t>ást </a:t>
              </a:r>
              <a:r>
                <a:rPr lang="cs-CZ" sz="1400" b="1" dirty="0" err="1" smtClean="0">
                  <a:solidFill>
                    <a:srgbClr val="002060"/>
                  </a:solidFill>
                </a:rPr>
                <a:t>Prembule</a:t>
              </a:r>
              <a:r>
                <a:rPr lang="cs-CZ" sz="1400" b="1" dirty="0" smtClean="0">
                  <a:solidFill>
                    <a:srgbClr val="002060"/>
                  </a:solidFill>
                </a:rPr>
                <a:t> Ústavy Slovenské republiky</a:t>
              </a:r>
              <a:endParaRPr lang="cs-CZ" sz="1400" b="1" dirty="0">
                <a:solidFill>
                  <a:srgbClr val="002060"/>
                </a:solidFill>
              </a:endParaRPr>
            </a:p>
            <a:p>
              <a:r>
                <a:rPr lang="cs-CZ" dirty="0"/>
                <a:t/>
              </a:r>
              <a:br>
                <a:rPr lang="cs-CZ" dirty="0"/>
              </a:br>
              <a:r>
                <a:rPr lang="cs-CZ" dirty="0"/>
                <a:t/>
              </a:r>
              <a:br>
                <a:rPr lang="cs-CZ" dirty="0"/>
              </a:b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0330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MAPA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6" t="3203" b="50000"/>
          <a:stretch/>
        </p:blipFill>
        <p:spPr bwMode="auto">
          <a:xfrm>
            <a:off x="6380999" y="699542"/>
            <a:ext cx="2520280" cy="1684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39" r="20831"/>
          <a:stretch/>
        </p:blipFill>
        <p:spPr bwMode="auto">
          <a:xfrm>
            <a:off x="6733557" y="3164934"/>
            <a:ext cx="1817798" cy="1829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23528" y="1257851"/>
            <a:ext cx="5328592" cy="4171276"/>
            <a:chOff x="323528" y="1257851"/>
            <a:chExt cx="5328592" cy="4171276"/>
          </a:xfrm>
        </p:grpSpPr>
        <p:pic>
          <p:nvPicPr>
            <p:cNvPr id="2052" name="Picture 4" descr="File:Great Moravia Svatopluk.jpg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257851"/>
              <a:ext cx="5328592" cy="3856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Podnadpis 2"/>
            <p:cNvSpPr txBox="1">
              <a:spLocks/>
            </p:cNvSpPr>
            <p:nvPr/>
          </p:nvSpPr>
          <p:spPr>
            <a:xfrm rot="154415">
              <a:off x="2249944" y="2757554"/>
              <a:ext cx="81730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ČR</a:t>
              </a:r>
              <a:endPara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Podnadpis 2"/>
            <p:cNvSpPr txBox="1">
              <a:spLocks/>
            </p:cNvSpPr>
            <p:nvPr/>
          </p:nvSpPr>
          <p:spPr>
            <a:xfrm rot="21055016">
              <a:off x="3085064" y="3214500"/>
              <a:ext cx="124882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Slovensko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2" name="Podnadpis 2"/>
            <p:cNvSpPr txBox="1">
              <a:spLocks/>
            </p:cNvSpPr>
            <p:nvPr/>
          </p:nvSpPr>
          <p:spPr>
            <a:xfrm rot="21055016">
              <a:off x="3037961" y="3734734"/>
              <a:ext cx="124882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Maďarsko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4231153" y="4154732"/>
              <a:ext cx="124882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Rumunsko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Podnadpis 2"/>
            <p:cNvSpPr txBox="1">
              <a:spLocks/>
            </p:cNvSpPr>
            <p:nvPr/>
          </p:nvSpPr>
          <p:spPr>
            <a:xfrm>
              <a:off x="2987824" y="2042036"/>
              <a:ext cx="1008112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Polsko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827584" y="2379975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Německo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Podnadpis 2"/>
            <p:cNvSpPr txBox="1">
              <a:spLocks/>
            </p:cNvSpPr>
            <p:nvPr/>
          </p:nvSpPr>
          <p:spPr>
            <a:xfrm rot="19842400">
              <a:off x="1938969" y="3564134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Rakousko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7" name="Podnadpis 2"/>
            <p:cNvSpPr txBox="1">
              <a:spLocks/>
            </p:cNvSpPr>
            <p:nvPr/>
          </p:nvSpPr>
          <p:spPr>
            <a:xfrm rot="3514650">
              <a:off x="3393814" y="4681892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Srbsko</a:t>
              </a:r>
              <a:endPara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8" name="Podnadpis 2"/>
            <p:cNvSpPr txBox="1">
              <a:spLocks/>
            </p:cNvSpPr>
            <p:nvPr/>
          </p:nvSpPr>
          <p:spPr>
            <a:xfrm rot="20077262">
              <a:off x="2208658" y="4004881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Slovinsko</a:t>
              </a:r>
              <a:endParaRPr lang="cs-CZ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9" name="Podnadpis 2"/>
            <p:cNvSpPr txBox="1">
              <a:spLocks/>
            </p:cNvSpPr>
            <p:nvPr/>
          </p:nvSpPr>
          <p:spPr>
            <a:xfrm>
              <a:off x="395536" y="1370789"/>
              <a:ext cx="374441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Pravděpodobný rozsah Velké Moravy na pozadí dnešních evropských států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4353081" y="1739520"/>
              <a:ext cx="1299039" cy="47368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/>
            <a:p>
              <a:pPr algn="ctr"/>
              <a:r>
                <a:rPr lang="cs-CZ" sz="900" dirty="0" smtClean="0">
                  <a:solidFill>
                    <a:schemeClr val="tx1"/>
                  </a:solidFill>
                </a:rPr>
                <a:t>pravděpodobný rozsah</a:t>
              </a:r>
            </a:p>
            <a:p>
              <a:pPr algn="ctr"/>
              <a:r>
                <a:rPr lang="cs-CZ" sz="900" dirty="0" smtClean="0">
                  <a:solidFill>
                    <a:schemeClr val="tx1"/>
                  </a:solidFill>
                </a:rPr>
                <a:t>případný další rozsah</a:t>
              </a:r>
              <a:endParaRPr lang="cs-CZ" sz="900" dirty="0">
                <a:solidFill>
                  <a:schemeClr val="tx1"/>
                </a:solidFill>
              </a:endParaRPr>
            </a:p>
          </p:txBody>
        </p:sp>
      </p:grpSp>
      <p:sp>
        <p:nvSpPr>
          <p:cNvPr id="22" name="Podnadpis 2"/>
          <p:cNvSpPr txBox="1">
            <a:spLocks/>
          </p:cNvSpPr>
          <p:nvPr/>
        </p:nvSpPr>
        <p:spPr>
          <a:xfrm>
            <a:off x="6364937" y="2589340"/>
            <a:ext cx="252028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v 9. století a dnes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6349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VZNIK – KNÍŽE MOJMÍR 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4788532" cy="18002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bg1"/>
                </a:solidFill>
              </a:rPr>
              <a:t>na moravsko-slovenském pomezí ležela v první polovině 9. století </a:t>
            </a:r>
            <a:r>
              <a:rPr lang="cs-CZ" sz="1800" dirty="0" smtClean="0">
                <a:solidFill>
                  <a:srgbClr val="FF0000"/>
                </a:solidFill>
              </a:rPr>
              <a:t>dvě malá knížectví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</a:rPr>
              <a:t>Moravské</a:t>
            </a:r>
            <a:r>
              <a:rPr lang="cs-CZ" sz="1800" dirty="0" smtClean="0">
                <a:solidFill>
                  <a:schemeClr val="bg1"/>
                </a:solidFill>
              </a:rPr>
              <a:t> – v čele kníže </a:t>
            </a:r>
            <a:r>
              <a:rPr lang="cs-CZ" sz="1800" dirty="0" smtClean="0">
                <a:solidFill>
                  <a:srgbClr val="FF0000"/>
                </a:solidFill>
              </a:rPr>
              <a:t>Mojmír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1800" dirty="0" err="1" smtClean="0">
                <a:solidFill>
                  <a:srgbClr val="FF0000"/>
                </a:solidFill>
              </a:rPr>
              <a:t>Nitrianské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chemeClr val="bg1"/>
                </a:solidFill>
              </a:rPr>
              <a:t>– v čele kníže </a:t>
            </a:r>
            <a:r>
              <a:rPr lang="cs-CZ" sz="1800" dirty="0" err="1" smtClean="0">
                <a:solidFill>
                  <a:srgbClr val="FF0000"/>
                </a:solidFill>
              </a:rPr>
              <a:t>Pribina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bg1"/>
                </a:solidFill>
              </a:rPr>
              <a:t>roku </a:t>
            </a:r>
            <a:r>
              <a:rPr lang="cs-CZ" sz="1800" dirty="0" smtClean="0">
                <a:solidFill>
                  <a:srgbClr val="FF0000"/>
                </a:solidFill>
              </a:rPr>
              <a:t>833</a:t>
            </a:r>
            <a:r>
              <a:rPr lang="cs-CZ" sz="1800" dirty="0" smtClean="0">
                <a:solidFill>
                  <a:schemeClr val="bg1"/>
                </a:solidFill>
              </a:rPr>
              <a:t> ve vzájemném souboji o moc </a:t>
            </a:r>
            <a:r>
              <a:rPr lang="cs-CZ" sz="1800" dirty="0" smtClean="0">
                <a:solidFill>
                  <a:srgbClr val="FF0000"/>
                </a:solidFill>
              </a:rPr>
              <a:t>Mojmír </a:t>
            </a:r>
            <a:r>
              <a:rPr lang="cs-CZ" sz="1800" dirty="0" err="1" smtClean="0">
                <a:solidFill>
                  <a:srgbClr val="FF0000"/>
                </a:solidFill>
              </a:rPr>
              <a:t>Pribinu</a:t>
            </a:r>
            <a:r>
              <a:rPr lang="cs-CZ" sz="1800" dirty="0" smtClean="0">
                <a:solidFill>
                  <a:srgbClr val="FF0000"/>
                </a:solidFill>
              </a:rPr>
              <a:t> poráží </a:t>
            </a:r>
            <a:r>
              <a:rPr lang="cs-CZ" sz="1800" dirty="0" smtClean="0">
                <a:solidFill>
                  <a:schemeClr val="bg1"/>
                </a:solidFill>
              </a:rPr>
              <a:t>a spojení obou knížectví je dnes historiky považováno za </a:t>
            </a:r>
            <a:r>
              <a:rPr lang="cs-CZ" sz="1800" dirty="0" smtClean="0">
                <a:solidFill>
                  <a:srgbClr val="FF0000"/>
                </a:solidFill>
              </a:rPr>
              <a:t>vznik Velkomoravské říše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bg1"/>
                </a:solidFill>
              </a:rPr>
              <a:t>p</a:t>
            </a:r>
            <a:r>
              <a:rPr lang="cs-CZ" sz="1800" dirty="0" smtClean="0">
                <a:solidFill>
                  <a:schemeClr val="bg1"/>
                </a:solidFill>
              </a:rPr>
              <a:t>rvním velkomoravským panovníkem se tak stal kníže </a:t>
            </a:r>
            <a:r>
              <a:rPr lang="cs-CZ" sz="1800" dirty="0" smtClean="0">
                <a:solidFill>
                  <a:srgbClr val="FF0000"/>
                </a:solidFill>
              </a:rPr>
              <a:t>Mojmír I.</a:t>
            </a:r>
            <a:r>
              <a:rPr lang="cs-CZ" sz="1800" dirty="0" smtClean="0">
                <a:solidFill>
                  <a:schemeClr val="bg1"/>
                </a:solidFill>
              </a:rPr>
              <a:t> (vláda 833 – 846), zabitý zřejmě po vpádu východofranckého krále Ludvíka Němce    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endParaRPr lang="cs-CZ" sz="1800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7555342" y="1946548"/>
            <a:ext cx="1392640" cy="2272694"/>
            <a:chOff x="7555342" y="1946548"/>
            <a:chExt cx="1392640" cy="2272694"/>
          </a:xfrm>
        </p:grpSpPr>
        <p:pic>
          <p:nvPicPr>
            <p:cNvPr id="4" name="Picture 2" descr="http://old.kniznica-rv.sk/publikacie/images/pribina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342" y="1946548"/>
              <a:ext cx="1368152" cy="1763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7579830" y="3876900"/>
              <a:ext cx="1368152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níže </a:t>
              </a:r>
              <a:r>
                <a:rPr lang="cs-CZ" sz="1800" dirty="0" err="1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Pribina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467919" y="1946548"/>
            <a:ext cx="1601549" cy="2274161"/>
            <a:chOff x="5467919" y="1946548"/>
            <a:chExt cx="1601549" cy="2274161"/>
          </a:xfrm>
        </p:grpSpPr>
        <p:pic>
          <p:nvPicPr>
            <p:cNvPr id="1028" name="Picture 4" descr="Mojmír I.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7919" y="1946548"/>
              <a:ext cx="1601549" cy="17803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</p:pic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5548613" y="3878367"/>
              <a:ext cx="144016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níže Mojmír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02765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KNÍŽE ROSTISLAV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2945" y="1059582"/>
            <a:ext cx="6033231" cy="2736303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chemeClr val="bg1"/>
                </a:solidFill>
              </a:rPr>
              <a:t>v</a:t>
            </a:r>
            <a:r>
              <a:rPr lang="cs-CZ" sz="1300" dirty="0" smtClean="0">
                <a:solidFill>
                  <a:schemeClr val="bg1"/>
                </a:solidFill>
              </a:rPr>
              <a:t> rozšiřování území říše směrem do Čech a na Slovensko pokračoval i Mojmírův nástupce na knížecím stolci – jeho synovec </a:t>
            </a:r>
            <a:r>
              <a:rPr lang="cs-CZ" sz="1300" dirty="0" smtClean="0">
                <a:solidFill>
                  <a:srgbClr val="FF0000"/>
                </a:solidFill>
              </a:rPr>
              <a:t>Rostislav </a:t>
            </a:r>
            <a:r>
              <a:rPr lang="cs-CZ" sz="1300" dirty="0" smtClean="0">
                <a:solidFill>
                  <a:schemeClr val="bg1"/>
                </a:solidFill>
              </a:rPr>
              <a:t>(vláda 846 – 870, též označovaný jako Rastislav)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chemeClr val="bg1"/>
                </a:solidFill>
              </a:rPr>
              <a:t>a</a:t>
            </a:r>
            <a:r>
              <a:rPr lang="cs-CZ" sz="1300" dirty="0" smtClean="0">
                <a:solidFill>
                  <a:schemeClr val="bg1"/>
                </a:solidFill>
              </a:rPr>
              <a:t>č byl původně chráněncem Východofranckého panovníka, jeho ambice ho brzy dohnaly do </a:t>
            </a:r>
            <a:r>
              <a:rPr lang="cs-CZ" sz="1300" dirty="0" smtClean="0">
                <a:solidFill>
                  <a:srgbClr val="FF0000"/>
                </a:solidFill>
              </a:rPr>
              <a:t>sporů s touto říší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chemeClr val="bg1"/>
                </a:solidFill>
              </a:rPr>
              <a:t>v</a:t>
            </a:r>
            <a:r>
              <a:rPr lang="cs-CZ" sz="1300" dirty="0" smtClean="0">
                <a:solidFill>
                  <a:schemeClr val="bg1"/>
                </a:solidFill>
              </a:rPr>
              <a:t>e snaze omezit její vliv </a:t>
            </a:r>
            <a:r>
              <a:rPr lang="cs-CZ" sz="1300" dirty="0" smtClean="0">
                <a:solidFill>
                  <a:srgbClr val="FF0000"/>
                </a:solidFill>
                <a:cs typeface="Times New Roman"/>
              </a:rPr>
              <a:t>toužil </a:t>
            </a:r>
            <a:r>
              <a:rPr lang="cs-CZ" sz="1300" dirty="0">
                <a:solidFill>
                  <a:srgbClr val="FF0000"/>
                </a:solidFill>
                <a:cs typeface="Times New Roman"/>
              </a:rPr>
              <a:t>po vlastním moravském arcibiskupství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chemeClr val="bg1"/>
                </a:solidFill>
              </a:rPr>
              <a:t>p</a:t>
            </a:r>
            <a:r>
              <a:rPr lang="cs-CZ" sz="1300" dirty="0" smtClean="0">
                <a:solidFill>
                  <a:schemeClr val="bg1"/>
                </a:solidFill>
              </a:rPr>
              <a:t>roto se po neúspěchu u papeže </a:t>
            </a:r>
            <a:r>
              <a:rPr lang="cs-CZ" sz="1300" dirty="0">
                <a:solidFill>
                  <a:schemeClr val="bg1"/>
                </a:solidFill>
              </a:rPr>
              <a:t>M</a:t>
            </a:r>
            <a:r>
              <a:rPr lang="cs-CZ" sz="1300" dirty="0" smtClean="0">
                <a:solidFill>
                  <a:schemeClr val="bg1"/>
                </a:solidFill>
              </a:rPr>
              <a:t>ikuláše I. (nechtěl si znepřátelit Ludvíka Němce) rozhodl </a:t>
            </a:r>
            <a:r>
              <a:rPr lang="cs-CZ" sz="1300" dirty="0">
                <a:solidFill>
                  <a:schemeClr val="bg1"/>
                </a:solidFill>
                <a:cs typeface="Times New Roman"/>
              </a:rPr>
              <a:t>roku 862 </a:t>
            </a:r>
            <a:r>
              <a:rPr lang="cs-CZ" sz="1300" dirty="0" smtClean="0">
                <a:solidFill>
                  <a:schemeClr val="bg1"/>
                </a:solidFill>
                <a:cs typeface="Times New Roman"/>
              </a:rPr>
              <a:t>požádat </a:t>
            </a:r>
            <a:r>
              <a:rPr lang="cs-CZ" sz="1300" dirty="0">
                <a:solidFill>
                  <a:schemeClr val="bg1"/>
                </a:solidFill>
                <a:cs typeface="Times New Roman"/>
              </a:rPr>
              <a:t>o vyslání </a:t>
            </a:r>
            <a:r>
              <a:rPr lang="cs-CZ" sz="1300" dirty="0" smtClean="0">
                <a:solidFill>
                  <a:schemeClr val="bg1"/>
                </a:solidFill>
                <a:cs typeface="Times New Roman"/>
              </a:rPr>
              <a:t>křesťanské misie </a:t>
            </a:r>
            <a:r>
              <a:rPr lang="cs-CZ" sz="1300" dirty="0">
                <a:solidFill>
                  <a:schemeClr val="bg1"/>
                </a:solidFill>
                <a:cs typeface="Times New Roman"/>
              </a:rPr>
              <a:t>Byzantského císaře Michala III.,</a:t>
            </a:r>
            <a:r>
              <a:rPr lang="cs-CZ" sz="1300" dirty="0" smtClean="0">
                <a:solidFill>
                  <a:schemeClr val="bg1"/>
                </a:solidFill>
              </a:rPr>
              <a:t>  hlavu státu, který byl největším konkurentem Východofrancké říše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chemeClr val="bg1"/>
                </a:solidFill>
              </a:rPr>
              <a:t>misie mu měla mj. zajistit  </a:t>
            </a:r>
            <a:r>
              <a:rPr lang="cs-CZ" sz="1300" dirty="0" smtClean="0">
                <a:solidFill>
                  <a:srgbClr val="FF0000"/>
                </a:solidFill>
              </a:rPr>
              <a:t>výchovu  vlastních vzdělaných kněží</a:t>
            </a:r>
            <a:r>
              <a:rPr lang="cs-CZ" sz="1300" dirty="0" smtClean="0">
                <a:solidFill>
                  <a:schemeClr val="bg1"/>
                </a:solidFill>
              </a:rPr>
              <a:t>, kteří  by sen o vlastním arcibiskupství naplnili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chemeClr val="bg1"/>
                </a:solidFill>
              </a:rPr>
              <a:t>Michal III.</a:t>
            </a:r>
            <a:r>
              <a:rPr lang="cs-CZ" sz="1300" dirty="0" smtClean="0">
                <a:solidFill>
                  <a:schemeClr val="bg1"/>
                </a:solidFill>
                <a:cs typeface="Times New Roman"/>
              </a:rPr>
              <a:t> </a:t>
            </a:r>
            <a:r>
              <a:rPr lang="cs-CZ" sz="1300" dirty="0">
                <a:solidFill>
                  <a:schemeClr val="bg1"/>
                </a:solidFill>
                <a:cs typeface="Times New Roman"/>
              </a:rPr>
              <a:t>jeho žádosti vyhověl – </a:t>
            </a:r>
            <a:r>
              <a:rPr lang="cs-CZ" sz="1300" dirty="0">
                <a:solidFill>
                  <a:srgbClr val="FF0000"/>
                </a:solidFill>
                <a:cs typeface="Times New Roman"/>
              </a:rPr>
              <a:t>roku 863 přišli na Velkou Moravu misionáři Konstantin a Metoděj    </a:t>
            </a:r>
            <a:r>
              <a:rPr lang="cs-CZ" sz="1300" dirty="0">
                <a:solidFill>
                  <a:srgbClr val="FF0000"/>
                </a:solidFill>
              </a:rPr>
              <a:t>      </a:t>
            </a:r>
          </a:p>
          <a:p>
            <a:pPr algn="l">
              <a:buClr>
                <a:schemeClr val="bg1"/>
              </a:buClr>
            </a:pPr>
            <a:r>
              <a:rPr lang="cs-CZ" sz="1200" dirty="0" smtClean="0">
                <a:solidFill>
                  <a:schemeClr val="bg1"/>
                </a:solidFill>
              </a:rPr>
              <a:t> </a:t>
            </a:r>
            <a:endParaRPr lang="cs-CZ" sz="1200" dirty="0">
              <a:solidFill>
                <a:schemeClr val="bg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46041" y="3948621"/>
            <a:ext cx="8897681" cy="1556480"/>
            <a:chOff x="5436096" y="1116033"/>
            <a:chExt cx="3528392" cy="3461964"/>
          </a:xfrm>
        </p:grpSpPr>
        <p:sp>
          <p:nvSpPr>
            <p:cNvPr id="11" name="Zaoblený obdélník 10"/>
            <p:cNvSpPr/>
            <p:nvPr/>
          </p:nvSpPr>
          <p:spPr>
            <a:xfrm>
              <a:off x="5436096" y="1116033"/>
              <a:ext cx="3528392" cy="24482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400" dirty="0">
                <a:solidFill>
                  <a:srgbClr val="002060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508104" y="1223630"/>
              <a:ext cx="3384376" cy="335436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„</a:t>
              </a:r>
              <a:r>
                <a:rPr lang="cs-CZ" sz="1400" dirty="0" smtClean="0">
                  <a:solidFill>
                    <a:srgbClr val="002060"/>
                  </a:solidFill>
                </a:rPr>
                <a:t>Přišlo k nám mnoho učitelů křesťanských z Vlach, z Řecka a z Němec, rozličně nás učíce. My Slované jsme však lid prostý a nemáme, kdo by nás vyučil pravdě a smysl její vyložil.“ </a:t>
              </a:r>
            </a:p>
            <a:p>
              <a:endParaRPr lang="cs-CZ" sz="1400" dirty="0">
                <a:solidFill>
                  <a:srgbClr val="002060"/>
                </a:solidFill>
              </a:endParaRPr>
            </a:p>
            <a:p>
              <a:pPr algn="r"/>
              <a:r>
                <a:rPr lang="cs-CZ" sz="1400" dirty="0" smtClean="0">
                  <a:solidFill>
                    <a:srgbClr val="002060"/>
                  </a:solidFill>
                </a:rPr>
                <a:t>(slova moravských vyslanců k Michalu III. podle díla Život Metodějův)</a:t>
              </a:r>
              <a:r>
                <a:rPr lang="cs-CZ" sz="1400" dirty="0">
                  <a:solidFill>
                    <a:srgbClr val="002060"/>
                  </a:solidFill>
                </a:rPr>
                <a:t/>
              </a:r>
              <a:br>
                <a:rPr lang="cs-CZ" sz="1400" dirty="0">
                  <a:solidFill>
                    <a:srgbClr val="002060"/>
                  </a:solidFill>
                </a:rPr>
              </a:br>
              <a:r>
                <a:rPr lang="cs-CZ" sz="1600" dirty="0">
                  <a:solidFill>
                    <a:srgbClr val="002060"/>
                  </a:solidFill>
                </a:rPr>
                <a:t/>
              </a:r>
              <a:br>
                <a:rPr lang="cs-CZ" sz="1600" dirty="0">
                  <a:solidFill>
                    <a:srgbClr val="002060"/>
                  </a:solidFill>
                </a:rPr>
              </a:br>
              <a:endParaRPr lang="cs-CZ" sz="1600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660232" y="1059582"/>
            <a:ext cx="1996883" cy="2574590"/>
            <a:chOff x="6660232" y="1059582"/>
            <a:chExt cx="1996883" cy="2574590"/>
          </a:xfrm>
        </p:grpSpPr>
        <p:pic>
          <p:nvPicPr>
            <p:cNvPr id="13" name="Picture 2" descr="File:Prince Rastislav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059582"/>
              <a:ext cx="1996883" cy="21139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Podnadpis 2"/>
            <p:cNvSpPr txBox="1">
              <a:spLocks/>
            </p:cNvSpPr>
            <p:nvPr/>
          </p:nvSpPr>
          <p:spPr>
            <a:xfrm>
              <a:off x="6883247" y="3291830"/>
              <a:ext cx="177386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níže Rostislav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8973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520"/>
            <a:ext cx="91440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>
                <a:solidFill>
                  <a:srgbClr val="002060"/>
                </a:solidFill>
              </a:rPr>
              <a:t>KNÍŽE ROSTISLAV – MISIE KONSTANTINA A METODĚJE</a:t>
            </a:r>
            <a:endParaRPr lang="cs-CZ" sz="3600" dirty="0">
              <a:solidFill>
                <a:srgbClr val="FF000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2030498" y="1117627"/>
            <a:ext cx="5389047" cy="3628109"/>
            <a:chOff x="291063" y="1060601"/>
            <a:chExt cx="5802463" cy="3915322"/>
          </a:xfrm>
        </p:grpSpPr>
        <p:grpSp>
          <p:nvGrpSpPr>
            <p:cNvPr id="29" name="Skupina 28"/>
            <p:cNvGrpSpPr/>
            <p:nvPr/>
          </p:nvGrpSpPr>
          <p:grpSpPr>
            <a:xfrm>
              <a:off x="291063" y="1060601"/>
              <a:ext cx="5802463" cy="3915322"/>
              <a:chOff x="291063" y="1060601"/>
              <a:chExt cx="5802463" cy="3915322"/>
            </a:xfrm>
          </p:grpSpPr>
          <p:pic>
            <p:nvPicPr>
              <p:cNvPr id="32" name="Obrázek 31" descr="Výřez obrazovky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1063" y="1060601"/>
                <a:ext cx="5725324" cy="3915322"/>
              </a:xfrm>
              <a:prstGeom prst="rect">
                <a:avLst/>
              </a:prstGeom>
            </p:spPr>
          </p:pic>
          <p:sp>
            <p:nvSpPr>
              <p:cNvPr id="33" name="Ovál 32"/>
              <p:cNvSpPr/>
              <p:nvPr/>
            </p:nvSpPr>
            <p:spPr>
              <a:xfrm rot="20451193">
                <a:off x="3649990" y="3569110"/>
                <a:ext cx="2443536" cy="1291995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4067684" y="4165557"/>
                <a:ext cx="120578" cy="99098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vál 29"/>
            <p:cNvSpPr/>
            <p:nvPr/>
          </p:nvSpPr>
          <p:spPr>
            <a:xfrm rot="19991832">
              <a:off x="2366134" y="2237934"/>
              <a:ext cx="792088" cy="122413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2987824" y="2499742"/>
              <a:ext cx="864096" cy="86409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5" name="Přímá spojnice se šipkou 34"/>
          <p:cNvCxnSpPr>
            <a:stCxn id="41" idx="3"/>
            <a:endCxn id="33" idx="1"/>
          </p:cNvCxnSpPr>
          <p:nvPr/>
        </p:nvCxnSpPr>
        <p:spPr>
          <a:xfrm>
            <a:off x="1934731" y="3246303"/>
            <a:ext cx="3453282" cy="65773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Podnadpis 2"/>
          <p:cNvSpPr txBox="1">
            <a:spLocks/>
          </p:cNvSpPr>
          <p:nvPr/>
        </p:nvSpPr>
        <p:spPr>
          <a:xfrm>
            <a:off x="389756" y="4382702"/>
            <a:ext cx="1008112" cy="360040"/>
          </a:xfrm>
          <a:prstGeom prst="rect">
            <a:avLst/>
          </a:prstGeom>
          <a:ln w="1905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600" dirty="0" smtClean="0">
                <a:solidFill>
                  <a:srgbClr val="FF0000"/>
                </a:solidFill>
              </a:rPr>
              <a:t>SOLUŇ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37" name="Podnadpis 2"/>
          <p:cNvSpPr txBox="1">
            <a:spLocks/>
          </p:cNvSpPr>
          <p:nvPr/>
        </p:nvSpPr>
        <p:spPr>
          <a:xfrm>
            <a:off x="7456530" y="2671533"/>
            <a:ext cx="1613376" cy="360040"/>
          </a:xfrm>
          <a:prstGeom prst="rect">
            <a:avLst/>
          </a:prstGeom>
          <a:ln w="1905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600" dirty="0" smtClean="0">
                <a:solidFill>
                  <a:srgbClr val="FF0000"/>
                </a:solidFill>
              </a:rPr>
              <a:t>VELKÁ MORAVA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38" name="Podnadpis 2"/>
          <p:cNvSpPr txBox="1">
            <a:spLocks/>
          </p:cNvSpPr>
          <p:nvPr/>
        </p:nvSpPr>
        <p:spPr>
          <a:xfrm>
            <a:off x="104878" y="1356449"/>
            <a:ext cx="1796312" cy="716094"/>
          </a:xfrm>
          <a:prstGeom prst="rect">
            <a:avLst/>
          </a:prstGeom>
          <a:ln w="19050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600" dirty="0" smtClean="0">
                <a:solidFill>
                  <a:srgbClr val="FF0000"/>
                </a:solidFill>
              </a:rPr>
              <a:t>VÝCHODOFRANSKÁ</a:t>
            </a:r>
          </a:p>
          <a:p>
            <a:pPr>
              <a:buSzPct val="70000"/>
            </a:pPr>
            <a:r>
              <a:rPr lang="cs-CZ" sz="1600" dirty="0" smtClean="0">
                <a:solidFill>
                  <a:srgbClr val="FF0000"/>
                </a:solidFill>
              </a:rPr>
              <a:t> ŘÍŠE</a:t>
            </a:r>
            <a:endParaRPr lang="cs-CZ" sz="1600" dirty="0">
              <a:solidFill>
                <a:srgbClr val="FF0000"/>
              </a:solidFill>
            </a:endParaRPr>
          </a:p>
        </p:txBody>
      </p:sp>
      <p:cxnSp>
        <p:nvCxnSpPr>
          <p:cNvPr id="39" name="Přímá spojnice se šipkou 38"/>
          <p:cNvCxnSpPr>
            <a:stCxn id="36" idx="3"/>
          </p:cNvCxnSpPr>
          <p:nvPr/>
        </p:nvCxnSpPr>
        <p:spPr>
          <a:xfrm flipV="1">
            <a:off x="1397868" y="4040730"/>
            <a:ext cx="4173613" cy="52199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38" idx="3"/>
            <a:endCxn id="30" idx="2"/>
          </p:cNvCxnSpPr>
          <p:nvPr/>
        </p:nvCxnSpPr>
        <p:spPr>
          <a:xfrm>
            <a:off x="1901190" y="1714496"/>
            <a:ext cx="2096052" cy="122712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Podnadpis 2"/>
          <p:cNvSpPr>
            <a:spLocks noGrp="1"/>
          </p:cNvSpPr>
          <p:nvPr>
            <p:ph type="subTitle" idx="1"/>
          </p:nvPr>
        </p:nvSpPr>
        <p:spPr>
          <a:xfrm>
            <a:off x="134531" y="3066283"/>
            <a:ext cx="1800200" cy="360040"/>
          </a:xfrm>
          <a:ln w="190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>
              <a:buSzPct val="70000"/>
            </a:pPr>
            <a:r>
              <a:rPr lang="cs-CZ" sz="1600" dirty="0" smtClean="0">
                <a:solidFill>
                  <a:srgbClr val="FF0000"/>
                </a:solidFill>
              </a:rPr>
              <a:t>BYZANTSKÁ ŘÍŠE</a:t>
            </a:r>
            <a:endParaRPr lang="cs-CZ" sz="1600" dirty="0">
              <a:solidFill>
                <a:srgbClr val="FF0000"/>
              </a:solidFill>
            </a:endParaRPr>
          </a:p>
        </p:txBody>
      </p:sp>
      <p:cxnSp>
        <p:nvCxnSpPr>
          <p:cNvPr id="42" name="Přímá spojnice se šipkou 41"/>
          <p:cNvCxnSpPr>
            <a:stCxn id="37" idx="1"/>
            <a:endCxn id="31" idx="6"/>
          </p:cNvCxnSpPr>
          <p:nvPr/>
        </p:nvCxnSpPr>
        <p:spPr>
          <a:xfrm flipH="1">
            <a:off x="5337650" y="2851553"/>
            <a:ext cx="211888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39" r="20831"/>
          <a:stretch/>
        </p:blipFill>
        <p:spPr bwMode="auto">
          <a:xfrm>
            <a:off x="5916926" y="1132278"/>
            <a:ext cx="1430976" cy="1439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4" name="Přímá spojnice se šipkou 43"/>
          <p:cNvCxnSpPr/>
          <p:nvPr/>
        </p:nvCxnSpPr>
        <p:spPr>
          <a:xfrm flipH="1">
            <a:off x="6266072" y="3828186"/>
            <a:ext cx="1256165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Podnadpis 2"/>
          <p:cNvSpPr txBox="1">
            <a:spLocks/>
          </p:cNvSpPr>
          <p:nvPr/>
        </p:nvSpPr>
        <p:spPr>
          <a:xfrm>
            <a:off x="7553112" y="3648166"/>
            <a:ext cx="1049245" cy="360040"/>
          </a:xfrm>
          <a:prstGeom prst="rect">
            <a:avLst/>
          </a:prstGeom>
          <a:ln w="19050"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70000"/>
            </a:pPr>
            <a:r>
              <a:rPr lang="cs-CZ" sz="1600" dirty="0" smtClean="0">
                <a:solidFill>
                  <a:srgbClr val="FF0000"/>
                </a:solidFill>
              </a:rPr>
              <a:t>CAŘIHRAD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46" name="Podnadpis 2"/>
          <p:cNvSpPr txBox="1">
            <a:spLocks/>
          </p:cNvSpPr>
          <p:nvPr/>
        </p:nvSpPr>
        <p:spPr>
          <a:xfrm>
            <a:off x="3503912" y="4756185"/>
            <a:ext cx="252028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v 9. století a dnes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337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7152"/>
            <a:ext cx="91440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KNÍŽE ROSTISLAV – MISIE KONSTANTINA A METODĚJE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987574"/>
            <a:ext cx="6804248" cy="2736303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50" dirty="0">
                <a:solidFill>
                  <a:srgbClr val="FF0000"/>
                </a:solidFill>
                <a:cs typeface="Times New Roman"/>
              </a:rPr>
              <a:t>m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isie obou soluňských bratří byla úspěšná 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– na rozdíl od předchozích franckých misíí, které se tu objevovaly již od počátku 8. století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, obyvatelé Velké Moravy slovům Konstantina a Metoděje dobře rozuměli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1550" dirty="0">
                <a:solidFill>
                  <a:schemeClr val="bg1"/>
                </a:solidFill>
                <a:cs typeface="Times New Roman"/>
              </a:rPr>
              <a:t>k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omunikovali tzv. 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staroslověnštinou 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– jazyk vytvořený na základě mluvy, jakou používali Slované usídlení v okolí Soluně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Konstantin pak sestavil pro zachycení tohoto jazyka i písmo – 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hlaholici 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(v ní je např. sepsán i Proglas, veršovaná předmluva k překladu evangelia)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roku 867 se pak oba bratři vydali společně se svými žáky k jejich vysvěcení do Říma – Konstantin zde vstupuje do kláštera (přijímá jméno Cyril), 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Metoděj se 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následně 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vrací na Velkou Moravu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 v roli 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moravského arcibiskupa </a:t>
            </a:r>
            <a:r>
              <a:rPr lang="cs-CZ" sz="1550" dirty="0" smtClean="0">
                <a:solidFill>
                  <a:schemeClr val="bg1"/>
                </a:solidFill>
                <a:cs typeface="Times New Roman"/>
              </a:rPr>
              <a:t>(přesněji arcibiskupa pro oblasti východně od VF říše) </a:t>
            </a:r>
            <a:r>
              <a:rPr lang="cs-CZ" sz="1550" dirty="0" smtClean="0">
                <a:solidFill>
                  <a:srgbClr val="FF0000"/>
                </a:solidFill>
                <a:cs typeface="Times New Roman"/>
              </a:rPr>
              <a:t> =</a:t>
            </a:r>
            <a:r>
              <a:rPr lang="cs-CZ" sz="1550" dirty="0" smtClean="0">
                <a:solidFill>
                  <a:srgbClr val="FF0000"/>
                </a:solidFill>
                <a:latin typeface="Calibri"/>
                <a:cs typeface="Times New Roman"/>
              </a:rPr>
              <a:t>˃ naplnění Rostislavových cílů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50" dirty="0">
                <a:solidFill>
                  <a:schemeClr val="bg1"/>
                </a:solidFill>
                <a:latin typeface="Calibri"/>
                <a:cs typeface="Times New Roman"/>
              </a:rPr>
              <a:t>z</a:t>
            </a:r>
            <a:r>
              <a:rPr lang="cs-CZ" sz="1550" dirty="0" smtClean="0">
                <a:solidFill>
                  <a:schemeClr val="bg1"/>
                </a:solidFill>
                <a:latin typeface="Calibri"/>
                <a:cs typeface="Times New Roman"/>
              </a:rPr>
              <a:t> Metodějových rukou pak před rokem 885 přijímá křest i </a:t>
            </a:r>
            <a:r>
              <a:rPr lang="cs-CZ" sz="1550" dirty="0">
                <a:solidFill>
                  <a:schemeClr val="bg1"/>
                </a:solidFill>
              </a:rPr>
              <a:t>první doložený přemyslovský kníže Bořivoj s manželkou Ludmilou (později svatořečena) – panovníci Českého státu, prarodiče sv. Václava, patrona Českých </a:t>
            </a:r>
            <a:r>
              <a:rPr lang="cs-CZ" sz="1550" dirty="0" smtClean="0">
                <a:solidFill>
                  <a:schemeClr val="bg1"/>
                </a:solidFill>
              </a:rPr>
              <a:t>zemí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50" dirty="0">
                <a:solidFill>
                  <a:schemeClr val="bg1"/>
                </a:solidFill>
              </a:rPr>
              <a:t>z</a:t>
            </a:r>
            <a:r>
              <a:rPr lang="cs-CZ" sz="1550" dirty="0" smtClean="0">
                <a:solidFill>
                  <a:schemeClr val="bg1"/>
                </a:solidFill>
              </a:rPr>
              <a:t>a své skutky byli oba bratři v roce 1880 katolickou církví </a:t>
            </a:r>
            <a:r>
              <a:rPr lang="cs-CZ" sz="1550" dirty="0" smtClean="0">
                <a:solidFill>
                  <a:srgbClr val="FF0000"/>
                </a:solidFill>
              </a:rPr>
              <a:t>svatořečeni  </a:t>
            </a:r>
            <a:r>
              <a:rPr lang="cs-CZ" sz="1550" dirty="0" smtClean="0">
                <a:solidFill>
                  <a:schemeClr val="bg1"/>
                </a:solidFill>
              </a:rPr>
              <a:t> </a:t>
            </a:r>
            <a:endParaRPr lang="cs-CZ" sz="1550" dirty="0">
              <a:solidFill>
                <a:schemeClr val="bg1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87198" y="1059582"/>
            <a:ext cx="2269788" cy="3870734"/>
            <a:chOff x="87198" y="1059582"/>
            <a:chExt cx="2269788" cy="3870734"/>
          </a:xfrm>
        </p:grpSpPr>
        <p:pic>
          <p:nvPicPr>
            <p:cNvPr id="8" name="Picture 2" descr="File:Cyril and Methodius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980" y="1059582"/>
              <a:ext cx="2016224" cy="34270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87198" y="4587974"/>
              <a:ext cx="226978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Konstantin a Metoděj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6940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KNÍŽE ROSTISLAV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6041" y="1131590"/>
            <a:ext cx="8568952" cy="360040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ambice Rostislava nenechaly pochopitelně v klidu Východofranckou říši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– už roku 864 napadl Ludvík Němec Velkou Moravu a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Rostislav byl opětně nucen uznat své vazalství 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vůči mocnému sousedovi  a i přes pokračující cyrilometodějskou misii  umožnit na Velké Moravě působení i latinsky mluvících východofranckých kněží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silná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domácí konkurence 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pak Rostislavovi vyrostla v jeho synovci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Svatoplukovi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– ten se v roce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870 spoji s Franky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,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Rostislava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(jež se ho předtím kvůli tomu pokusil zabít)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zajal a vydal do franckých rukou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následně byl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Rostislav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za svou zradu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oslepen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a vězněn v bavorském klášteře, kde zřejmě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zemřel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v roce 1994 pak </a:t>
            </a:r>
            <a:r>
              <a:rPr lang="cs-CZ" sz="1600" u="sng" dirty="0" smtClean="0">
                <a:solidFill>
                  <a:srgbClr val="FF0000"/>
                </a:solidFill>
                <a:cs typeface="Times New Roman"/>
              </a:rPr>
              <a:t>pravoslavná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církev Rostislava svatořečila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  </a:t>
            </a:r>
            <a:r>
              <a:rPr lang="cs-CZ" sz="1600" dirty="0" smtClean="0">
                <a:solidFill>
                  <a:srgbClr val="FF0000"/>
                </a:solidFill>
              </a:rPr>
              <a:t>      </a:t>
            </a:r>
            <a:endParaRPr lang="cs-CZ" sz="1600" dirty="0">
              <a:solidFill>
                <a:srgbClr val="FF0000"/>
              </a:solidFill>
            </a:endParaRPr>
          </a:p>
          <a:p>
            <a:pPr algn="l">
              <a:buClr>
                <a:schemeClr val="bg1"/>
              </a:buClr>
            </a:pPr>
            <a:r>
              <a:rPr lang="cs-CZ" sz="1600" dirty="0" smtClean="0">
                <a:solidFill>
                  <a:schemeClr val="bg1"/>
                </a:solidFill>
              </a:rPr>
              <a:t> </a:t>
            </a:r>
            <a:endParaRPr lang="cs-CZ" sz="1600" dirty="0">
              <a:solidFill>
                <a:schemeClr val="bg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46041" y="3575600"/>
            <a:ext cx="8997959" cy="1473751"/>
            <a:chOff x="146041" y="3575600"/>
            <a:chExt cx="8997959" cy="1473751"/>
          </a:xfrm>
        </p:grpSpPr>
        <p:grpSp>
          <p:nvGrpSpPr>
            <p:cNvPr id="15" name="Skupina 14"/>
            <p:cNvGrpSpPr/>
            <p:nvPr/>
          </p:nvGrpSpPr>
          <p:grpSpPr>
            <a:xfrm>
              <a:off x="146041" y="3575600"/>
              <a:ext cx="8897681" cy="1473751"/>
              <a:chOff x="5436096" y="1116033"/>
              <a:chExt cx="3528392" cy="2448272"/>
            </a:xfrm>
          </p:grpSpPr>
          <p:sp>
            <p:nvSpPr>
              <p:cNvPr id="16" name="Zaoblený obdélník 15"/>
              <p:cNvSpPr/>
              <p:nvPr/>
            </p:nvSpPr>
            <p:spPr>
              <a:xfrm>
                <a:off x="5436096" y="1116033"/>
                <a:ext cx="3528392" cy="2448272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400" dirty="0">
                  <a:solidFill>
                    <a:srgbClr val="002060"/>
                  </a:solidFill>
                </a:endParaRPr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508104" y="1223630"/>
                <a:ext cx="3384376" cy="75302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cs-CZ" sz="1600" dirty="0">
                  <a:solidFill>
                    <a:srgbClr val="002060"/>
                  </a:solidFill>
                </a:endParaRPr>
              </a:p>
            </p:txBody>
          </p:sp>
        </p:grpSp>
        <p:sp>
          <p:nvSpPr>
            <p:cNvPr id="4" name="Obdélník 3"/>
            <p:cNvSpPr/>
            <p:nvPr/>
          </p:nvSpPr>
          <p:spPr>
            <a:xfrm>
              <a:off x="246319" y="3643052"/>
              <a:ext cx="8897681" cy="13849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200" dirty="0">
                  <a:solidFill>
                    <a:srgbClr val="002060"/>
                  </a:solidFill>
                </a:rPr>
                <a:t>Rostislavův synovec Svatopluk staraje se o vlastní prospěch, odevzdal se spolu s panstvím, které měl v držení, </a:t>
              </a:r>
              <a:r>
                <a:rPr lang="cs-CZ" sz="1200" dirty="0" err="1">
                  <a:solidFill>
                    <a:srgbClr val="002060"/>
                  </a:solidFill>
                </a:rPr>
                <a:t>Karlomannovi</a:t>
              </a:r>
              <a:r>
                <a:rPr lang="cs-CZ" sz="1200" dirty="0">
                  <a:solidFill>
                    <a:srgbClr val="002060"/>
                  </a:solidFill>
                </a:rPr>
                <a:t>. Proto se Rostislav I. na synovce rozhněvá, tajně mu činí úklady a rozhodne se jej nic zlého netušícího při hostině zavraždit; ten však milostí boží vysvobozen z nebezpečné smrti, neboť dříve než by ti, kteří ho měli zabít, vstoupili do domu, vstal od hostiny, když mu to někdo, kdo o tom úkladu věděl, naznačil, a jako by se chtěl bavit se sokoly, vyvázl z připravených nástrah. Když pak Rostislav viděl, že jeho záměr byl prozrazen, pronásleduje synovce se svými bojovníky, aby ho jal, ale spravedlivým soudem božím se chytil do léčky, kterou nastrojil -, neboť právě tímto </a:t>
              </a:r>
              <a:r>
                <a:rPr lang="cs-CZ" sz="1200" dirty="0" smtClean="0">
                  <a:solidFill>
                    <a:srgbClr val="002060"/>
                  </a:solidFill>
                </a:rPr>
                <a:t>synovcem </a:t>
              </a:r>
              <a:r>
                <a:rPr lang="cs-CZ" sz="1200" dirty="0">
                  <a:solidFill>
                    <a:srgbClr val="002060"/>
                  </a:solidFill>
                </a:rPr>
                <a:t>je jat, spoután a vydán </a:t>
              </a:r>
              <a:r>
                <a:rPr lang="cs-CZ" sz="1200" dirty="0" err="1">
                  <a:solidFill>
                    <a:srgbClr val="002060"/>
                  </a:solidFill>
                </a:rPr>
                <a:t>Karlomannovi</a:t>
              </a:r>
              <a:r>
                <a:rPr lang="cs-CZ" sz="1200" dirty="0">
                  <a:solidFill>
                    <a:srgbClr val="002060"/>
                  </a:solidFill>
                </a:rPr>
                <a:t>; a jím také za doprovodu vojáků; kteří na něho dohlíželi, aby neunikl, poslán do Bavorska a uvržen do vězení, aby tu byl střežen až do příchodu králova</a:t>
              </a:r>
              <a:r>
                <a:rPr lang="cs-CZ" sz="1200" dirty="0" smtClean="0">
                  <a:solidFill>
                    <a:srgbClr val="002060"/>
                  </a:solidFill>
                </a:rPr>
                <a:t>.                                                                             (</a:t>
              </a:r>
              <a:r>
                <a:rPr lang="cs-CZ" sz="1200" dirty="0" err="1" smtClean="0">
                  <a:solidFill>
                    <a:srgbClr val="002060"/>
                  </a:solidFill>
                </a:rPr>
                <a:t>Fuldské</a:t>
              </a:r>
              <a:r>
                <a:rPr lang="cs-CZ" sz="1200" dirty="0" smtClean="0">
                  <a:solidFill>
                    <a:srgbClr val="002060"/>
                  </a:solidFill>
                </a:rPr>
                <a:t> letopisy – zajetí Rostislava)</a:t>
              </a:r>
              <a:endParaRPr lang="cs-CZ" sz="1200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022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KNÍŽE SVATOPLUK –POČÁTEK VLÁDY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46189" y="1203598"/>
            <a:ext cx="5459256" cy="38164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nástup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Svatopluka 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(vláda 871 – 894) na trůn byl už tradičně spojen bojem s jeho dřívějším spojencem – Východofranckou říší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Ludvík Němec 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nejprve ustanovil vládci Velké Moravy dva francké markrabí a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Svatopluk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 byl spolu s Metodějem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uvězněn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na rozdíl od Metoděje (vězněného až do roku 873) byl však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brzy propuštěn, aby potlačil protifrancké povstání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, které mezitím na Moravě vypuklo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Svatopluk se však přidal k povstalcům, východofrancké vojsko vyhnal a roku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871 se tak stal třetím panovníkem Velké Moravy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 </a:t>
            </a:r>
          </a:p>
          <a:p>
            <a:pPr marL="457200" indent="-45720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spory a boje ukončil roku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874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 až tzv.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Forchheimský mír 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(podle bavorského města, kde byl podepsán) – Svatopluk formálně uznal východofranckou svrchovanost a zavázal se jí platit poplatky, dosáhl však toho, že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Ludvík Němec</a:t>
            </a:r>
            <a:r>
              <a:rPr lang="cs-CZ" sz="1500" dirty="0" smtClean="0">
                <a:solidFill>
                  <a:schemeClr val="bg1"/>
                </a:solidFill>
                <a:cs typeface="Times New Roman"/>
              </a:rPr>
              <a:t> (a jeho následovníci) respektoval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faktickou nezávislost Velké Moravy </a:t>
            </a:r>
          </a:p>
          <a:p>
            <a:pPr algn="l">
              <a:buClr>
                <a:schemeClr val="bg1"/>
              </a:buClr>
            </a:pPr>
            <a:r>
              <a:rPr lang="cs-CZ" sz="1500" dirty="0" smtClean="0">
                <a:solidFill>
                  <a:schemeClr val="bg1"/>
                </a:solidFill>
              </a:rPr>
              <a:t> </a:t>
            </a:r>
            <a:endParaRPr lang="cs-CZ" sz="1500" dirty="0">
              <a:solidFill>
                <a:schemeClr val="bg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0318" y="1377669"/>
            <a:ext cx="1807160" cy="3048591"/>
            <a:chOff x="190318" y="1377669"/>
            <a:chExt cx="1807160" cy="3048591"/>
          </a:xfrm>
        </p:grpSpPr>
        <p:pic>
          <p:nvPicPr>
            <p:cNvPr id="3076" name="Picture 4" descr="File:Dalimil2.jpg">
              <a:hlinkClick r:id="rId5"/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500" t="18121" b="4997"/>
            <a:stretch/>
          </p:blipFill>
          <p:spPr bwMode="auto">
            <a:xfrm>
              <a:off x="190319" y="1377669"/>
              <a:ext cx="1636950" cy="24902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Podnadpis 2"/>
            <p:cNvSpPr txBox="1">
              <a:spLocks/>
            </p:cNvSpPr>
            <p:nvPr/>
          </p:nvSpPr>
          <p:spPr>
            <a:xfrm>
              <a:off x="190318" y="4083918"/>
              <a:ext cx="180716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Kníže Svatopluk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402351" y="1413516"/>
            <a:ext cx="1674086" cy="3026298"/>
            <a:chOff x="7402351" y="1413516"/>
            <a:chExt cx="1674086" cy="3026298"/>
          </a:xfrm>
        </p:grpSpPr>
        <p:pic>
          <p:nvPicPr>
            <p:cNvPr id="9" name="Picture 4" descr="File:Louis II de Germanie.jpg">
              <a:hlinkClick r:id="rId7"/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381" t="16307" r="23622"/>
            <a:stretch/>
          </p:blipFill>
          <p:spPr bwMode="auto">
            <a:xfrm>
              <a:off x="7402351" y="1413516"/>
              <a:ext cx="1492101" cy="25922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7411855" y="4097472"/>
              <a:ext cx="1664582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Ludvík Němec</a:t>
              </a:r>
            </a:p>
            <a:p>
              <a:pPr algn="l"/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011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KNÍŽE SVATOPLUK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6041" y="1131590"/>
            <a:ext cx="5293353" cy="3600400"/>
          </a:xfrm>
        </p:spPr>
        <p:txBody>
          <a:bodyPr>
            <a:no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Svatoplukovi se tím otevřela cesta ke značnému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rozšíření území Velkomoravské říše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– postupně zahrnula i oblast </a:t>
            </a:r>
            <a:r>
              <a:rPr lang="cs-CZ" sz="1600" dirty="0" err="1" smtClean="0">
                <a:solidFill>
                  <a:schemeClr val="bg1"/>
                </a:solidFill>
                <a:cs typeface="Times New Roman"/>
              </a:rPr>
              <a:t>Krakovska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, Lužice a část nynějšího Rakouska a Maďarska (Panonie, vládl zde Pribinův syn Kocel)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bg1"/>
                </a:solidFill>
                <a:cs typeface="Times New Roman"/>
              </a:rPr>
              <a:t>t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ěsnějšími vazbami k sobě připoutal i české kmeny pod vedením přemyslovského knížete Bořivoje (viz jeho přijetí </a:t>
            </a:r>
            <a:r>
              <a:rPr lang="cs-CZ" sz="1600" dirty="0" err="1" smtClean="0">
                <a:solidFill>
                  <a:schemeClr val="bg1"/>
                </a:solidFill>
                <a:cs typeface="Times New Roman"/>
              </a:rPr>
              <a:t>křestu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od Metoděje)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Stejně jako Rostislav však byl nucen nechat působit na svém území i francké kněží, což po </a:t>
            </a:r>
            <a:r>
              <a:rPr lang="cs-CZ" sz="1600" dirty="0">
                <a:solidFill>
                  <a:schemeClr val="bg1"/>
                </a:solidFill>
                <a:cs typeface="Times New Roman"/>
              </a:rPr>
              <a:t>M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etodějově smrti (885) zapříčilo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vyhnání žáků cyrilometodějské misie z území Velké Moravy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Svatopluk pak umírá roku 894 a podle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slavné legendy o třech nezlomitelných prutech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vyzval na smrtelné posteli své tři syny ke svornosti, která je zárukou nezničitelnosti říše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chemeClr val="bg1"/>
                </a:solidFill>
                <a:cs typeface="Times New Roman"/>
              </a:rPr>
              <a:t> </a:t>
            </a:r>
            <a:r>
              <a:rPr lang="cs-CZ" sz="1600" dirty="0" smtClean="0">
                <a:solidFill>
                  <a:srgbClr val="FF0000"/>
                </a:solidFill>
                <a:cs typeface="Times New Roman"/>
              </a:rPr>
              <a:t>   </a:t>
            </a:r>
            <a:r>
              <a:rPr lang="cs-CZ" sz="1600" dirty="0" smtClean="0">
                <a:solidFill>
                  <a:srgbClr val="FF0000"/>
                </a:solidFill>
              </a:rPr>
              <a:t>      </a:t>
            </a:r>
            <a:endParaRPr lang="cs-CZ" sz="1600" dirty="0">
              <a:solidFill>
                <a:srgbClr val="FF0000"/>
              </a:solidFill>
            </a:endParaRPr>
          </a:p>
          <a:p>
            <a:pPr algn="l">
              <a:buClr>
                <a:schemeClr val="bg1"/>
              </a:buClr>
            </a:pPr>
            <a:r>
              <a:rPr lang="cs-CZ" sz="1600" dirty="0" smtClean="0">
                <a:solidFill>
                  <a:schemeClr val="bg1"/>
                </a:solidFill>
              </a:rPr>
              <a:t> 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5" name="Picture 2"/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0" t="8460" r="9367" b="6884"/>
          <a:stretch/>
        </p:blipFill>
        <p:spPr bwMode="auto">
          <a:xfrm>
            <a:off x="5439394" y="1128794"/>
            <a:ext cx="3345815" cy="2742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508029" y="3924395"/>
            <a:ext cx="345638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větle žlutou 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zachycen přibližný rozsah Velké Moravy za vlády Svatopluka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572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KNÍŽE SVATOPLUK – KONEC VLÁDY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5752403" y="4536121"/>
            <a:ext cx="345638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Svatopluk varuje své syny před nesvorností a vyzývá  je k jednotě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www.sarakt.eu/3prut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95761"/>
            <a:ext cx="221679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17941" y="1384809"/>
            <a:ext cx="5854835" cy="3170809"/>
            <a:chOff x="85317" y="1707654"/>
            <a:chExt cx="5854835" cy="3170809"/>
          </a:xfrm>
        </p:grpSpPr>
        <p:grpSp>
          <p:nvGrpSpPr>
            <p:cNvPr id="12" name="Skupina 11"/>
            <p:cNvGrpSpPr/>
            <p:nvPr/>
          </p:nvGrpSpPr>
          <p:grpSpPr>
            <a:xfrm>
              <a:off x="85317" y="1707654"/>
              <a:ext cx="5854835" cy="3170809"/>
              <a:chOff x="146041" y="3575600"/>
              <a:chExt cx="8997959" cy="1473751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146041" y="3575600"/>
                <a:ext cx="8897681" cy="1473751"/>
                <a:chOff x="5436096" y="1116033"/>
                <a:chExt cx="3528392" cy="2448272"/>
              </a:xfrm>
            </p:grpSpPr>
            <p:sp>
              <p:nvSpPr>
                <p:cNvPr id="15" name="Zaoblený obdélník 14"/>
                <p:cNvSpPr/>
                <p:nvPr/>
              </p:nvSpPr>
              <p:spPr>
                <a:xfrm>
                  <a:off x="5436096" y="1116033"/>
                  <a:ext cx="3528392" cy="2448272"/>
                </a:xfrm>
                <a:prstGeom prst="roundRect">
                  <a:avLst/>
                </a:prstGeom>
                <a:solidFill>
                  <a:schemeClr val="bg1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400" dirty="0">
                    <a:solidFill>
                      <a:srgbClr val="002060"/>
                    </a:solidFill>
                  </a:endParaRPr>
                </a:p>
              </p:txBody>
            </p:sp>
            <p:sp>
              <p:nvSpPr>
                <p:cNvPr id="16" name="Obdélník 15"/>
                <p:cNvSpPr/>
                <p:nvPr/>
              </p:nvSpPr>
              <p:spPr>
                <a:xfrm>
                  <a:off x="5508104" y="1223630"/>
                  <a:ext cx="3384376" cy="753021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endParaRPr lang="cs-CZ" sz="1600" dirty="0">
                    <a:solidFill>
                      <a:srgbClr val="002060"/>
                    </a:solidFill>
                  </a:endParaRPr>
                </a:p>
              </p:txBody>
            </p:sp>
          </p:grpSp>
          <p:sp>
            <p:nvSpPr>
              <p:cNvPr id="14" name="Obdélník 13"/>
              <p:cNvSpPr/>
              <p:nvPr/>
            </p:nvSpPr>
            <p:spPr>
              <a:xfrm>
                <a:off x="246318" y="3643052"/>
                <a:ext cx="8897682" cy="14432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cs-CZ" sz="1200" dirty="0">
                  <a:solidFill>
                    <a:srgbClr val="002060"/>
                  </a:solidFill>
                </a:endParaRPr>
              </a:p>
            </p:txBody>
          </p:sp>
        </p:grpSp>
        <p:sp>
          <p:nvSpPr>
            <p:cNvPr id="7" name="Obdélník 6"/>
            <p:cNvSpPr/>
            <p:nvPr/>
          </p:nvSpPr>
          <p:spPr>
            <a:xfrm>
              <a:off x="203108" y="1852779"/>
              <a:ext cx="5548931" cy="289310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400" dirty="0">
                  <a:solidFill>
                    <a:srgbClr val="002060"/>
                  </a:solidFill>
                </a:rPr>
                <a:t>Syn souvěkého jemu Lva, byzantský císař a dějepisec Konstantin </a:t>
              </a:r>
              <a:r>
                <a:rPr lang="cs-CZ" sz="1400" dirty="0" err="1">
                  <a:solidFill>
                    <a:srgbClr val="002060"/>
                  </a:solidFill>
                </a:rPr>
                <a:t>Porfyrogenneta</a:t>
              </a:r>
              <a:r>
                <a:rPr lang="cs-CZ" sz="1400" dirty="0">
                  <a:solidFill>
                    <a:srgbClr val="002060"/>
                  </a:solidFill>
                </a:rPr>
                <a:t>, vypravuje nám, že Svatopluk rozděliv říši svou mezi tři syny, nejstaršímu Mojmírovi svěřil spolu vrchní moc nad mladšími bratry; že na smrtelném lůžku povolav syny před sebe, svazek tří prutů jednomu po druhém předložil a zlomit kázal: čehož když nemohli dovést, rozvázav pruty, podal každému jeden z nich, jejž bez nesnáze zlámali</a:t>
              </a:r>
              <a:r>
                <a:rPr lang="cs-CZ" sz="1400" dirty="0" smtClean="0">
                  <a:solidFill>
                    <a:srgbClr val="002060"/>
                  </a:solidFill>
                </a:rPr>
                <a:t>. </a:t>
              </a:r>
              <a:r>
                <a:rPr lang="cs-CZ" sz="1400" dirty="0">
                  <a:solidFill>
                    <a:srgbClr val="002060"/>
                  </a:solidFill>
                </a:rPr>
                <a:t>Užil prý toho příkladu starého, ale vždy významného, aby bratřím živě před oči předestřel potřebu svornosti vůbec, mladším pak i zvláště poslušenství naproti staršímu. Předvídal bezpochyby moudrý panovník a otec milovný pohromu a hoře, jež měly se uvalili na zemi a na knížata její: i sestoupil do hrobu se srdcem strastiplným</a:t>
              </a:r>
              <a:r>
                <a:rPr lang="cs-CZ" sz="1400" dirty="0" smtClean="0">
                  <a:solidFill>
                    <a:srgbClr val="002060"/>
                  </a:solidFill>
                </a:rPr>
                <a:t>. </a:t>
              </a:r>
            </a:p>
            <a:p>
              <a:endParaRPr lang="cs-CZ" sz="1400" dirty="0" smtClean="0">
                <a:solidFill>
                  <a:srgbClr val="002060"/>
                </a:solidFill>
              </a:endParaRPr>
            </a:p>
            <a:p>
              <a:pPr algn="r"/>
              <a:r>
                <a:rPr lang="cs-CZ" sz="1400" dirty="0" smtClean="0">
                  <a:solidFill>
                    <a:srgbClr val="002060"/>
                  </a:solidFill>
                </a:rPr>
                <a:t>(F. Palacký: Dějiny národa českého v Čechách i v Moravě – úryvek)</a:t>
              </a:r>
              <a:endParaRPr lang="cs-CZ" sz="1400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010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KNÍŽE MOJMÍR II. A ZÁNIK ŘÍŠE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373523"/>
            <a:ext cx="6192688" cy="3600400"/>
          </a:xfrm>
        </p:spPr>
        <p:txBody>
          <a:bodyPr>
            <a:no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cs typeface="Times New Roman"/>
              </a:rPr>
              <a:t>Svatoplukovi synové si však otcova slova k srdci nevzali – nový panovník </a:t>
            </a:r>
            <a:r>
              <a:rPr lang="cs-CZ" sz="2000" dirty="0" smtClean="0">
                <a:solidFill>
                  <a:srgbClr val="FF0000"/>
                </a:solidFill>
                <a:cs typeface="Times New Roman"/>
              </a:rPr>
              <a:t>Mojmír II.</a:t>
            </a:r>
            <a:r>
              <a:rPr lang="cs-CZ" sz="2000" dirty="0" smtClean="0">
                <a:solidFill>
                  <a:schemeClr val="bg1"/>
                </a:solidFill>
                <a:cs typeface="Times New Roman"/>
              </a:rPr>
              <a:t>  (vláda 894 – 906?) bojoval o moc se svým bratrem a nadále musel čelit tlaku z Východofrancké říše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cs typeface="Times New Roman"/>
              </a:rPr>
              <a:t>o</a:t>
            </a:r>
            <a:r>
              <a:rPr lang="cs-CZ" sz="2000" dirty="0" smtClean="0">
                <a:solidFill>
                  <a:schemeClr val="bg1"/>
                </a:solidFill>
                <a:cs typeface="Times New Roman"/>
              </a:rPr>
              <a:t>bjevilo se navíc i nové nebezpečí - </a:t>
            </a:r>
            <a:r>
              <a:rPr lang="cs-CZ" sz="2000" dirty="0" smtClean="0">
                <a:solidFill>
                  <a:srgbClr val="FF0000"/>
                </a:solidFill>
                <a:cs typeface="Times New Roman"/>
              </a:rPr>
              <a:t>maďarský kmen Hunů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cs typeface="Times New Roman"/>
              </a:rPr>
              <a:t> to vše způsobilo, že Mojmír II. velkou říši svého otce nedokázal a udržet a patrně v druhé polovině prvního desetiletí desátého století </a:t>
            </a:r>
            <a:r>
              <a:rPr lang="cs-CZ" sz="2000" dirty="0" smtClean="0">
                <a:solidFill>
                  <a:srgbClr val="FF0000"/>
                </a:solidFill>
                <a:cs typeface="Times New Roman"/>
              </a:rPr>
              <a:t>Velká Morava pod nájezdem Hunů zaniká </a:t>
            </a:r>
            <a:r>
              <a:rPr lang="cs-CZ" sz="2000" dirty="0" smtClean="0">
                <a:solidFill>
                  <a:schemeClr val="bg1"/>
                </a:solidFill>
                <a:cs typeface="Times New Roman"/>
              </a:rPr>
              <a:t>– po roce 906 již o ní není dalších zpráv</a:t>
            </a:r>
            <a:endParaRPr lang="cs-CZ" sz="2000" dirty="0">
              <a:solidFill>
                <a:schemeClr val="bg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948262" y="1811186"/>
            <a:ext cx="1656845" cy="2286557"/>
            <a:chOff x="6468000" y="1491631"/>
            <a:chExt cx="1656845" cy="2286557"/>
          </a:xfrm>
        </p:grpSpPr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6720320" y="3435846"/>
              <a:ext cx="115220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Mojmír II.</a:t>
              </a:r>
              <a:endPara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6468000" y="1491631"/>
              <a:ext cx="1656845" cy="1733909"/>
              <a:chOff x="4782413" y="1298815"/>
              <a:chExt cx="1656845" cy="1733909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4782413" y="1298816"/>
                <a:ext cx="1656845" cy="173390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8194" name="Picture 2" descr="Mojmír II.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82413" y="1298815"/>
                <a:ext cx="1656845" cy="173390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516344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KULTURA VELKÉ MORAVY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563638"/>
            <a:ext cx="8496944" cy="3430475"/>
          </a:xfrm>
        </p:spPr>
        <p:txBody>
          <a:bodyPr>
            <a:no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š</a:t>
            </a:r>
            <a:r>
              <a:rPr lang="cs-CZ" sz="2000" dirty="0" smtClean="0">
                <a:solidFill>
                  <a:schemeClr val="bg1"/>
                </a:solidFill>
              </a:rPr>
              <a:t>lo o</a:t>
            </a:r>
            <a:r>
              <a:rPr lang="cs-CZ" sz="2000" dirty="0" smtClean="0">
                <a:solidFill>
                  <a:srgbClr val="FF0000"/>
                </a:solidFill>
              </a:rPr>
              <a:t> kulturně velmi vyspělou oblast, </a:t>
            </a:r>
            <a:r>
              <a:rPr lang="cs-CZ" sz="2000" dirty="0" smtClean="0">
                <a:solidFill>
                  <a:schemeClr val="bg1"/>
                </a:solidFill>
              </a:rPr>
              <a:t>jejíž</a:t>
            </a:r>
            <a:r>
              <a:rPr lang="cs-CZ" sz="2000" dirty="0" smtClean="0">
                <a:solidFill>
                  <a:srgbClr val="FF0000"/>
                </a:solidFill>
              </a:rPr>
              <a:t> význam </a:t>
            </a:r>
            <a:r>
              <a:rPr lang="cs-CZ" sz="2000" dirty="0" smtClean="0">
                <a:solidFill>
                  <a:schemeClr val="bg1"/>
                </a:solidFill>
              </a:rPr>
              <a:t>byl ještě</a:t>
            </a:r>
            <a:r>
              <a:rPr lang="cs-CZ" sz="2000" dirty="0" smtClean="0">
                <a:solidFill>
                  <a:srgbClr val="FF0000"/>
                </a:solidFill>
              </a:rPr>
              <a:t> rapidně posílen úspěšnou misií Konstantina a Metoděje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z</a:t>
            </a:r>
            <a:r>
              <a:rPr lang="cs-CZ" sz="200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původních opevněných hradišť se vyvinula </a:t>
            </a:r>
            <a:r>
              <a:rPr lang="cs-CZ" sz="2000" dirty="0" smtClean="0">
                <a:solidFill>
                  <a:srgbClr val="FF0000"/>
                </a:solidFill>
              </a:rPr>
              <a:t>velkomoravská města</a:t>
            </a:r>
            <a:r>
              <a:rPr lang="cs-CZ" sz="2000" dirty="0" smtClean="0">
                <a:solidFill>
                  <a:schemeClr val="bg1"/>
                </a:solidFill>
              </a:rPr>
              <a:t> – pozůstatky objeveny např. v Mikulčicích u Hodonína, Starém Městě u Uherského Hradiště, Pohansku u Břeclavi, Bratislavě, </a:t>
            </a:r>
            <a:r>
              <a:rPr lang="cs-CZ" sz="2000" dirty="0">
                <a:solidFill>
                  <a:schemeClr val="bg1"/>
                </a:solidFill>
              </a:rPr>
              <a:t>N</a:t>
            </a:r>
            <a:r>
              <a:rPr lang="cs-CZ" sz="2000" dirty="0" smtClean="0">
                <a:solidFill>
                  <a:schemeClr val="bg1"/>
                </a:solidFill>
              </a:rPr>
              <a:t>itře atd.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odkryty byly základy kamenných staveb (např. kostelů),  našly se šperky, zbraně, užitkové předměty atd.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k obdělávání půdy se využíval pluh</a:t>
            </a:r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ř</a:t>
            </a:r>
            <a:r>
              <a:rPr lang="cs-CZ" sz="2000" dirty="0" smtClean="0">
                <a:solidFill>
                  <a:schemeClr val="bg1"/>
                </a:solidFill>
              </a:rPr>
              <a:t>íše měla i </a:t>
            </a:r>
            <a:r>
              <a:rPr lang="cs-CZ" sz="2000" dirty="0" smtClean="0">
                <a:solidFill>
                  <a:srgbClr val="FF0000"/>
                </a:solidFill>
              </a:rPr>
              <a:t>bohaté obchodní styky </a:t>
            </a:r>
            <a:r>
              <a:rPr lang="cs-CZ" sz="2000" dirty="0" smtClean="0">
                <a:solidFill>
                  <a:schemeClr val="bg1"/>
                </a:solidFill>
              </a:rPr>
              <a:t>s Franky a Byzantskou říší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79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98" y="0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4231" y="24087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KULTURA VELKÉ MORAVY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43653" y="1128576"/>
            <a:ext cx="1299039" cy="4736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pravděpodobný rozsah</a:t>
            </a:r>
          </a:p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případný další rozsah</a:t>
            </a:r>
            <a:endParaRPr lang="cs-CZ" sz="900" dirty="0">
              <a:solidFill>
                <a:schemeClr val="tx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85929" y="1128576"/>
            <a:ext cx="7126431" cy="3843253"/>
            <a:chOff x="685929" y="1128576"/>
            <a:chExt cx="7126431" cy="3843253"/>
          </a:xfrm>
        </p:grpSpPr>
        <p:pic>
          <p:nvPicPr>
            <p:cNvPr id="7" name="Picture 4" descr="File:Great Moravia Svatopluk.jpg">
              <a:hlinkClick r:id="rId5"/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127" t="31632" r="23192" b="33584"/>
            <a:stretch/>
          </p:blipFill>
          <p:spPr bwMode="auto">
            <a:xfrm>
              <a:off x="685929" y="1128576"/>
              <a:ext cx="7126431" cy="38432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 rot="154415">
              <a:off x="2366920" y="2265048"/>
              <a:ext cx="1043978" cy="708395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ČR</a:t>
              </a:r>
              <a:endPara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Podnadpis 2"/>
            <p:cNvSpPr txBox="1">
              <a:spLocks/>
            </p:cNvSpPr>
            <p:nvPr/>
          </p:nvSpPr>
          <p:spPr>
            <a:xfrm rot="21055016">
              <a:off x="5166355" y="3277109"/>
              <a:ext cx="2120977" cy="68460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Slovensko</a:t>
              </a:r>
              <a:endPara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9" name="Ovál 18"/>
            <p:cNvSpPr/>
            <p:nvPr/>
          </p:nvSpPr>
          <p:spPr>
            <a:xfrm>
              <a:off x="3764396" y="3622242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878784" y="3507854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4067944" y="3219822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419872" y="3431135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3650008" y="3104831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4067944" y="2859782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4048762" y="4242748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4590431" y="4083918"/>
              <a:ext cx="114388" cy="11438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odnadpis 2"/>
            <p:cNvSpPr txBox="1">
              <a:spLocks/>
            </p:cNvSpPr>
            <p:nvPr/>
          </p:nvSpPr>
          <p:spPr>
            <a:xfrm>
              <a:off x="4571999" y="3850962"/>
              <a:ext cx="553617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Nitra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9" name="Podnadpis 2"/>
            <p:cNvSpPr txBox="1">
              <a:spLocks/>
            </p:cNvSpPr>
            <p:nvPr/>
          </p:nvSpPr>
          <p:spPr>
            <a:xfrm>
              <a:off x="3878784" y="4349623"/>
              <a:ext cx="105325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Bratislava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0" name="Podnadpis 2"/>
            <p:cNvSpPr txBox="1">
              <a:spLocks/>
            </p:cNvSpPr>
            <p:nvPr/>
          </p:nvSpPr>
          <p:spPr>
            <a:xfrm>
              <a:off x="3669688" y="2574634"/>
              <a:ext cx="105325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Olomouc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1" name="Podnadpis 2"/>
            <p:cNvSpPr txBox="1">
              <a:spLocks/>
            </p:cNvSpPr>
            <p:nvPr/>
          </p:nvSpPr>
          <p:spPr>
            <a:xfrm>
              <a:off x="3443888" y="2861729"/>
              <a:ext cx="64101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Brno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2" name="Podnadpis 2"/>
            <p:cNvSpPr txBox="1">
              <a:spLocks/>
            </p:cNvSpPr>
            <p:nvPr/>
          </p:nvSpPr>
          <p:spPr>
            <a:xfrm>
              <a:off x="3988389" y="2987916"/>
              <a:ext cx="1137227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Staré město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3" name="Podnadpis 2"/>
            <p:cNvSpPr txBox="1">
              <a:spLocks/>
            </p:cNvSpPr>
            <p:nvPr/>
          </p:nvSpPr>
          <p:spPr>
            <a:xfrm>
              <a:off x="2870509" y="3159087"/>
              <a:ext cx="779499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</a:t>
              </a:r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nojmo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4" name="Podnadpis 2"/>
            <p:cNvSpPr txBox="1">
              <a:spLocks/>
            </p:cNvSpPr>
            <p:nvPr/>
          </p:nvSpPr>
          <p:spPr>
            <a:xfrm>
              <a:off x="3199834" y="3622242"/>
              <a:ext cx="939707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err="1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Pohansko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5" name="Podnadpis 2"/>
            <p:cNvSpPr txBox="1">
              <a:spLocks/>
            </p:cNvSpPr>
            <p:nvPr/>
          </p:nvSpPr>
          <p:spPr>
            <a:xfrm>
              <a:off x="3909100" y="3457749"/>
              <a:ext cx="939707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Mikulčice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38" name="Podnadpis 2"/>
          <p:cNvSpPr txBox="1">
            <a:spLocks/>
          </p:cNvSpPr>
          <p:nvPr/>
        </p:nvSpPr>
        <p:spPr>
          <a:xfrm>
            <a:off x="4722944" y="1128576"/>
            <a:ext cx="3089416" cy="7230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významných nalezišť na území ČR a SR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955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688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4231" y="24087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KULTURA VELKÉ MORAVY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7" t="6938" r="10383" b="10383"/>
          <a:stretch/>
        </p:blipFill>
        <p:spPr bwMode="auto">
          <a:xfrm>
            <a:off x="5652120" y="1157097"/>
            <a:ext cx="2640160" cy="2026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82" t="18973" r="12560" b="28156"/>
          <a:stretch/>
        </p:blipFill>
        <p:spPr bwMode="auto">
          <a:xfrm>
            <a:off x="755576" y="3621039"/>
            <a:ext cx="1939144" cy="1076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15" t="18120" r="27814" b="12624"/>
          <a:stretch/>
        </p:blipFill>
        <p:spPr bwMode="auto">
          <a:xfrm>
            <a:off x="6804248" y="3538823"/>
            <a:ext cx="1111154" cy="1258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18" t="9439" r="6621" b="12102"/>
          <a:stretch/>
        </p:blipFill>
        <p:spPr bwMode="auto">
          <a:xfrm>
            <a:off x="827584" y="1101722"/>
            <a:ext cx="2645435" cy="205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7" descr="http://upload.wikimedia.org/wikipedia/commons/thumb/9/9d/K%C5%99%C3%AD%C5%BE_z_Mikul%C4%8Dic.png/200px-K%C5%99%C3%AD%C5%BE_z_Mikul%C4%8Dic.pn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383" y="3602428"/>
            <a:ext cx="1008112" cy="119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Podnadpis 2"/>
          <p:cNvSpPr txBox="1">
            <a:spLocks/>
          </p:cNvSpPr>
          <p:nvPr/>
        </p:nvSpPr>
        <p:spPr>
          <a:xfrm>
            <a:off x="170080" y="3159835"/>
            <a:ext cx="396044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kostelíka (rotundy) v Mikulčicích 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Podnadpis 2"/>
          <p:cNvSpPr txBox="1">
            <a:spLocks/>
          </p:cNvSpPr>
          <p:nvPr/>
        </p:nvSpPr>
        <p:spPr>
          <a:xfrm>
            <a:off x="5159827" y="3154466"/>
            <a:ext cx="396044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lovanská keramika a železné nástroje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Podnadpis 2"/>
          <p:cNvSpPr txBox="1">
            <a:spLocks/>
          </p:cNvSpPr>
          <p:nvPr/>
        </p:nvSpPr>
        <p:spPr>
          <a:xfrm>
            <a:off x="303244" y="4797041"/>
            <a:ext cx="284380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dobené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gombíky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Mikulčic 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Podnadpis 2"/>
          <p:cNvSpPr txBox="1">
            <a:spLocks/>
          </p:cNvSpPr>
          <p:nvPr/>
        </p:nvSpPr>
        <p:spPr>
          <a:xfrm>
            <a:off x="3699417" y="4797041"/>
            <a:ext cx="180804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řížek z Mikulčic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Podnadpis 2"/>
          <p:cNvSpPr txBox="1">
            <a:spLocks/>
          </p:cNvSpPr>
          <p:nvPr/>
        </p:nvSpPr>
        <p:spPr>
          <a:xfrm>
            <a:off x="5796136" y="4801158"/>
            <a:ext cx="34570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tříbrné kování ze Starého města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517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688"/>
            <a:ext cx="9144000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7494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Podnadpis 2"/>
          <p:cNvSpPr txBox="1">
            <a:spLocks/>
          </p:cNvSpPr>
          <p:nvPr/>
        </p:nvSpPr>
        <p:spPr>
          <a:xfrm>
            <a:off x="2347460" y="2529858"/>
            <a:ext cx="4608512" cy="587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741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říž z Mikulč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06" y="-22688"/>
            <a:ext cx="9165705" cy="516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3478"/>
            <a:ext cx="7772400" cy="9875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7614"/>
            <a:ext cx="8424936" cy="3818574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1600" dirty="0" smtClean="0">
                <a:solidFill>
                  <a:schemeClr val="bg1"/>
                </a:solidFill>
              </a:rPr>
              <a:t>ČORNEJ P.;ČORNEJOVÁ I.; PARKAN F.; KUDRYS M.. </a:t>
            </a:r>
            <a:r>
              <a:rPr lang="cs-CZ" sz="1600" i="1" dirty="0" smtClean="0">
                <a:solidFill>
                  <a:schemeClr val="bg1"/>
                </a:solidFill>
              </a:rPr>
              <a:t>Dějepis pro střední odborné školy</a:t>
            </a:r>
            <a:r>
              <a:rPr lang="cs-CZ" sz="1600" dirty="0" smtClean="0">
                <a:solidFill>
                  <a:schemeClr val="bg1"/>
                </a:solidFill>
              </a:rPr>
              <a:t>. Praha: SPN, 2010, ISBN 978-80-7275-382-8.</a:t>
            </a:r>
          </a:p>
          <a:p>
            <a:pPr algn="l"/>
            <a:r>
              <a:rPr lang="cs-CZ" sz="1600" dirty="0" smtClean="0">
                <a:solidFill>
                  <a:schemeClr val="bg1"/>
                </a:solidFill>
              </a:rPr>
              <a:t>KOLEKTIV AUTORŮ. </a:t>
            </a:r>
            <a:r>
              <a:rPr lang="cs-CZ" sz="1600" i="1" dirty="0" smtClean="0">
                <a:solidFill>
                  <a:schemeClr val="bg1"/>
                </a:solidFill>
              </a:rPr>
              <a:t>Atlas světových dějin - 1. díl</a:t>
            </a:r>
            <a:r>
              <a:rPr lang="cs-CZ" sz="1600" dirty="0" smtClean="0">
                <a:solidFill>
                  <a:schemeClr val="bg1"/>
                </a:solidFill>
              </a:rPr>
              <a:t>. Praha: Kartografie Praha, 2003, ISBN 80-7011-343-X.</a:t>
            </a:r>
          </a:p>
          <a:p>
            <a:pPr algn="l"/>
            <a:r>
              <a:rPr lang="cs-CZ" sz="1600" dirty="0" smtClean="0">
                <a:solidFill>
                  <a:schemeClr val="bg1"/>
                </a:solidFill>
                <a:effectLst/>
              </a:rPr>
              <a:t>KOLEKTIV AUTORŮ. 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Dějiny zemí Koruny české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. Praha: Paseka, 1992, ISBN 80-85192-29-2.</a:t>
            </a:r>
          </a:p>
          <a:p>
            <a:pPr algn="l"/>
            <a:r>
              <a:rPr lang="cs-CZ" sz="1600" dirty="0" smtClean="0">
                <a:solidFill>
                  <a:schemeClr val="bg1"/>
                </a:solidFill>
                <a:effectLst/>
              </a:rPr>
              <a:t>DRAGOVIT.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[cit. 30.9.2013]. Dostupný na WWW: http://commons.wikimedia.org/wiki/File:K%C5%99%C3%AD%C5%BE_z_Mikul%C4%8Dic.png</a:t>
            </a:r>
          </a:p>
          <a:p>
            <a:pPr algn="l"/>
            <a:r>
              <a:rPr lang="en-US" sz="1600" dirty="0" smtClean="0">
                <a:solidFill>
                  <a:schemeClr val="bg1"/>
                </a:solidFill>
                <a:effectLst/>
              </a:rPr>
              <a:t>JIRKA.H23. </a:t>
            </a:r>
            <a:r>
              <a:rPr lang="en-US" sz="1600" i="1" dirty="0" smtClean="0">
                <a:solidFill>
                  <a:schemeClr val="bg1"/>
                </a:solidFill>
                <a:effectLst/>
              </a:rPr>
              <a:t>Wikimedia Commons</a:t>
            </a:r>
            <a:r>
              <a:rPr lang="en-US" sz="1600" dirty="0" smtClean="0">
                <a:solidFill>
                  <a:schemeClr val="bg1"/>
                </a:solidFill>
                <a:effectLst/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30</a:t>
            </a:r>
            <a:r>
              <a:rPr lang="en-US" sz="1600" dirty="0" smtClean="0">
                <a:solidFill>
                  <a:schemeClr val="bg1"/>
                </a:solidFill>
                <a:effectLst/>
              </a:rPr>
              <a:t>.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9</a:t>
            </a:r>
            <a:r>
              <a:rPr lang="en-US" sz="1600" dirty="0" smtClean="0">
                <a:solidFill>
                  <a:schemeClr val="bg1"/>
                </a:solidFill>
                <a:effectLst/>
              </a:rPr>
              <a:t>.201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3</a:t>
            </a:r>
            <a:r>
              <a:rPr lang="en-US" sz="1600" dirty="0" smtClean="0">
                <a:solidFill>
                  <a:schemeClr val="bg1"/>
                </a:solidFill>
                <a:effectLst/>
              </a:rPr>
              <a:t>]. </a:t>
            </a:r>
            <a:r>
              <a:rPr lang="en-US" sz="1600" dirty="0" err="1" smtClean="0">
                <a:solidFill>
                  <a:schemeClr val="bg1"/>
                </a:solidFill>
                <a:effectLst/>
              </a:rPr>
              <a:t>Dostupný</a:t>
            </a:r>
            <a:r>
              <a:rPr lang="en-US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1600" dirty="0" err="1" smtClean="0">
                <a:solidFill>
                  <a:schemeClr val="bg1"/>
                </a:solidFill>
                <a:effectLst/>
              </a:rPr>
              <a:t>na</a:t>
            </a:r>
            <a:r>
              <a:rPr lang="en-US" sz="1600" dirty="0" smtClean="0">
                <a:solidFill>
                  <a:schemeClr val="bg1"/>
                </a:solidFill>
                <a:effectLst/>
              </a:rPr>
              <a:t> WWW: http://commons.wikimedia.org/wiki/File:Great_Moravia_Svatopluk.jpg </a:t>
            </a:r>
            <a:endParaRPr lang="cs-CZ" sz="1600" dirty="0" smtClean="0">
              <a:solidFill>
                <a:schemeClr val="bg1"/>
              </a:solidFill>
              <a:effectLst/>
            </a:endParaRPr>
          </a:p>
          <a:p>
            <a:pPr algn="l"/>
            <a:r>
              <a:rPr lang="cs-CZ" sz="1600" dirty="0" smtClean="0">
                <a:solidFill>
                  <a:schemeClr val="bg1"/>
                </a:solidFill>
                <a:effectLst/>
              </a:rPr>
              <a:t>KOLEKTIV AUTORŮ. 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Školní atlas světa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. Praha: Kartografie Praha, 2004, ISBN 80-7011-730-3.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 err="1">
                <a:solidFill>
                  <a:schemeClr val="bg1"/>
                </a:solidFill>
              </a:rPr>
              <a:t>Gemerská</a:t>
            </a:r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err="1">
                <a:solidFill>
                  <a:schemeClr val="bg1"/>
                </a:solidFill>
              </a:rPr>
              <a:t>knižnica</a:t>
            </a:r>
            <a:r>
              <a:rPr lang="cs-CZ" sz="1600" i="1" dirty="0">
                <a:solidFill>
                  <a:schemeClr val="bg1"/>
                </a:solidFill>
              </a:rPr>
              <a:t> Pavla Dobšinského v </a:t>
            </a:r>
            <a:r>
              <a:rPr lang="cs-CZ" sz="1600" i="1" dirty="0" err="1">
                <a:solidFill>
                  <a:schemeClr val="bg1"/>
                </a:solidFill>
              </a:rPr>
              <a:t>Rožňave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30.9.2013]. </a:t>
            </a:r>
            <a:r>
              <a:rPr lang="cs-CZ" sz="1600" dirty="0">
                <a:solidFill>
                  <a:schemeClr val="bg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bg1"/>
                </a:solidFill>
              </a:rPr>
              <a:t>old.kniznica-rv.sk/publikacie/slovensko_v_historii.htm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Základní škola Kolín II.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30.9.2013]. </a:t>
            </a:r>
            <a:r>
              <a:rPr lang="cs-CZ" sz="1600" dirty="0">
                <a:solidFill>
                  <a:schemeClr val="bg1"/>
                </a:solidFill>
              </a:rPr>
              <a:t>Dostupný na WWW: hhttp://</a:t>
            </a:r>
            <a:r>
              <a:rPr lang="cs-CZ" sz="1600" dirty="0" smtClean="0">
                <a:solidFill>
                  <a:schemeClr val="bg1"/>
                </a:solidFill>
              </a:rPr>
              <a:t>www.2zskolin.cz/panovnici/01/01.htm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Ústava </a:t>
            </a:r>
            <a:r>
              <a:rPr lang="cs-CZ" sz="1600" i="1" dirty="0" err="1">
                <a:solidFill>
                  <a:schemeClr val="bg1"/>
                </a:solidFill>
              </a:rPr>
              <a:t>Slovenskej</a:t>
            </a:r>
            <a:r>
              <a:rPr lang="cs-CZ" sz="1600" i="1" dirty="0">
                <a:solidFill>
                  <a:schemeClr val="bg1"/>
                </a:solidFill>
              </a:rPr>
              <a:t> republiky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30.9.2013]. </a:t>
            </a:r>
            <a:r>
              <a:rPr lang="cs-CZ" sz="1600" dirty="0">
                <a:solidFill>
                  <a:schemeClr val="bg1"/>
                </a:solidFill>
              </a:rPr>
              <a:t>Dostupný na WWW: http://sk.wikisource.org/wiki/%</a:t>
            </a:r>
            <a:r>
              <a:rPr lang="cs-CZ" sz="1600" dirty="0" smtClean="0">
                <a:solidFill>
                  <a:schemeClr val="bg1"/>
                </a:solidFill>
              </a:rPr>
              <a:t>C3%9Astava_Slovenskej_republiky#Verzia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Rastislav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</a:t>
            </a:r>
            <a:r>
              <a:rPr lang="cs-CZ" sz="1600" dirty="0">
                <a:solidFill>
                  <a:schemeClr val="bg1"/>
                </a:solidFill>
              </a:rPr>
              <a:t>]. Dostupný na WWW: 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cs.wikipedia.org/wiki/Rastislav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MATEJKO, Jan. </a:t>
            </a:r>
            <a:r>
              <a:rPr lang="cs-CZ" sz="1600" i="1" dirty="0" err="1">
                <a:solidFill>
                  <a:schemeClr val="bg1"/>
                </a:solidFill>
              </a:rPr>
              <a:t>Wikimedia</a:t>
            </a:r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err="1">
                <a:solidFill>
                  <a:schemeClr val="bg1"/>
                </a:solidFill>
              </a:rPr>
              <a:t>Commons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</a:t>
            </a:r>
            <a:r>
              <a:rPr lang="cs-CZ" sz="1600" dirty="0">
                <a:solidFill>
                  <a:schemeClr val="bg1"/>
                </a:solidFill>
              </a:rPr>
              <a:t>]. Dostupný na WWW: http://common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s.wikimedia.org/wiki/</a:t>
            </a:r>
            <a:r>
              <a:rPr lang="cs-CZ" sz="1600" dirty="0" err="1">
                <a:solidFill>
                  <a:schemeClr val="bg1"/>
                </a:solidFill>
              </a:rPr>
              <a:t>File:Cyril_and_Methodius.jpg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endParaRPr lang="cs-CZ" sz="1600" dirty="0" smtClean="0">
              <a:solidFill>
                <a:schemeClr val="bg1"/>
              </a:solidFill>
            </a:endParaRP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Rostislav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30.9.2013]. </a:t>
            </a:r>
            <a:r>
              <a:rPr lang="cs-CZ" sz="1600" dirty="0">
                <a:solidFill>
                  <a:schemeClr val="bg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cs.wikipedia.org/wiki/Rostislav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ANONYMOUS. </a:t>
            </a:r>
            <a:r>
              <a:rPr lang="cs-CZ" sz="1600" i="1" dirty="0" err="1">
                <a:solidFill>
                  <a:schemeClr val="bg1"/>
                </a:solidFill>
              </a:rPr>
              <a:t>Wikimedia</a:t>
            </a:r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err="1">
                <a:solidFill>
                  <a:schemeClr val="bg1"/>
                </a:solidFill>
              </a:rPr>
              <a:t>Commons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</a:t>
            </a:r>
            <a:r>
              <a:rPr lang="cs-CZ" sz="1600" dirty="0">
                <a:solidFill>
                  <a:schemeClr val="bg1"/>
                </a:solidFill>
              </a:rPr>
              <a:t>]. Dostupný na WWW: http://commons.wikimedia.org/wiki/File:Louis_II_de_Germanie.jpg </a:t>
            </a:r>
            <a:endParaRPr lang="cs-CZ" sz="1600" dirty="0" smtClean="0">
              <a:solidFill>
                <a:schemeClr val="bg1"/>
              </a:solidFill>
            </a:endParaRPr>
          </a:p>
          <a:p>
            <a:pPr algn="l"/>
            <a:r>
              <a:rPr lang="en-US" sz="1600" dirty="0">
                <a:solidFill>
                  <a:schemeClr val="bg1"/>
                </a:solidFill>
              </a:rPr>
              <a:t>UNKNOWN. </a:t>
            </a:r>
            <a:r>
              <a:rPr lang="en-US" sz="1600" i="1" dirty="0">
                <a:solidFill>
                  <a:schemeClr val="bg1"/>
                </a:solidFill>
              </a:rPr>
              <a:t>Wikimedia Commons</a:t>
            </a:r>
            <a:r>
              <a:rPr lang="en-US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</a:t>
            </a:r>
            <a:r>
              <a:rPr lang="en-US" sz="1600" dirty="0" smtClean="0">
                <a:solidFill>
                  <a:schemeClr val="bg1"/>
                </a:solidFill>
              </a:rPr>
              <a:t>.</a:t>
            </a:r>
            <a:r>
              <a:rPr lang="cs-CZ" sz="1600" dirty="0" smtClean="0">
                <a:solidFill>
                  <a:schemeClr val="bg1"/>
                </a:solidFill>
              </a:rPr>
              <a:t>9</a:t>
            </a:r>
            <a:r>
              <a:rPr lang="en-US" sz="1600" dirty="0" smtClean="0">
                <a:solidFill>
                  <a:schemeClr val="bg1"/>
                </a:solidFill>
              </a:rPr>
              <a:t>.201</a:t>
            </a:r>
            <a:r>
              <a:rPr lang="cs-CZ" sz="1600" dirty="0" smtClean="0">
                <a:solidFill>
                  <a:schemeClr val="bg1"/>
                </a:solidFill>
              </a:rPr>
              <a:t>3</a:t>
            </a:r>
            <a:r>
              <a:rPr lang="en-US" sz="1600" dirty="0" smtClean="0">
                <a:solidFill>
                  <a:schemeClr val="bg1"/>
                </a:solidFill>
              </a:rPr>
              <a:t>]. </a:t>
            </a:r>
            <a:r>
              <a:rPr lang="en-US" sz="1600" dirty="0" err="1">
                <a:solidFill>
                  <a:schemeClr val="bg1"/>
                </a:solidFill>
              </a:rPr>
              <a:t>Dostupný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na</a:t>
            </a:r>
            <a:r>
              <a:rPr lang="en-US" sz="1600" dirty="0">
                <a:solidFill>
                  <a:schemeClr val="bg1"/>
                </a:solidFill>
              </a:rPr>
              <a:t> WWW: http://commons.wikimedia.org/wiki/File:Dalimil2.jpg </a:t>
            </a:r>
            <a:endParaRPr lang="cs-CZ" sz="1600" dirty="0" smtClean="0">
              <a:solidFill>
                <a:schemeClr val="bg1"/>
              </a:solidFill>
            </a:endParaRP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SKLADANÝ, Marian; JÍLEK, Tomáš; ORSÁGOVÁ, Marta. </a:t>
            </a:r>
            <a:r>
              <a:rPr lang="cs-CZ" sz="1600" i="1" dirty="0">
                <a:solidFill>
                  <a:schemeClr val="bg1"/>
                </a:solidFill>
              </a:rPr>
              <a:t>Dějepis pro 5. ročník základní školy</a:t>
            </a:r>
            <a:r>
              <a:rPr lang="cs-CZ" sz="1600" dirty="0">
                <a:solidFill>
                  <a:schemeClr val="bg1"/>
                </a:solidFill>
              </a:rPr>
              <a:t>. Praha: SPN, 1988, ISBN NEUVEDENO. </a:t>
            </a: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KOLEKTIV AUTORŮ. </a:t>
            </a:r>
            <a:r>
              <a:rPr lang="cs-CZ" sz="1600" i="1" dirty="0">
                <a:solidFill>
                  <a:schemeClr val="bg1"/>
                </a:solidFill>
              </a:rPr>
              <a:t>Školní atlas československých dějin</a:t>
            </a:r>
            <a:r>
              <a:rPr lang="cs-CZ" sz="1600" dirty="0">
                <a:solidFill>
                  <a:schemeClr val="bg1"/>
                </a:solidFill>
              </a:rPr>
              <a:t>. Praha: Ústřední zpráva geodézie a kartografie, 1964, ISBN NEUVEDENO. </a:t>
            </a:r>
            <a:endParaRPr lang="cs-CZ" sz="1600" dirty="0" smtClean="0">
              <a:solidFill>
                <a:schemeClr val="bg1"/>
              </a:solidFill>
            </a:endParaRPr>
          </a:p>
          <a:p>
            <a:pPr algn="l"/>
            <a:r>
              <a:rPr lang="cs-CZ" sz="1600" dirty="0">
                <a:solidFill>
                  <a:schemeClr val="bg1"/>
                </a:solidFill>
              </a:rPr>
              <a:t>GOTH, Jan. </a:t>
            </a:r>
            <a:r>
              <a:rPr lang="cs-CZ" sz="1600" i="1" dirty="0">
                <a:solidFill>
                  <a:schemeClr val="bg1"/>
                </a:solidFill>
              </a:rPr>
              <a:t>Sarakt.eu</a:t>
            </a:r>
            <a:r>
              <a:rPr lang="cs-CZ" sz="1600" dirty="0">
                <a:solidFill>
                  <a:schemeClr val="bg1"/>
                </a:solidFill>
              </a:rPr>
              <a:t> [online]. [cit. </a:t>
            </a:r>
            <a:r>
              <a:rPr lang="cs-CZ" sz="1600" dirty="0" smtClean="0">
                <a:solidFill>
                  <a:schemeClr val="bg1"/>
                </a:solidFill>
              </a:rPr>
              <a:t>30.9.2013]. </a:t>
            </a:r>
            <a:r>
              <a:rPr lang="cs-CZ" sz="1600" dirty="0">
                <a:solidFill>
                  <a:schemeClr val="bg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bg1"/>
                </a:solidFill>
              </a:rPr>
              <a:t>www.sarakt.eu/3pruty.jpg</a:t>
            </a:r>
          </a:p>
          <a:p>
            <a:pPr algn="l"/>
            <a:r>
              <a:rPr lang="cs-CZ" sz="1800" dirty="0">
                <a:solidFill>
                  <a:schemeClr val="bg1"/>
                </a:solidFill>
              </a:rPr>
              <a:t>PALACKÝ, František. </a:t>
            </a:r>
            <a:r>
              <a:rPr lang="cs-CZ" sz="1800" i="1" dirty="0">
                <a:solidFill>
                  <a:schemeClr val="bg1"/>
                </a:solidFill>
              </a:rPr>
              <a:t>O třech prutech Svatoplukových</a:t>
            </a:r>
            <a:r>
              <a:rPr lang="cs-CZ" sz="1800" dirty="0">
                <a:solidFill>
                  <a:schemeClr val="bg1"/>
                </a:solidFill>
              </a:rPr>
              <a:t> [online]. [cit. </a:t>
            </a:r>
            <a:r>
              <a:rPr lang="cs-CZ" sz="1800" dirty="0" smtClean="0">
                <a:solidFill>
                  <a:schemeClr val="bg1"/>
                </a:solidFill>
              </a:rPr>
              <a:t>30.3.2013]. </a:t>
            </a:r>
            <a:r>
              <a:rPr lang="cs-CZ" sz="1800" dirty="0">
                <a:solidFill>
                  <a:schemeClr val="bg1"/>
                </a:solidFill>
              </a:rPr>
              <a:t>Dostupný na WWW: http://www.sarakt.eu/povesti.htm </a:t>
            </a:r>
            <a:r>
              <a:rPr lang="cs-CZ" sz="1800" dirty="0" smtClean="0">
                <a:solidFill>
                  <a:schemeClr val="bg1"/>
                </a:solidFill>
              </a:rPr>
              <a:t>  </a:t>
            </a:r>
            <a:endParaRPr lang="cs-CZ" sz="1800" dirty="0">
              <a:solidFill>
                <a:schemeClr val="bg1"/>
              </a:solidFill>
            </a:endParaRPr>
          </a:p>
          <a:p>
            <a:pPr algn="l"/>
            <a:endParaRPr lang="cs-CZ" sz="1800" dirty="0">
              <a:solidFill>
                <a:schemeClr val="bg1"/>
              </a:solidFill>
            </a:endParaRPr>
          </a:p>
          <a:p>
            <a:pPr algn="l"/>
            <a:r>
              <a:rPr lang="cs-CZ" sz="1800" dirty="0" smtClean="0">
                <a:solidFill>
                  <a:schemeClr val="bg1"/>
                </a:solidFill>
              </a:rPr>
              <a:t>   </a:t>
            </a:r>
            <a:r>
              <a:rPr lang="cs-CZ" sz="1800" dirty="0" smtClean="0">
                <a:solidFill>
                  <a:schemeClr val="bg1"/>
                </a:solidFill>
                <a:effectLst/>
              </a:rPr>
              <a:t>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5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2108</Words>
  <Application>Microsoft Office PowerPoint</Application>
  <PresentationFormat>Předvádění na obrazovce (16:9)</PresentationFormat>
  <Paragraphs>166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VELKOMORAVSKÁ ŘÍŠE</vt:lpstr>
      <vt:lpstr>VELKOMORAVSKÁ ŘÍŠE ÚVOD – DEFINICE POJMŮ</vt:lpstr>
      <vt:lpstr>VELKOMORAVSKÁ ŘÍŠE MAPA</vt:lpstr>
      <vt:lpstr>VELKOMORAVSKÁ ŘÍŠE VZNIK – KNÍŽE MOJMÍR I.</vt:lpstr>
      <vt:lpstr>VELKOMORAVSKÁ ŘÍŠE KNÍŽE ROSTISLAV</vt:lpstr>
      <vt:lpstr>VELKOMORAVSKÁ ŘÍŠE KNÍŽE ROSTISLAV – MISIE KONSTANTINA A METODĚJE</vt:lpstr>
      <vt:lpstr>VELKOMORAVSKÁ ŘÍŠE KNÍŽE ROSTISLAV – MISIE KONSTANTINA A METODĚJE</vt:lpstr>
      <vt:lpstr>VELKOMORAVSKÁ ŘÍŠE KNÍŽE ROSTISLAV</vt:lpstr>
      <vt:lpstr>VELKOMORAVSKÁ ŘÍŠE KNÍŽE SVATOPLUK –POČÁTEK VLÁDY</vt:lpstr>
      <vt:lpstr>VELKOMORAVSKÁ ŘÍŠE KNÍŽE SVATOPLUK</vt:lpstr>
      <vt:lpstr>VELKOMORAVSKÁ ŘÍŠE KNÍŽE SVATOPLUK – KONEC VLÁDY</vt:lpstr>
      <vt:lpstr>VELKOMORAVSKÁ ŘÍŠE KNÍŽE MOJMÍR II. A ZÁNIK ŘÍŠE</vt:lpstr>
      <vt:lpstr>VELKOMORAVSKÁ ŘÍŠE KULTURA VELKÉ MORAVY</vt:lpstr>
      <vt:lpstr>VELKOMORAVSKÁ ŘÍŠE KULTURA VELKÉ MORAVY</vt:lpstr>
      <vt:lpstr>VELKOMORAVSKÁ ŘÍŠE KULTURA VELKÉ MORAVY</vt:lpstr>
      <vt:lpstr>VELKOMORAVSKÁ ŘÍŠE </vt:lpstr>
      <vt:lpstr>VELKOMORAVSKÁ ŘÍŠE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78</cp:revision>
  <dcterms:created xsi:type="dcterms:W3CDTF">2014-03-29T13:36:41Z</dcterms:created>
  <dcterms:modified xsi:type="dcterms:W3CDTF">2014-04-02T13:28:29Z</dcterms:modified>
</cp:coreProperties>
</file>