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0"/>
  </p:notesMasterIdLst>
  <p:sldIdLst>
    <p:sldId id="264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5CEC3A-1CF1-4131-AC9E-BA031506821E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DA33C4-C76A-465D-A16F-10D2293CD6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85901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275E1328-82B4-4BE1-AA7A-68A812489BCE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089FA-9D7E-48CC-8430-F571417EA2DB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32E8779-0161-4FAC-9C17-F6E2912DA0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089FA-9D7E-48CC-8430-F571417EA2DB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E8779-0161-4FAC-9C17-F6E2912DA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089FA-9D7E-48CC-8430-F571417EA2DB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E8779-0161-4FAC-9C17-F6E2912DA0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089FA-9D7E-48CC-8430-F571417EA2DB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E8779-0161-4FAC-9C17-F6E2912DA0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089FA-9D7E-48CC-8430-F571417EA2DB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E8779-0161-4FAC-9C17-F6E2912DA0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089FA-9D7E-48CC-8430-F571417EA2DB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E8779-0161-4FAC-9C17-F6E2912DA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089FA-9D7E-48CC-8430-F571417EA2DB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E8779-0161-4FAC-9C17-F6E2912DA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089FA-9D7E-48CC-8430-F571417EA2DB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E8779-0161-4FAC-9C17-F6E2912DA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089FA-9D7E-48CC-8430-F571417EA2DB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E8779-0161-4FAC-9C17-F6E2912DA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089FA-9D7E-48CC-8430-F571417EA2DB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E8779-0161-4FAC-9C17-F6E2912DA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089FA-9D7E-48CC-8430-F571417EA2DB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E8779-0161-4FAC-9C17-F6E2912DA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1C3B42-33D3-441A-8CC9-314DD8DF774F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6218A-FCF4-4D76-870F-7B33372A76A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61519151"/>
      </p:ext>
    </p:extLst>
  </p:cSld>
  <p:clrMapOvr>
    <a:masterClrMapping/>
  </p:clrMapOvr>
  <p:transition spd="slow">
    <p:randomBar dir="vert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A6BEA9-2337-444F-AA30-838049E3A9F5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E73CA4-6DD8-4906-9FA4-6026BE59BA6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3720371"/>
      </p:ext>
    </p:extLst>
  </p:cSld>
  <p:clrMapOvr>
    <a:masterClrMapping/>
  </p:clrMapOvr>
  <p:transition spd="slow">
    <p:randomBar dir="vert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566235-8365-4503-AED9-CDDA843B156D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5506F-A62B-425A-9AA7-82B5BA3D572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9855273"/>
      </p:ext>
    </p:extLst>
  </p:cSld>
  <p:clrMapOvr>
    <a:masterClrMapping/>
  </p:clrMapOvr>
  <p:transition spd="slow">
    <p:randomBar dir="vert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2B035-8F54-447F-B0AE-87FE158E0946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A5D585-F9B8-4964-90BA-858A701D804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6562893"/>
      </p:ext>
    </p:extLst>
  </p:cSld>
  <p:clrMapOvr>
    <a:masterClrMapping/>
  </p:clrMapOvr>
  <p:transition spd="slow">
    <p:randomBar dir="vert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08206-DBC1-48E1-B6F0-F89FC05D5153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0D12F-05E0-41EA-8E49-5385B51369D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2557091"/>
      </p:ext>
    </p:extLst>
  </p:cSld>
  <p:clrMapOvr>
    <a:masterClrMapping/>
  </p:clrMapOvr>
  <p:transition spd="slow">
    <p:randomBar dir="vert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FD953B-FD00-4D59-A11C-AA53488EB601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D605FA-0995-4DD1-B257-D2F47A4E1E8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8161262"/>
      </p:ext>
    </p:extLst>
  </p:cSld>
  <p:clrMapOvr>
    <a:masterClrMapping/>
  </p:clrMapOvr>
  <p:transition spd="slow">
    <p:randomBar dir="vert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2F447-E15B-43D0-BCD5-7E59F1C1C3C7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7BBB43-A56E-46BE-81E7-4BEC254CAF7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24972347"/>
      </p:ext>
    </p:extLst>
  </p:cSld>
  <p:clrMapOvr>
    <a:masterClrMapping/>
  </p:clrMapOvr>
  <p:transition spd="slow">
    <p:randomBar dir="vert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28F2CD-E744-44BC-A0CB-11B683B245AB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CBCCD9-44FB-4A3E-914B-761E97B4E8E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5287148"/>
      </p:ext>
    </p:extLst>
  </p:cSld>
  <p:clrMapOvr>
    <a:masterClrMapping/>
  </p:clrMapOvr>
  <p:transition spd="slow">
    <p:randomBar dir="vert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AB2A4-C7F5-4AD2-9E91-74D37AFEF40C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C5CBA1-855C-45ED-9109-9F6A10C644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48331"/>
      </p:ext>
    </p:extLst>
  </p:cSld>
  <p:clrMapOvr>
    <a:masterClrMapping/>
  </p:clrMapOvr>
  <p:transition spd="slow">
    <p:randomBar dir="vert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2CE07F-228B-4C26-888A-ADE152A55C37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56C6E7-EFDE-495F-9B06-894F8EB85C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7706940"/>
      </p:ext>
    </p:extLst>
  </p:cSld>
  <p:clrMapOvr>
    <a:masterClrMapping/>
  </p:clrMapOvr>
  <p:transition spd="slow">
    <p:randomBar dir="vert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DA9D3-D20C-41D1-90BD-8706F103026B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01E2A-F6EC-4508-A92B-D7E0055B9E3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70266100"/>
      </p:ext>
    </p:extLst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E1089FA-9D7E-48CC-8430-F571417EA2DB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32E8779-0161-4FAC-9C17-F6E2912DA0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randomBar dir="vert"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6D2B60B-31A3-4618-902D-BFBF52BC5D3B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046CA5F-51C1-4656-95CD-889E6B927FF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2811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randomBar dir="vert"/>
  </p:transition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72684227"/>
              </p:ext>
            </p:extLst>
          </p:nvPr>
        </p:nvGraphicFramePr>
        <p:xfrm>
          <a:off x="1258888" y="2133600"/>
          <a:ext cx="6697662" cy="42660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dirty="0" smtClean="0"/>
                        <a:t>Globální problémy - obecná charakteristika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VY_32_INOVACE_10.01.03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Helena Vacková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Člověk a prostředí pro 4.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4. lyceum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září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vysvětluje  globální problémy a jejich projevy, charakterizuje pojmy globalizace a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globalistika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. Učí žáky přemýšlet o kladech a záporech procesu globalizace.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látky + procvičení pomocí kontrolních otázek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9986153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Motivační otázky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1. Vyjmenujte příklady ohrožení přírody, které znáte ze svého okolí.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2. Jmenujte příklady živočichů, kteří byli na území našeho státu v minulých staletích zcela vyhubeni.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3. V kterém století nabylo působení člověka na přírodu celosvětového významu a proč?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551682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6002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Dopady změn na prostředí 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Globální (celosvětové) problémy vzešly z působení člověka na přírodu</a:t>
            </a:r>
          </a:p>
          <a:p>
            <a:pPr marL="0" indent="0" algn="ctr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vývoj lidstva přinesl  </a:t>
            </a:r>
            <a:r>
              <a:rPr lang="cs-CZ" u="sng" dirty="0" smtClean="0">
                <a:solidFill>
                  <a:schemeClr val="tx1"/>
                </a:solidFill>
              </a:rPr>
              <a:t>negativní jevy </a:t>
            </a:r>
            <a:r>
              <a:rPr lang="cs-CZ" dirty="0" smtClean="0">
                <a:solidFill>
                  <a:schemeClr val="tx1"/>
                </a:solidFill>
              </a:rPr>
              <a:t>(např. zvětšování  ekonomických rozdílů mezi lidmi, znečištění ovzduší)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projevují se lokálně (překotná urbanizace), regionálně (nedostatek vody), celosvětově (klimatické změny)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projevují  se ve vzájemné kombinaci a synergii (vlivy se násobí)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504756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Globalizace - členění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/>
                </a:solidFill>
              </a:rPr>
              <a:t>Globalizace </a:t>
            </a:r>
            <a:r>
              <a:rPr lang="cs-CZ" dirty="0" smtClean="0">
                <a:solidFill>
                  <a:schemeClr val="tx2"/>
                </a:solidFill>
              </a:rPr>
              <a:t>– soubor procesů, které vytvářejí, zmnožují a rozšiřují celosvětové  vzájemné závislosti a výměny</a:t>
            </a:r>
          </a:p>
          <a:p>
            <a:r>
              <a:rPr lang="cs-CZ" u="sng" dirty="0" smtClean="0">
                <a:solidFill>
                  <a:schemeClr val="tx2"/>
                </a:solidFill>
              </a:rPr>
              <a:t>Ekonomická globalizace </a:t>
            </a:r>
            <a:r>
              <a:rPr lang="cs-CZ" dirty="0" smtClean="0">
                <a:solidFill>
                  <a:schemeClr val="tx2"/>
                </a:solidFill>
              </a:rPr>
              <a:t>– mezinárodní ekonomická  integrace, nadnárodní instituce</a:t>
            </a:r>
          </a:p>
          <a:p>
            <a:r>
              <a:rPr lang="cs-CZ" u="sng" dirty="0" smtClean="0">
                <a:solidFill>
                  <a:schemeClr val="tx2"/>
                </a:solidFill>
              </a:rPr>
              <a:t>Sociální globalizace </a:t>
            </a:r>
            <a:r>
              <a:rPr lang="cs-CZ" dirty="0" smtClean="0">
                <a:solidFill>
                  <a:schemeClr val="tx2"/>
                </a:solidFill>
              </a:rPr>
              <a:t>– propojenost mezi národy</a:t>
            </a:r>
          </a:p>
          <a:p>
            <a:r>
              <a:rPr lang="cs-CZ" u="sng" dirty="0" smtClean="0">
                <a:solidFill>
                  <a:schemeClr val="tx2"/>
                </a:solidFill>
              </a:rPr>
              <a:t>Politická globalizace </a:t>
            </a:r>
            <a:r>
              <a:rPr lang="cs-CZ" dirty="0" smtClean="0">
                <a:solidFill>
                  <a:schemeClr val="tx2"/>
                </a:solidFill>
              </a:rPr>
              <a:t>– EU, NATO, OSN</a:t>
            </a:r>
          </a:p>
          <a:p>
            <a:r>
              <a:rPr lang="cs-CZ" u="sng" dirty="0" smtClean="0">
                <a:solidFill>
                  <a:schemeClr val="tx2"/>
                </a:solidFill>
              </a:rPr>
              <a:t>Kulturní globalizace </a:t>
            </a:r>
            <a:r>
              <a:rPr lang="cs-CZ" dirty="0" smtClean="0">
                <a:solidFill>
                  <a:schemeClr val="tx2"/>
                </a:solidFill>
              </a:rPr>
              <a:t>– šíření a přejímání kulturních jevů</a:t>
            </a:r>
          </a:p>
          <a:p>
            <a:r>
              <a:rPr lang="cs-CZ" u="sng" dirty="0" smtClean="0">
                <a:solidFill>
                  <a:schemeClr val="tx2"/>
                </a:solidFill>
              </a:rPr>
              <a:t>Environmentální globalizace</a:t>
            </a:r>
            <a:r>
              <a:rPr lang="cs-CZ" dirty="0" smtClean="0">
                <a:solidFill>
                  <a:schemeClr val="tx2"/>
                </a:solidFill>
              </a:rPr>
              <a:t> – vliv člověka na přírodu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0184132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Globalistika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věda zformovaná ve  druhé polovině 20. století (důkazy o tom, že ohrožení života nemusí být způsobeno pouze válkou)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nad oborová věda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aktivně hledá cesty k řešení globálních problémů</a:t>
            </a:r>
          </a:p>
          <a:p>
            <a:endParaRPr lang="cs-CZ" dirty="0"/>
          </a:p>
        </p:txBody>
      </p:sp>
      <p:pic>
        <p:nvPicPr>
          <p:cNvPr id="1026" name="Picture 2" descr="C:\Users\PC1\Desktop\obrázky Vacková\globalizac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789040"/>
            <a:ext cx="2880320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5812143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Opakovací otázk</a:t>
            </a:r>
            <a:r>
              <a:rPr lang="cs-CZ" dirty="0">
                <a:solidFill>
                  <a:srgbClr val="0070C0"/>
                </a:solidFill>
              </a:rPr>
              <a:t>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1. S použitím příkladů vysvětlete pojem globalizace.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2. Diskutujte o kladech a záporech procesu globalizace.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335453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Zdroje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>
                <a:solidFill>
                  <a:schemeClr val="tx1"/>
                </a:solidFill>
              </a:rPr>
              <a:t>EZECHEL, M., ZICHOVÁ, J., PYTLOUN, L. Ekologie a ochrana životního prostředí. Mělník: VOŠZ A </a:t>
            </a:r>
            <a:r>
              <a:rPr lang="cs-CZ" dirty="0" err="1">
                <a:solidFill>
                  <a:schemeClr val="tx1"/>
                </a:solidFill>
              </a:rPr>
              <a:t>SZaŠ</a:t>
            </a:r>
            <a:r>
              <a:rPr lang="cs-CZ" dirty="0">
                <a:solidFill>
                  <a:schemeClr val="tx1"/>
                </a:solidFill>
              </a:rPr>
              <a:t>, 2012. 211 s.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http</a:t>
            </a:r>
            <a:r>
              <a:rPr lang="cs-CZ" dirty="0">
                <a:solidFill>
                  <a:schemeClr val="tx1"/>
                </a:solidFill>
              </a:rPr>
              <a:t>://</a:t>
            </a:r>
            <a:r>
              <a:rPr lang="cs-CZ" dirty="0" smtClean="0">
                <a:solidFill>
                  <a:schemeClr val="tx1"/>
                </a:solidFill>
              </a:rPr>
              <a:t>www.euractiv.cz/socialni-politika/clanek/komise-navrhla-zzen-evropskho-fondu-pro-pizpsoben-se-globali (staženo </a:t>
            </a:r>
            <a:r>
              <a:rPr lang="cs-CZ" dirty="0" smtClean="0">
                <a:solidFill>
                  <a:schemeClr val="tx1"/>
                </a:solidFill>
              </a:rPr>
              <a:t>8. </a:t>
            </a:r>
            <a:r>
              <a:rPr lang="cs-CZ" dirty="0" smtClean="0">
                <a:solidFill>
                  <a:schemeClr val="tx1"/>
                </a:solidFill>
              </a:rPr>
              <a:t>9. 2012) </a:t>
            </a:r>
          </a:p>
        </p:txBody>
      </p:sp>
    </p:spTree>
    <p:extLst>
      <p:ext uri="{BB962C8B-B14F-4D97-AF65-F5344CB8AC3E}">
        <p14:creationId xmlns:p14="http://schemas.microsoft.com/office/powerpoint/2010/main" xmlns="" val="753298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122</TotalTime>
  <Words>348</Words>
  <Application>Microsoft Office PowerPoint</Application>
  <PresentationFormat>Předvádění na obrazovce (4:3)</PresentationFormat>
  <Paragraphs>53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Exekutivní</vt:lpstr>
      <vt:lpstr>Motiv sady Office</vt:lpstr>
      <vt:lpstr>Snímek 1</vt:lpstr>
      <vt:lpstr>Motivační otázky</vt:lpstr>
      <vt:lpstr>Dopady změn na prostředí </vt:lpstr>
      <vt:lpstr>Globalizace - členění</vt:lpstr>
      <vt:lpstr>Globalistika</vt:lpstr>
      <vt:lpstr>Opakovací otázky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Globální problémy - obecná chakteristika</dc:title>
  <dc:creator>PC1</dc:creator>
  <cp:lastModifiedBy>zemanxj</cp:lastModifiedBy>
  <cp:revision>18</cp:revision>
  <dcterms:created xsi:type="dcterms:W3CDTF">2013-08-22T07:34:15Z</dcterms:created>
  <dcterms:modified xsi:type="dcterms:W3CDTF">2013-09-26T13:45:55Z</dcterms:modified>
</cp:coreProperties>
</file>