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69" r:id="rId2"/>
    <p:sldId id="258" r:id="rId3"/>
    <p:sldId id="259" r:id="rId4"/>
    <p:sldId id="266" r:id="rId5"/>
    <p:sldId id="260" r:id="rId6"/>
    <p:sldId id="261" r:id="rId7"/>
    <p:sldId id="267" r:id="rId8"/>
    <p:sldId id="262" r:id="rId9"/>
    <p:sldId id="268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51A75A-32D0-4942-9C7D-416ABF3500D5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0F9FEE-4126-4F34-A331-BD46CF2689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519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275E1328-82B4-4BE1-AA7A-68A812489BCE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43CC-7352-4A1E-AECF-A0BD0B975D5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74A0F47-142A-4919-8C28-01E262C3C1B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43CC-7352-4A1E-AECF-A0BD0B975D5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A0F47-142A-4919-8C28-01E262C3C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43CC-7352-4A1E-AECF-A0BD0B975D5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A0F47-142A-4919-8C28-01E262C3C1B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43CC-7352-4A1E-AECF-A0BD0B975D5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A0F47-142A-4919-8C28-01E262C3C1B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43CC-7352-4A1E-AECF-A0BD0B975D5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A0F47-142A-4919-8C28-01E262C3C1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43CC-7352-4A1E-AECF-A0BD0B975D5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A0F47-142A-4919-8C28-01E262C3C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43CC-7352-4A1E-AECF-A0BD0B975D5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A0F47-142A-4919-8C28-01E262C3C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43CC-7352-4A1E-AECF-A0BD0B975D5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A0F47-142A-4919-8C28-01E262C3C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43CC-7352-4A1E-AECF-A0BD0B975D5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A0F47-142A-4919-8C28-01E262C3C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43CC-7352-4A1E-AECF-A0BD0B975D5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A0F47-142A-4919-8C28-01E262C3C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43CC-7352-4A1E-AECF-A0BD0B975D5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A0F47-142A-4919-8C28-01E262C3C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D4743CC-7352-4A1E-AECF-A0BD0B975D5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74A0F47-142A-4919-8C28-01E262C3C1B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9665045"/>
              </p:ext>
            </p:extLst>
          </p:nvPr>
        </p:nvGraphicFramePr>
        <p:xfrm>
          <a:off x="1258888" y="2133600"/>
          <a:ext cx="6697662" cy="4266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/>
                        <a:t>Obecně  lidské  globální problémy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VY_32_INOVACE_10.01.04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Helena Vacková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Člověk a prostředí pro 4.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lyceum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září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charakterizuje obecně lidské globální problémy a jejich projevy. Učí žáky přemýšlet o důsledcích obecně lidských globálních  problémů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pro lidstvo.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látky + procvičení pomocí kontrolních otázek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848721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Problémy morálky, hodnot a mezilidských vztahů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Jsou důsledkem nerovnoměrného rozvoje mezi státy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Překotný rozvoj společnosti není v souladu s vývojem individuálních potřeb i schopností člověka (rozbíjení vzájemné důvěry, oslabené svazky mezi rodiči a dětmi, přesycenost informacemi – člověk přestává odlišovat důležité od méně důležitého, změna hodnotového systému, odklon od tradičních hodnot, soupeření o zisk a moc, strach z předstižení, vyhasnutí citů aj.)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Důsledky</a:t>
            </a:r>
            <a:r>
              <a:rPr lang="cs-CZ" u="sng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– mediální politické, komerční, ekonomické či náboženské  manipulace (fanatismus)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67058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Problémy válek a zbrojení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Hlavní příčinou válek posledních století je bída a beznaděj (nízká životní úroveň vede ke zrodu fanatických politických vůdců)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Konvenční vojenská výzbroj (pušky, tanky, děla) je nahrazována </a:t>
            </a:r>
            <a:r>
              <a:rPr lang="cs-CZ" b="1" dirty="0" smtClean="0">
                <a:solidFill>
                  <a:schemeClr val="tx1"/>
                </a:solidFill>
              </a:rPr>
              <a:t>zbraněmi hromadného ničení </a:t>
            </a:r>
            <a:r>
              <a:rPr lang="cs-CZ" dirty="0" smtClean="0">
                <a:solidFill>
                  <a:schemeClr val="tx1"/>
                </a:solidFill>
              </a:rPr>
              <a:t>(chemické, jaderné, laserové, genetické, biologické, bakteriologické)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Hlavním válečným  rizikem dneška i budoucnosti je tzv. </a:t>
            </a:r>
            <a:r>
              <a:rPr lang="cs-CZ" b="1" dirty="0" smtClean="0">
                <a:solidFill>
                  <a:schemeClr val="tx1"/>
                </a:solidFill>
              </a:rPr>
              <a:t>studená válka </a:t>
            </a:r>
            <a:r>
              <a:rPr lang="cs-CZ" dirty="0" smtClean="0">
                <a:solidFill>
                  <a:schemeClr val="tx1"/>
                </a:solidFill>
              </a:rPr>
              <a:t>– demokracie x komunismus, rozpad tradičních vlastnictví zbraní hromadného ničení u hlavních světových velmocí vedl k nepřehledné situaci ohrožení světa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481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90" t="49743" r="28709" b="29747"/>
          <a:stretch/>
        </p:blipFill>
        <p:spPr>
          <a:xfrm>
            <a:off x="1547664" y="579000"/>
            <a:ext cx="6120680" cy="5395856"/>
          </a:xfrm>
          <a:ln w="57150">
            <a:solidFill>
              <a:schemeClr val="tx2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41863693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Problémy nakažlivých </a:t>
            </a:r>
            <a:r>
              <a:rPr lang="cs-CZ" dirty="0" smtClean="0"/>
              <a:t>nemocí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dirty="0" smtClean="0">
                <a:solidFill>
                  <a:schemeClr val="tx1"/>
                </a:solidFill>
              </a:rPr>
              <a:t>V rozvojových zemích </a:t>
            </a:r>
            <a:r>
              <a:rPr lang="cs-CZ" dirty="0" smtClean="0">
                <a:solidFill>
                  <a:schemeClr val="tx1"/>
                </a:solidFill>
              </a:rPr>
              <a:t>– příčinou je nedostatečná výživa, zhoršená kvalita jejich ŽP(kontaminované vodní zdroje), nedostatečná lékařská péče – průjmy, TBC, žloutenka typu B, malárie, břišní tyfus, žlutá zimnice aj., umírá až 17 000 lidí ročně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Ve vyspělých zemích </a:t>
            </a:r>
            <a:r>
              <a:rPr lang="cs-CZ" dirty="0" smtClean="0">
                <a:solidFill>
                  <a:schemeClr val="tx1"/>
                </a:solidFill>
              </a:rPr>
              <a:t>– příčinou jsou mutanti původců onemocnění (virů a bakterií) a choroby pocházející z potravin (hromadné stravování, velkovýroba potravin, nesprávná skladba a úprava – žloutenka typu B, salmonelóza, průjmy způsobené bakterií </a:t>
            </a:r>
            <a:r>
              <a:rPr lang="cs-CZ" i="1" dirty="0" err="1" smtClean="0">
                <a:solidFill>
                  <a:schemeClr val="tx1"/>
                </a:solidFill>
              </a:rPr>
              <a:t>Escherichia</a:t>
            </a:r>
            <a:r>
              <a:rPr lang="cs-CZ" i="1" dirty="0" smtClean="0">
                <a:solidFill>
                  <a:schemeClr val="tx1"/>
                </a:solidFill>
              </a:rPr>
              <a:t> coli, alergie, cévní choroby, obezita, psychické poruchy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 celém světě pandemie nemoci AIDS (za 30let 60 mil. obětí)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80016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Problémy chudoby a zaostalosti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dirty="0" smtClean="0">
                <a:solidFill>
                  <a:schemeClr val="tx1"/>
                </a:solidFill>
              </a:rPr>
              <a:t>Relativní chudoba </a:t>
            </a:r>
            <a:r>
              <a:rPr lang="cs-CZ" dirty="0" smtClean="0">
                <a:solidFill>
                  <a:schemeClr val="tx1"/>
                </a:solidFill>
              </a:rPr>
              <a:t>– postihuje jednotlivce vzhledem k životní úrovni většiny obyvatel dané společnosti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Absolutní chudoba </a:t>
            </a:r>
            <a:r>
              <a:rPr lang="cs-CZ" dirty="0" smtClean="0">
                <a:solidFill>
                  <a:schemeClr val="tx1"/>
                </a:solidFill>
              </a:rPr>
              <a:t>– v ekonomicky zaostalých státech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Měření chudoby provádí OSN pomocí tzv. </a:t>
            </a:r>
            <a:r>
              <a:rPr lang="cs-CZ" b="1" dirty="0" smtClean="0">
                <a:solidFill>
                  <a:schemeClr val="tx1"/>
                </a:solidFill>
              </a:rPr>
              <a:t>Indexu lidského zdroje (HDI). </a:t>
            </a:r>
            <a:r>
              <a:rPr lang="cs-CZ" dirty="0" smtClean="0">
                <a:solidFill>
                  <a:schemeClr val="tx1"/>
                </a:solidFill>
              </a:rPr>
              <a:t>Měření se provádí dle výše HDP v přepočtu na 1 obyvatele, průměrné délky života, vzdělání, výše kojenecké úmrtnosti, vybavení domácností, některých oblastí ŽP (podíl obyvatel s přístupem k pitné vodě)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Boj s chudobou – je úkolem pro celé lidstvo, spočívá v posílení lidských zdrojů, v šetrném využívání přírodních zdrojů, v promyšleném uplatňování kapitálu, v rozvoji moderních technologií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1738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001"/>
            <a:ext cx="8229600" cy="1600200"/>
          </a:xfrm>
        </p:spPr>
        <p:txBody>
          <a:bodyPr/>
          <a:lstStyle/>
          <a:p>
            <a:r>
              <a:rPr lang="cs-CZ" sz="4400" dirty="0" smtClean="0"/>
              <a:t>Chudoba a její typická tvář v rozvojových zemích</a:t>
            </a:r>
            <a:endParaRPr lang="cs-CZ" sz="44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71" t="30666" r="63143" b="53416"/>
          <a:stretch/>
        </p:blipFill>
        <p:spPr>
          <a:xfrm flipV="1">
            <a:off x="4716016" y="2780928"/>
            <a:ext cx="4176464" cy="3384376"/>
          </a:xfrm>
        </p:spPr>
      </p:pic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83" t="43272" r="61550" b="40666"/>
          <a:stretch/>
        </p:blipFill>
        <p:spPr>
          <a:xfrm flipV="1">
            <a:off x="251520" y="2780928"/>
            <a:ext cx="4368927" cy="3384376"/>
          </a:xfrm>
        </p:spPr>
      </p:pic>
    </p:spTree>
    <p:extLst>
      <p:ext uri="{BB962C8B-B14F-4D97-AF65-F5344CB8AC3E}">
        <p14:creationId xmlns:p14="http://schemas.microsoft.com/office/powerpoint/2010/main" val="2487225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Populační globální problémy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 současné době obývá planetu Zemi 7 miliard obyvatel.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Počet obyvatel roste, pokud je porodnost (natalita) vyšší než úmrtnost (mortalita) = populace </a:t>
            </a:r>
            <a:r>
              <a:rPr lang="cs-CZ" b="1" dirty="0" smtClean="0">
                <a:solidFill>
                  <a:schemeClr val="tx1"/>
                </a:solidFill>
              </a:rPr>
              <a:t>roste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exponenciálně.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Optimální stav nastává tehdy, když natalita=mortalita.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Populační vývoj probíhá nestejnoměrně, nejméně rozvinutých zemích (Rwanda) i přes vysokou mortalitu dochází k vysokému populačnímu růstu. Ve většině vyspělých státu populační křivka stagnuje nebo klesá(v ČR v letech 1995-1997). </a:t>
            </a:r>
          </a:p>
        </p:txBody>
      </p:sp>
    </p:spTree>
    <p:extLst>
      <p:ext uri="{BB962C8B-B14F-4D97-AF65-F5344CB8AC3E}">
        <p14:creationId xmlns:p14="http://schemas.microsoft.com/office/powerpoint/2010/main" val="26142308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19" t="34743" r="31420" b="45665"/>
          <a:stretch/>
        </p:blipFill>
        <p:spPr>
          <a:xfrm>
            <a:off x="1475656" y="1196752"/>
            <a:ext cx="5922671" cy="4944562"/>
          </a:xfrm>
          <a:ln w="76200">
            <a:solidFill>
              <a:schemeClr val="tx2">
                <a:lumMod val="40000"/>
                <a:lumOff val="6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9105671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Potravinové globální problémy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Svět se nepotýká s nedostatkem potravin. Problémem je na jedné straně přebytek (vyspělé země) a na druhé straně nedostatek (rozvojové země).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Podvýživa = nedostatečný příjem energie nebo bílkovin na 1 obyv. po určitou dobu, dnes trpí  podvýživou 1,3 </a:t>
            </a:r>
            <a:r>
              <a:rPr lang="cs-CZ" dirty="0" err="1" smtClean="0">
                <a:solidFill>
                  <a:schemeClr val="tx1"/>
                </a:solidFill>
              </a:rPr>
              <a:t>mld</a:t>
            </a:r>
            <a:r>
              <a:rPr lang="cs-CZ" dirty="0" smtClean="0">
                <a:solidFill>
                  <a:schemeClr val="tx1"/>
                </a:solidFill>
              </a:rPr>
              <a:t> obyvatel, ročně jich umírá hladem 13 mil, chybí živočišné bílkoviny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Zelená revoluce(60. léta min. stolení)= celosvětová snaha řešit potravinové problémy pěstováním nových odrůd pšenice, kukuřice rýže s použitím </a:t>
            </a:r>
            <a:r>
              <a:rPr lang="cs-CZ" dirty="0" err="1" smtClean="0">
                <a:solidFill>
                  <a:schemeClr val="tx1"/>
                </a:solidFill>
              </a:rPr>
              <a:t>chem</a:t>
            </a:r>
            <a:r>
              <a:rPr lang="cs-CZ" dirty="0" smtClean="0">
                <a:solidFill>
                  <a:schemeClr val="tx1"/>
                </a:solidFill>
              </a:rPr>
              <a:t>. hnojiv a pesticidů nepřispěla k řešení problému(degradace půdy, likvidace tradičních odrůd, rozšíření kukuřice, eroze)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Dnešní perspektivy v zajištění potravin – rozšířit obdělávanou plochu, odstranění ztrát zemědělské produkce, nové technologie pěstování, zvýšit počet práceschopného obyv. v zemědělství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6783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Co je to podvýživa, v jakých částech světa lidé podvýživou nejvíce trpí?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2. Vyjmenujte hlavní pandemické choroby.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3.  Jaké jsou hlavní příčiny válečných konfliktů současnosti?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4. Dokáže </a:t>
            </a:r>
            <a:r>
              <a:rPr lang="cs-CZ" dirty="0">
                <a:solidFill>
                  <a:schemeClr val="tx1"/>
                </a:solidFill>
              </a:rPr>
              <a:t>planeta uživit rostoucí populaci?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5.  Jaké </a:t>
            </a:r>
            <a:r>
              <a:rPr lang="cs-CZ" dirty="0">
                <a:solidFill>
                  <a:schemeClr val="tx1"/>
                </a:solidFill>
              </a:rPr>
              <a:t>podmínky musí být splněny, aby planeta nasytila stále početnější lidskou populaci?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325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EZECHEL, M., ZICHOVÁ, J., PYTLOUN, L. Ekologie a ochrana životního prostředí. Mělník: VOŠZ A </a:t>
            </a:r>
            <a:r>
              <a:rPr lang="cs-CZ" dirty="0" err="1">
                <a:solidFill>
                  <a:schemeClr val="tx1"/>
                </a:solidFill>
              </a:rPr>
              <a:t>SZaŠ</a:t>
            </a:r>
            <a:r>
              <a:rPr lang="cs-CZ" dirty="0">
                <a:solidFill>
                  <a:schemeClr val="tx1"/>
                </a:solidFill>
              </a:rPr>
              <a:t>, 2012. 211 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15078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229</TotalTime>
  <Words>773</Words>
  <Application>Microsoft Office PowerPoint</Application>
  <PresentationFormat>Předvádění na obrazovce (4:3)</PresentationFormat>
  <Paragraphs>56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Problémy morálky, hodnot a mezilidských vztahů</vt:lpstr>
      <vt:lpstr>Problémy válek a zbrojení</vt:lpstr>
      <vt:lpstr>Prezentace aplikace PowerPoint</vt:lpstr>
      <vt:lpstr>Problémy nakažlivých nemocí</vt:lpstr>
      <vt:lpstr>Problémy chudoby a zaostalosti</vt:lpstr>
      <vt:lpstr>Chudoba a její typická tvář v rozvojových zemích</vt:lpstr>
      <vt:lpstr>Populační globální problémy</vt:lpstr>
      <vt:lpstr>Prezentace aplikace PowerPoint</vt:lpstr>
      <vt:lpstr>Potravinové globální problémy</vt:lpstr>
      <vt:lpstr>Opakovací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Obecně lidské globální problémy</dc:title>
  <dc:creator>PC1</dc:creator>
  <cp:lastModifiedBy>PC1</cp:lastModifiedBy>
  <cp:revision>25</cp:revision>
  <dcterms:created xsi:type="dcterms:W3CDTF">2013-08-22T08:41:46Z</dcterms:created>
  <dcterms:modified xsi:type="dcterms:W3CDTF">2013-09-23T15:06:05Z</dcterms:modified>
</cp:coreProperties>
</file>