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FB9BB9-BF2A-4CAA-84B9-9E0BBC8C7FFB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39BB1D-9D6B-44D4-968D-D41BEF1300B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23826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1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275E1328-82B4-4BE1-AA7A-68A812489BCE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4C15A-D777-454E-94D9-88F2595FF730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890748D5-90F7-4F5F-A702-507582DAE60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4C15A-D777-454E-94D9-88F2595FF730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0748D5-90F7-4F5F-A702-507582DAE6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4C15A-D777-454E-94D9-88F2595FF730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0748D5-90F7-4F5F-A702-507582DAE60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4C15A-D777-454E-94D9-88F2595FF730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0748D5-90F7-4F5F-A702-507582DAE60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4C15A-D777-454E-94D9-88F2595FF730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0748D5-90F7-4F5F-A702-507582DAE60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4C15A-D777-454E-94D9-88F2595FF730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0748D5-90F7-4F5F-A702-507582DAE6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4C15A-D777-454E-94D9-88F2595FF730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0748D5-90F7-4F5F-A702-507582DAE6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4C15A-D777-454E-94D9-88F2595FF730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0748D5-90F7-4F5F-A702-507582DAE6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4C15A-D777-454E-94D9-88F2595FF730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0748D5-90F7-4F5F-A702-507582DAE6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4C15A-D777-454E-94D9-88F2595FF730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0748D5-90F7-4F5F-A702-507582DAE6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74C15A-D777-454E-94D9-88F2595FF730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0748D5-90F7-4F5F-A702-507582DAE60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randomBar dir="vert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EE74C15A-D777-454E-94D9-88F2595FF730}" type="datetimeFigureOut">
              <a:rPr lang="cs-CZ" smtClean="0"/>
              <a:t>23.9.2013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90748D5-90F7-4F5F-A702-507582DAE60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randomBar dir="vert"/>
  </p:transition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dirty="0" smtClean="0"/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83912449"/>
              </p:ext>
            </p:extLst>
          </p:nvPr>
        </p:nvGraphicFramePr>
        <p:xfrm>
          <a:off x="1258888" y="2133600"/>
          <a:ext cx="6697662" cy="426606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100" dirty="0" smtClean="0"/>
                        <a:t>Regionální vlivy na životní prostředí a možnosti jejich řešení – půda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VY_32_INOVACE_10.01.0í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Helena Vacková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+mn-ea"/>
                          <a:cs typeface="Times New Roman" pitchFamily="18" charset="0"/>
                        </a:rPr>
                        <a:t>Člověk a prostředí pro 4. ročník přírodovědného lycea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4. lyceum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Říjen 2012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seznamuje studenty s příčinami a důsledky degradace půdy v ČR a s možnostmi, jak jim předcházet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Prezentace látky + procvičení pomocí kontrolních otázek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332656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5300452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Způsoby poškozování půdy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chemeClr val="tx1"/>
                </a:solidFill>
              </a:rPr>
              <a:t>Půda je poškozována nevhodným obděláváním →ztrácí své fyzikální, chemické, biologické vlastnosti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chemeClr val="tx1"/>
                </a:solidFill>
              </a:rPr>
              <a:t>Příčiny poškozování – zemědělství (technologická nekázeň a nedodržování agrotechnických zásad) a zábor ZPF.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Pěstování širokořádkových plodin na svazích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Pěstování na velkých lánech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Orba po spádnici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Nadměrné hnojení (kontaminace půd těžkými kovy z hnojiv – př. Cd z fosforečných hnojiv)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Rezidua pesticidů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Úniky látek z provozů a strojů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Zhutňování mechanizací</a:t>
            </a:r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501782991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Ochrana půdy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Dodržování zásad správné zemědělské praxe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Snížit úbytek půdy na stavby- dodržování legislativy (zákon č. 334/1995 </a:t>
            </a:r>
            <a:r>
              <a:rPr lang="cs-CZ" dirty="0">
                <a:solidFill>
                  <a:schemeClr val="tx1"/>
                </a:solidFill>
              </a:rPr>
              <a:t>o ochraně </a:t>
            </a:r>
            <a:r>
              <a:rPr lang="cs-CZ" dirty="0" smtClean="0">
                <a:solidFill>
                  <a:schemeClr val="tx1"/>
                </a:solidFill>
              </a:rPr>
              <a:t>ZPF Sb., v platném znění)→ omezit stavby na zelené louce (</a:t>
            </a:r>
            <a:r>
              <a:rPr lang="cs-CZ" dirty="0" err="1" smtClean="0">
                <a:solidFill>
                  <a:schemeClr val="tx1"/>
                </a:solidFill>
              </a:rPr>
              <a:t>greenfields</a:t>
            </a:r>
            <a:r>
              <a:rPr lang="cs-CZ" dirty="0" smtClean="0">
                <a:solidFill>
                  <a:schemeClr val="tx1"/>
                </a:solidFill>
              </a:rPr>
              <a:t>), využívat pozemky již dříve zastavěné (</a:t>
            </a:r>
            <a:r>
              <a:rPr lang="cs-CZ" dirty="0" err="1" smtClean="0">
                <a:solidFill>
                  <a:schemeClr val="tx1"/>
                </a:solidFill>
              </a:rPr>
              <a:t>brownfields</a:t>
            </a:r>
            <a:r>
              <a:rPr lang="cs-CZ" dirty="0" smtClean="0">
                <a:solidFill>
                  <a:schemeClr val="tx1"/>
                </a:solidFill>
              </a:rPr>
              <a:t>)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Důsledná rekultivace pozemků po těžbě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005519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Eroze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chemeClr val="tx1"/>
                </a:solidFill>
              </a:rPr>
              <a:t>Půdní částečky jsou odnášeny na jiná místa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b="1" u="sng" dirty="0" smtClean="0">
                <a:solidFill>
                  <a:schemeClr val="tx1"/>
                </a:solidFill>
              </a:rPr>
              <a:t>Dělení eroze dle činitelů, které ji způsobují: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Ledovcová </a:t>
            </a:r>
            <a:r>
              <a:rPr lang="cs-CZ" dirty="0">
                <a:solidFill>
                  <a:schemeClr val="tx1"/>
                </a:solidFill>
              </a:rPr>
              <a:t>(v současnosti se v ČR nevyskytuje)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Svahová (sesuny půdních částic gravitací)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Větrná (škodí v rovinatých oblastech)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>Vodní - podle projevů se dělí:</a:t>
            </a:r>
          </a:p>
          <a:p>
            <a:pPr lvl="4"/>
            <a:r>
              <a:rPr lang="cs-CZ" sz="2000" dirty="0" smtClean="0">
                <a:solidFill>
                  <a:schemeClr val="tx1"/>
                </a:solidFill>
              </a:rPr>
              <a:t>A) plošná</a:t>
            </a:r>
          </a:p>
          <a:p>
            <a:pPr lvl="4"/>
            <a:r>
              <a:rPr lang="cs-CZ" sz="2000" dirty="0" smtClean="0">
                <a:solidFill>
                  <a:schemeClr val="tx1"/>
                </a:solidFill>
              </a:rPr>
              <a:t>B) rýhová</a:t>
            </a:r>
          </a:p>
          <a:p>
            <a:pPr lvl="4"/>
            <a:r>
              <a:rPr lang="cs-CZ" sz="2000" dirty="0" smtClean="0">
                <a:solidFill>
                  <a:schemeClr val="tx1"/>
                </a:solidFill>
              </a:rPr>
              <a:t>C)výmolová</a:t>
            </a:r>
          </a:p>
          <a:p>
            <a:pPr lvl="4"/>
            <a:r>
              <a:rPr lang="cs-CZ" sz="2000" dirty="0" smtClean="0">
                <a:solidFill>
                  <a:schemeClr val="tx1"/>
                </a:solidFill>
              </a:rPr>
              <a:t>D)</a:t>
            </a:r>
            <a:r>
              <a:rPr lang="cs-CZ" sz="2000" dirty="0" err="1" smtClean="0">
                <a:solidFill>
                  <a:schemeClr val="tx1"/>
                </a:solidFill>
              </a:rPr>
              <a:t>stržová</a:t>
            </a:r>
            <a:endParaRPr lang="cs-CZ" sz="2000" dirty="0" smtClean="0">
              <a:solidFill>
                <a:schemeClr val="tx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10404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Opatření proti vodní erozi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chemeClr val="tx1"/>
                </a:solidFill>
              </a:rPr>
              <a:t>Organizační</a:t>
            </a:r>
            <a:r>
              <a:rPr lang="cs-CZ" dirty="0" smtClean="0">
                <a:solidFill>
                  <a:schemeClr val="tx1"/>
                </a:solidFill>
              </a:rPr>
              <a:t> (správná velikost a tvar pozemků, delimitace kultur, pásové obdělávání, využití protierozního účinku rostlin aj.)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b="1" u="sng" dirty="0" smtClean="0">
                <a:solidFill>
                  <a:schemeClr val="tx1"/>
                </a:solidFill>
              </a:rPr>
              <a:t>Agrotechnická </a:t>
            </a:r>
            <a:r>
              <a:rPr lang="cs-CZ" dirty="0" smtClean="0">
                <a:solidFill>
                  <a:schemeClr val="tx1"/>
                </a:solidFill>
              </a:rPr>
              <a:t>(protierozní osevní postupy, vrstevnicové obdělávání půdy, výsev do ochranné plodiny nebo do strniště,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b="1" u="sng" dirty="0" smtClean="0">
                <a:solidFill>
                  <a:schemeClr val="tx1"/>
                </a:solidFill>
              </a:rPr>
              <a:t>Technická</a:t>
            </a:r>
            <a:r>
              <a:rPr lang="cs-CZ" b="1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(protierozní příkopy – záchytné nebo svodné, zasakovací pásy, </a:t>
            </a:r>
            <a:r>
              <a:rPr lang="cs-CZ" dirty="0" err="1" smtClean="0">
                <a:solidFill>
                  <a:schemeClr val="tx1"/>
                </a:solidFill>
              </a:rPr>
              <a:t>průlehy</a:t>
            </a:r>
            <a:r>
              <a:rPr lang="cs-CZ" dirty="0" smtClean="0">
                <a:solidFill>
                  <a:schemeClr val="tx1"/>
                </a:solidFill>
              </a:rPr>
              <a:t>, terasy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0557078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Opatření proti větrné erozi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 fontScale="85000" lnSpcReduction="20000"/>
          </a:bodyPr>
          <a:lstStyle/>
          <a:p>
            <a:r>
              <a:rPr lang="cs-CZ" b="1" u="sng" dirty="0" smtClean="0">
                <a:solidFill>
                  <a:schemeClr val="tx1"/>
                </a:solidFill>
              </a:rPr>
              <a:t>Organizační</a:t>
            </a:r>
            <a:r>
              <a:rPr lang="cs-CZ" dirty="0" smtClean="0">
                <a:solidFill>
                  <a:schemeClr val="tx1"/>
                </a:solidFill>
              </a:rPr>
              <a:t> - správný tvar a velikost pozemků</a:t>
            </a:r>
          </a:p>
          <a:p>
            <a:endParaRPr lang="cs-CZ" b="1" u="sng" dirty="0" smtClean="0">
              <a:solidFill>
                <a:schemeClr val="tx1"/>
              </a:solidFill>
            </a:endParaRPr>
          </a:p>
          <a:p>
            <a:r>
              <a:rPr lang="cs-CZ" b="1" u="sng" dirty="0" smtClean="0">
                <a:solidFill>
                  <a:schemeClr val="tx1"/>
                </a:solidFill>
              </a:rPr>
              <a:t>Agrotechnická</a:t>
            </a:r>
            <a:r>
              <a:rPr lang="cs-CZ" dirty="0" smtClean="0">
                <a:solidFill>
                  <a:schemeClr val="tx1"/>
                </a:solidFill>
              </a:rPr>
              <a:t> - pole se nechávají co nejkratší dobu bez vegetačního pokryvu, </a:t>
            </a:r>
            <a:r>
              <a:rPr lang="cs-CZ" dirty="0" err="1" smtClean="0">
                <a:solidFill>
                  <a:schemeClr val="tx1"/>
                </a:solidFill>
              </a:rPr>
              <a:t>bezorebné</a:t>
            </a:r>
            <a:r>
              <a:rPr lang="cs-CZ" dirty="0" smtClean="0">
                <a:solidFill>
                  <a:schemeClr val="tx1"/>
                </a:solidFill>
              </a:rPr>
              <a:t> obdělávání půdy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b="1" u="sng" dirty="0" smtClean="0">
                <a:solidFill>
                  <a:schemeClr val="tx1"/>
                </a:solidFill>
              </a:rPr>
              <a:t>Technická</a:t>
            </a:r>
            <a:r>
              <a:rPr lang="cs-CZ" dirty="0" smtClean="0">
                <a:solidFill>
                  <a:schemeClr val="tx1"/>
                </a:solidFill>
              </a:rPr>
              <a:t> - technické zábrany, výsadba větrolamů (vysazují se kolmo na směr škodlivého větru)- dělení větrolamů:</a:t>
            </a: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	</a:t>
            </a:r>
            <a:r>
              <a:rPr lang="cs-CZ" u="sng" dirty="0" smtClean="0">
                <a:solidFill>
                  <a:schemeClr val="tx1"/>
                </a:solidFill>
              </a:rPr>
              <a:t>A) nepropustné </a:t>
            </a:r>
            <a:r>
              <a:rPr lang="cs-CZ" dirty="0" smtClean="0">
                <a:solidFill>
                  <a:schemeClr val="tx1"/>
                </a:solidFill>
              </a:rPr>
              <a:t>– nepropouští  žádné vzdušné 			proudy, ochrání jen malé území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	</a:t>
            </a:r>
            <a:r>
              <a:rPr lang="cs-CZ" u="sng" dirty="0" smtClean="0">
                <a:solidFill>
                  <a:schemeClr val="tx1"/>
                </a:solidFill>
              </a:rPr>
              <a:t>B) polopropustné  </a:t>
            </a:r>
            <a:r>
              <a:rPr lang="cs-CZ" dirty="0" smtClean="0">
                <a:solidFill>
                  <a:schemeClr val="tx1"/>
                </a:solidFill>
              </a:rPr>
              <a:t>- část vzdušných proudů je			nadzvedávána, část propouštěna s nižší 			intenzitou, používají se hlavní, vedlejší, 			dočasné stromy a keře</a:t>
            </a:r>
          </a:p>
          <a:p>
            <a:pPr marL="0" indent="0">
              <a:buNone/>
            </a:pPr>
            <a:endParaRPr lang="cs-CZ" dirty="0" smtClean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cs-CZ" dirty="0">
                <a:solidFill>
                  <a:schemeClr val="tx1"/>
                </a:solidFill>
              </a:rPr>
              <a:t>	</a:t>
            </a:r>
            <a:r>
              <a:rPr lang="cs-CZ" dirty="0" smtClean="0">
                <a:solidFill>
                  <a:schemeClr val="tx1"/>
                </a:solidFill>
              </a:rPr>
              <a:t>	</a:t>
            </a:r>
            <a:r>
              <a:rPr lang="cs-CZ" u="sng" dirty="0" smtClean="0">
                <a:solidFill>
                  <a:schemeClr val="tx1"/>
                </a:solidFill>
              </a:rPr>
              <a:t>C) propustné </a:t>
            </a:r>
            <a:r>
              <a:rPr lang="cs-CZ" dirty="0" smtClean="0">
                <a:solidFill>
                  <a:schemeClr val="tx1"/>
                </a:solidFill>
              </a:rPr>
              <a:t>– bez keřového patra, nejnižší 				účinnost           </a:t>
            </a:r>
          </a:p>
          <a:p>
            <a:pPr marL="0" indent="0">
              <a:buNone/>
            </a:pP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val="3362295125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Opakovací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1. Které činnosti poškozují půdu?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2. Jak lze zabránit poškozování půdy?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dirty="0" smtClean="0">
                <a:solidFill>
                  <a:schemeClr val="tx1"/>
                </a:solidFill>
              </a:rPr>
              <a:t>3. Která protierozní opatření znáte?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3458127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>
                <a:solidFill>
                  <a:schemeClr val="tx1"/>
                </a:solidFill>
              </a:rPr>
              <a:t>EZECHEL, M., ZICHOVÁ, J., PYTLOUN, L. Ekologie a ochrana životního prostředí. Mělník: VOŠZ A </a:t>
            </a:r>
            <a:r>
              <a:rPr lang="cs-CZ" dirty="0" err="1">
                <a:solidFill>
                  <a:schemeClr val="tx1"/>
                </a:solidFill>
              </a:rPr>
              <a:t>SZaŠ</a:t>
            </a:r>
            <a:r>
              <a:rPr lang="cs-CZ" dirty="0">
                <a:solidFill>
                  <a:schemeClr val="tx1"/>
                </a:solidFill>
              </a:rPr>
              <a:t>, 2012. 211 </a:t>
            </a:r>
            <a:r>
              <a:rPr lang="cs-CZ">
                <a:solidFill>
                  <a:schemeClr val="tx1"/>
                </a:solidFill>
              </a:rPr>
              <a:t>s</a:t>
            </a:r>
            <a:r>
              <a:rPr lang="cs-CZ" smtClean="0">
                <a:solidFill>
                  <a:schemeClr val="tx1"/>
                </a:solidFill>
              </a:rPr>
              <a:t>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7910812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103</TotalTime>
  <Words>420</Words>
  <Application>Microsoft Office PowerPoint</Application>
  <PresentationFormat>Předvádění na obrazovce (4:3)</PresentationFormat>
  <Paragraphs>75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Exekutivní</vt:lpstr>
      <vt:lpstr>Prezentace aplikace PowerPoint</vt:lpstr>
      <vt:lpstr>Způsoby poškozování půdy</vt:lpstr>
      <vt:lpstr>Ochrana půdy</vt:lpstr>
      <vt:lpstr>Eroze</vt:lpstr>
      <vt:lpstr>Opatření proti vodní erozi</vt:lpstr>
      <vt:lpstr>Opatření proti větrné erozi</vt:lpstr>
      <vt:lpstr>Opakovací otázky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PC1</dc:creator>
  <cp:lastModifiedBy>PC1</cp:lastModifiedBy>
  <cp:revision>16</cp:revision>
  <dcterms:created xsi:type="dcterms:W3CDTF">2013-09-06T18:17:13Z</dcterms:created>
  <dcterms:modified xsi:type="dcterms:W3CDTF">2013-09-23T16:56:47Z</dcterms:modified>
</cp:coreProperties>
</file>