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9"/>
  </p:notesMasterIdLst>
  <p:sldIdLst>
    <p:sldId id="257" r:id="rId2"/>
    <p:sldId id="258" r:id="rId3"/>
    <p:sldId id="259" r:id="rId4"/>
    <p:sldId id="260" r:id="rId5"/>
    <p:sldId id="261" r:id="rId6"/>
    <p:sldId id="268" r:id="rId7"/>
    <p:sldId id="263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0A46B04-3211-4E4D-A5F9-26F681728A41}" type="datetimeFigureOut">
              <a:rPr lang="cs-CZ" smtClean="0"/>
              <a:t>23.9.2013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0C563DE-77AB-456F-8604-04E64B834EB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7695564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123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smtClean="0"/>
          </a:p>
        </p:txBody>
      </p:sp>
      <p:sp>
        <p:nvSpPr>
          <p:cNvPr id="7172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275E1328-82B4-4BE1-AA7A-68A812489BCE}" type="slidenum">
              <a:rPr lang="cs-CZ" smtClean="0">
                <a:solidFill>
                  <a:prstClr val="black"/>
                </a:solidFill>
              </a:rPr>
              <a:pPr>
                <a:defRPr/>
              </a:pPr>
              <a:t>1</a:t>
            </a:fld>
            <a:endParaRPr lang="cs-CZ" smtClean="0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609601"/>
            <a:ext cx="7772400" cy="4267200"/>
          </a:xfrm>
        </p:spPr>
        <p:txBody>
          <a:bodyPr anchor="b">
            <a:noAutofit/>
          </a:bodyPr>
          <a:lstStyle>
            <a:lvl1pPr>
              <a:lnSpc>
                <a:spcPct val="100000"/>
              </a:lnSpc>
              <a:defRPr sz="80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953000"/>
            <a:ext cx="6400800" cy="1219200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2F5CDD-602D-4AC7-99BF-A460FAEA7409}" type="datetimeFigureOut">
              <a:rPr lang="cs-CZ" smtClean="0"/>
              <a:t>23.9.2013</a:t>
            </a:fld>
            <a:endParaRPr lang="cs-CZ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C74593D-257B-488D-8607-F591A86A24A4}" type="slidenum">
              <a:rPr lang="cs-CZ" smtClean="0"/>
              <a:t>‹#›</a:t>
            </a:fld>
            <a:endParaRPr lang="cs-CZ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2F5CDD-602D-4AC7-99BF-A460FAEA7409}" type="datetimeFigureOut">
              <a:rPr lang="cs-CZ" smtClean="0"/>
              <a:t>23.9.2013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74593D-257B-488D-8607-F591A86A24A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371600"/>
            <a:ext cx="7772400" cy="2505075"/>
          </a:xfrm>
        </p:spPr>
        <p:txBody>
          <a:bodyPr anchor="b"/>
          <a:lstStyle>
            <a:lvl1pPr algn="ctr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4800" kern="1200" dirty="0" smtClean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068763"/>
            <a:ext cx="7772400" cy="11318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2F5CDD-602D-4AC7-99BF-A460FAEA7409}" type="datetimeFigureOut">
              <a:rPr lang="cs-CZ" smtClean="0"/>
              <a:t>23.9.2013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74593D-257B-488D-8607-F591A86A24A4}" type="slidenum">
              <a:rPr lang="cs-CZ" smtClean="0"/>
              <a:t>‹#›</a:t>
            </a:fld>
            <a:endParaRPr lang="cs-CZ"/>
          </a:p>
        </p:txBody>
      </p:sp>
      <p:sp>
        <p:nvSpPr>
          <p:cNvPr id="7" name="Oval 6"/>
          <p:cNvSpPr/>
          <p:nvPr/>
        </p:nvSpPr>
        <p:spPr>
          <a:xfrm>
            <a:off x="4495800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4695825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>
            <a:off x="4296728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2F5CDD-602D-4AC7-99BF-A460FAEA7409}" type="datetimeFigureOut">
              <a:rPr lang="cs-CZ" smtClean="0"/>
              <a:t>23.9.2013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74593D-257B-488D-8607-F591A86A24A4}" type="slidenum">
              <a:rPr lang="cs-CZ" smtClean="0"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65760" y="1600200"/>
            <a:ext cx="4041648" cy="452628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4040188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1600200"/>
            <a:ext cx="4041775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2F5CDD-602D-4AC7-99BF-A460FAEA7409}" type="datetimeFigureOut">
              <a:rPr lang="cs-CZ" smtClean="0"/>
              <a:t>23.9.2013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74593D-257B-488D-8607-F591A86A24A4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457200" y="2212848"/>
            <a:ext cx="4041648" cy="3913632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72584" y="2212848"/>
            <a:ext cx="4041648" cy="3913187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2F5CDD-602D-4AC7-99BF-A460FAEA7409}" type="datetimeFigureOut">
              <a:rPr lang="cs-CZ" smtClean="0"/>
              <a:t>23.9.2013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74593D-257B-488D-8607-F591A86A24A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2F5CDD-602D-4AC7-99BF-A460FAEA7409}" type="datetimeFigureOut">
              <a:rPr lang="cs-CZ" smtClean="0"/>
              <a:t>23.9.2013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74593D-257B-488D-8607-F591A86A24A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07087" y="266700"/>
            <a:ext cx="3008313" cy="209550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9137" y="273050"/>
            <a:ext cx="4995863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07087" y="2438400"/>
            <a:ext cx="3008313" cy="3687763"/>
          </a:xfrm>
        </p:spPr>
        <p:txBody>
          <a:bodyPr>
            <a:normAutofit/>
          </a:bodyPr>
          <a:lstStyle>
            <a:lvl1pPr marL="0" indent="0" algn="ct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2F5CDD-602D-4AC7-99BF-A460FAEA7409}" type="datetimeFigureOut">
              <a:rPr lang="cs-CZ" smtClean="0"/>
              <a:t>23.9.2013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74593D-257B-488D-8607-F591A86A24A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9576" y="228600"/>
            <a:ext cx="5711824" cy="89535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08126" y="1143000"/>
            <a:ext cx="6054724" cy="45410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79576" y="5810250"/>
            <a:ext cx="5711824" cy="533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2F5CDD-602D-4AC7-99BF-A460FAEA7409}" type="datetimeFigureOut">
              <a:rPr lang="cs-CZ" smtClean="0"/>
              <a:t>23.9.2013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74593D-257B-488D-8607-F591A86A24A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2F5CDD-602D-4AC7-99BF-A460FAEA7409}" type="datetimeFigureOut">
              <a:rPr lang="cs-CZ" smtClean="0"/>
              <a:t>23.9.2013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74593D-257B-488D-8607-F591A86A24A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2F5CDD-602D-4AC7-99BF-A460FAEA7409}" type="datetimeFigureOut">
              <a:rPr lang="cs-CZ" smtClean="0"/>
              <a:t>23.9.2013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74593D-257B-488D-8607-F591A86A24A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363347" y="6356350"/>
            <a:ext cx="2085975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322F5CDD-602D-4AC7-99BF-A460FAEA7409}" type="datetimeFigureOut">
              <a:rPr lang="cs-CZ" smtClean="0"/>
              <a:t>23.9.2013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59165" y="6356350"/>
            <a:ext cx="2847975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43278" y="6356350"/>
            <a:ext cx="561975" cy="365125"/>
          </a:xfrm>
          <a:prstGeom prst="rect">
            <a:avLst/>
          </a:prstGeom>
        </p:spPr>
        <p:txBody>
          <a:bodyPr vert="horz" lIns="27432" tIns="45720" rIns="4572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DC74593D-257B-488D-8607-F591A86A24A4}" type="slidenum">
              <a:rPr lang="cs-CZ" smtClean="0"/>
              <a:t>‹#›</a:t>
            </a:fld>
            <a:endParaRPr lang="cs-CZ"/>
          </a:p>
        </p:txBody>
      </p:sp>
      <p:sp>
        <p:nvSpPr>
          <p:cNvPr id="7" name="Oval 6"/>
          <p:cNvSpPr/>
          <p:nvPr/>
        </p:nvSpPr>
        <p:spPr>
          <a:xfrm>
            <a:off x="8457760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Oval 7"/>
          <p:cNvSpPr/>
          <p:nvPr/>
        </p:nvSpPr>
        <p:spPr>
          <a:xfrm>
            <a:off x="569119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xStyles>
    <p:titleStyle>
      <a:lvl1pPr algn="ctr" defTabSz="914400" rtl="0" eaLnBrk="1" latinLnBrk="0" hangingPunct="1">
        <a:lnSpc>
          <a:spcPts val="5800"/>
        </a:lnSpc>
        <a:spcBef>
          <a:spcPct val="0"/>
        </a:spcBef>
        <a:buNone/>
        <a:defRPr sz="5400" kern="1200">
          <a:solidFill>
            <a:schemeClr val="tx2"/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+mn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31938" y="260350"/>
            <a:ext cx="6081712" cy="14859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graphicFrame>
        <p:nvGraphicFramePr>
          <p:cNvPr id="10" name="Tabulka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84838846"/>
              </p:ext>
            </p:extLst>
          </p:nvPr>
        </p:nvGraphicFramePr>
        <p:xfrm>
          <a:off x="1258888" y="2133600"/>
          <a:ext cx="6697662" cy="4266060"/>
        </p:xfrm>
        <a:graphic>
          <a:graphicData uri="http://schemas.openxmlformats.org/drawingml/2006/table">
            <a:tbl>
              <a:tblPr/>
              <a:tblGrid>
                <a:gridCol w="2462212"/>
                <a:gridCol w="4235450"/>
              </a:tblGrid>
              <a:tr h="6477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Název školy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Gymnázium, střední odborná škola, střední odborné učiliště a vyšší odborná škola, Hořice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Číslo projektu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CZ.1.07/1.5.00/34.0873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Calibri" pitchFamily="34" charset="0"/>
                          <a:cs typeface="Arial" pitchFamily="34" charset="0"/>
                        </a:rPr>
                        <a:t>Název materiálu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cs-CZ" sz="1100" dirty="0" smtClean="0"/>
                        <a:t>Regionální vlivy na životní prostředí a možnosti jejich řešení – lesy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VY_32_INOVACE_10.01.10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Autor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Ing. Helena Vacková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Tematická oblast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+mn-ea"/>
                          <a:cs typeface="Times New Roman" pitchFamily="18" charset="0"/>
                        </a:rPr>
                        <a:t>Člověk a prostředí pro 4. ročník přírodovědného lycea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Ročník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4. lyceum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Datum tvorby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říjen 2012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Anotace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Materiál seznamuje žáky s činnostmi poškozujícími les a s možnostmi nápravy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Metodický pokyn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Prezentace látky + procvičení pomocí kontrolních otázek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19672" y="332656"/>
            <a:ext cx="6081712" cy="14859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3877722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Činnosti poškozující les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916832"/>
            <a:ext cx="8229600" cy="4525963"/>
          </a:xfrm>
        </p:spPr>
        <p:txBody>
          <a:bodyPr/>
          <a:lstStyle/>
          <a:p>
            <a:r>
              <a:rPr lang="cs-CZ" dirty="0" smtClean="0">
                <a:solidFill>
                  <a:schemeClr val="tx1"/>
                </a:solidFill>
              </a:rPr>
              <a:t>Ohrožování imisemi</a:t>
            </a:r>
          </a:p>
          <a:p>
            <a:endParaRPr lang="cs-CZ" dirty="0" smtClean="0">
              <a:solidFill>
                <a:schemeClr val="tx1"/>
              </a:solidFill>
            </a:endParaRPr>
          </a:p>
          <a:p>
            <a:r>
              <a:rPr lang="cs-CZ" dirty="0" smtClean="0">
                <a:solidFill>
                  <a:schemeClr val="tx1"/>
                </a:solidFill>
              </a:rPr>
              <a:t>Acidifikace půdy</a:t>
            </a:r>
          </a:p>
          <a:p>
            <a:endParaRPr lang="cs-CZ" dirty="0">
              <a:solidFill>
                <a:schemeClr val="tx1"/>
              </a:solidFill>
            </a:endParaRPr>
          </a:p>
          <a:p>
            <a:r>
              <a:rPr lang="cs-CZ" dirty="0" smtClean="0">
                <a:solidFill>
                  <a:schemeClr val="tx1"/>
                </a:solidFill>
              </a:rPr>
              <a:t>Časté používání monokultur</a:t>
            </a:r>
          </a:p>
          <a:p>
            <a:endParaRPr lang="cs-CZ" dirty="0" smtClean="0">
              <a:solidFill>
                <a:schemeClr val="tx1"/>
              </a:solidFill>
            </a:endParaRPr>
          </a:p>
          <a:p>
            <a:r>
              <a:rPr lang="cs-CZ" dirty="0" smtClean="0">
                <a:solidFill>
                  <a:schemeClr val="tx1"/>
                </a:solidFill>
              </a:rPr>
              <a:t>Nevhodné těžební postupy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9149661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4400" dirty="0" smtClean="0"/>
              <a:t>Snižování poškozování lesů znečištěným ovzduším</a:t>
            </a:r>
            <a:endParaRPr lang="cs-CZ" sz="4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257800"/>
          </a:xfrm>
        </p:spPr>
        <p:txBody>
          <a:bodyPr>
            <a:normAutofit/>
          </a:bodyPr>
          <a:lstStyle/>
          <a:p>
            <a:r>
              <a:rPr lang="cs-CZ" b="1" u="sng" dirty="0" smtClean="0">
                <a:solidFill>
                  <a:schemeClr val="tx1"/>
                </a:solidFill>
              </a:rPr>
              <a:t>Snížení vypouštěných emisí – nutno řešit již u původců znečištění </a:t>
            </a:r>
            <a:r>
              <a:rPr lang="cs-CZ" dirty="0" smtClean="0">
                <a:solidFill>
                  <a:schemeClr val="tx1"/>
                </a:solidFill>
              </a:rPr>
              <a:t>(odsiřovací zařízení) - tepelné elektrárny v ČR byly odsířeny v 90. letech minulého století (mokrá vápenná vypírka – oxid siřičitý obsažený ve spalinách reaguje s kationty vápníku, které jsou vstřikovány formou vápenné emulze do proudu spalin → vzniká síran vápenatý)</a:t>
            </a:r>
          </a:p>
          <a:p>
            <a:endParaRPr lang="cs-CZ" dirty="0" smtClean="0">
              <a:solidFill>
                <a:schemeClr val="tx1"/>
              </a:solidFill>
            </a:endParaRPr>
          </a:p>
          <a:p>
            <a:r>
              <a:rPr lang="cs-CZ" dirty="0" smtClean="0">
                <a:solidFill>
                  <a:schemeClr val="tx1"/>
                </a:solidFill>
              </a:rPr>
              <a:t>Některé lesní porosty byly totálně zničeny či oslabeny → náhrada smrku ztepilého smrkem pichlavým, </a:t>
            </a:r>
            <a:r>
              <a:rPr lang="cs-CZ" b="1" u="sng" dirty="0" smtClean="0">
                <a:solidFill>
                  <a:schemeClr val="tx1"/>
                </a:solidFill>
              </a:rPr>
              <a:t>po zlepšení stavu ovzduší návrat k původním druhům)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021234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4400" dirty="0"/>
              <a:t>Snižování poškozování lesů </a:t>
            </a:r>
            <a:r>
              <a:rPr lang="cs-CZ" sz="4400" dirty="0" smtClean="0"/>
              <a:t>omezení výsadeb monokultur</a:t>
            </a:r>
            <a:endParaRPr lang="cs-CZ" sz="4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069160"/>
          </a:xfrm>
        </p:spPr>
        <p:txBody>
          <a:bodyPr>
            <a:normAutofit/>
          </a:bodyPr>
          <a:lstStyle/>
          <a:p>
            <a:r>
              <a:rPr lang="cs-CZ" dirty="0" smtClean="0">
                <a:solidFill>
                  <a:schemeClr val="tx1"/>
                </a:solidFill>
              </a:rPr>
              <a:t>Vysazovat druhy odpovídající příslušnému vegetačnímu stupni a konkrétním přírodním podmínkám</a:t>
            </a:r>
          </a:p>
          <a:p>
            <a:r>
              <a:rPr lang="cs-CZ" dirty="0" smtClean="0">
                <a:solidFill>
                  <a:schemeClr val="tx1"/>
                </a:solidFill>
              </a:rPr>
              <a:t>Smrk ztepilý se přirozeně vyskytoval pouze v horských oblastech, v pahorkatinách a nížinách trpí nedostatkem půdní a vzdušné vlhkosti, ale i nadbytkem živin </a:t>
            </a:r>
            <a:r>
              <a:rPr lang="cs-CZ" dirty="0" smtClean="0">
                <a:solidFill>
                  <a:schemeClr val="tx1"/>
                </a:solidFill>
                <a:latin typeface="Century Gothic"/>
              </a:rPr>
              <a:t>→ polomy, škůdci</a:t>
            </a:r>
          </a:p>
          <a:p>
            <a:r>
              <a:rPr lang="cs-CZ" dirty="0" smtClean="0">
                <a:solidFill>
                  <a:schemeClr val="tx1"/>
                </a:solidFill>
                <a:latin typeface="Century Gothic"/>
              </a:rPr>
              <a:t>Ideálem by bylo pěstovat  více druhové a různověké lesní porosty </a:t>
            </a:r>
          </a:p>
          <a:p>
            <a:r>
              <a:rPr lang="cs-CZ" dirty="0" smtClean="0">
                <a:solidFill>
                  <a:schemeClr val="tx1"/>
                </a:solidFill>
                <a:latin typeface="Century Gothic"/>
              </a:rPr>
              <a:t>Dle platné legislativy (zákon č. 289/1995 Sb.) se les obnovuje výsadbou dřevin hlavních s použitím stanoveného podílu dřevin melioračních a zpevňujících 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1543325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2276872"/>
          </a:xfrm>
        </p:spPr>
        <p:txBody>
          <a:bodyPr/>
          <a:lstStyle/>
          <a:p>
            <a:r>
              <a:rPr lang="cs-CZ" sz="4400" dirty="0" smtClean="0"/>
              <a:t>Snižování poškozování lesů zaváděním šetrných metod těžby</a:t>
            </a:r>
            <a:endParaRPr lang="cs-CZ" sz="4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276872"/>
            <a:ext cx="8229600" cy="3849291"/>
          </a:xfrm>
        </p:spPr>
        <p:txBody>
          <a:bodyPr/>
          <a:lstStyle/>
          <a:p>
            <a:endParaRPr lang="cs-CZ" dirty="0" smtClean="0"/>
          </a:p>
          <a:p>
            <a:r>
              <a:rPr lang="cs-CZ" dirty="0" smtClean="0">
                <a:solidFill>
                  <a:schemeClr val="tx1"/>
                </a:solidFill>
              </a:rPr>
              <a:t>Omezení holosečného způsobu těžby (náhrada clonnou nebo okrajovou sečí)</a:t>
            </a:r>
          </a:p>
          <a:p>
            <a:endParaRPr lang="cs-CZ" dirty="0" smtClean="0">
              <a:solidFill>
                <a:schemeClr val="tx1"/>
              </a:solidFill>
            </a:endParaRPr>
          </a:p>
          <a:p>
            <a:r>
              <a:rPr lang="cs-CZ" dirty="0" smtClean="0">
                <a:solidFill>
                  <a:schemeClr val="tx1"/>
                </a:solidFill>
              </a:rPr>
              <a:t>Šetrnější přibližování dřeva k odvozním místům (menší mechanizace, koně lanovky)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8056344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Opakovací otázky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>
              <a:solidFill>
                <a:schemeClr val="tx1"/>
              </a:solidFill>
            </a:endParaRPr>
          </a:p>
          <a:p>
            <a:r>
              <a:rPr lang="cs-CZ" dirty="0" smtClean="0">
                <a:solidFill>
                  <a:schemeClr val="tx1"/>
                </a:solidFill>
              </a:rPr>
              <a:t>1. Které činnosti člověka poškozují les?</a:t>
            </a:r>
          </a:p>
          <a:p>
            <a:endParaRPr lang="cs-CZ" dirty="0" smtClean="0">
              <a:solidFill>
                <a:schemeClr val="tx1"/>
              </a:solidFill>
            </a:endParaRPr>
          </a:p>
          <a:p>
            <a:r>
              <a:rPr lang="cs-CZ" dirty="0" smtClean="0">
                <a:solidFill>
                  <a:schemeClr val="tx1"/>
                </a:solidFill>
              </a:rPr>
              <a:t>2. Jakými způsoby lze zlepšit stav lesů v České republice?</a:t>
            </a:r>
            <a:endParaRPr lang="cs-CZ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242206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>
                <a:solidFill>
                  <a:schemeClr val="tx1"/>
                </a:solidFill>
              </a:rPr>
              <a:t>EZECHEL, M., ZICHOVÁ, J., PYTLOUN, L. Ekologie a ochrana životního prostředí. Mělník: VOŠZ A </a:t>
            </a:r>
            <a:r>
              <a:rPr lang="cs-CZ" dirty="0" err="1">
                <a:solidFill>
                  <a:schemeClr val="tx1"/>
                </a:solidFill>
              </a:rPr>
              <a:t>SZaŠ</a:t>
            </a:r>
            <a:r>
              <a:rPr lang="cs-CZ" dirty="0">
                <a:solidFill>
                  <a:schemeClr val="tx1"/>
                </a:solidFill>
              </a:rPr>
              <a:t>, 2012. 211 </a:t>
            </a:r>
            <a:r>
              <a:rPr lang="cs-CZ">
                <a:solidFill>
                  <a:schemeClr val="tx1"/>
                </a:solidFill>
              </a:rPr>
              <a:t>s</a:t>
            </a:r>
            <a:r>
              <a:rPr lang="cs-CZ" smtClean="0">
                <a:solidFill>
                  <a:schemeClr val="tx1"/>
                </a:solidFill>
              </a:rPr>
              <a:t>.</a:t>
            </a:r>
            <a:endParaRPr lang="cs-CZ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856278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xekutivní">
  <a:themeElements>
    <a:clrScheme name="Exekutivní">
      <a:dk1>
        <a:sysClr val="windowText" lastClr="000000"/>
      </a:dk1>
      <a:lt1>
        <a:sysClr val="window" lastClr="FFFFFF"/>
      </a:lt1>
      <a:dk2>
        <a:srgbClr val="2F5897"/>
      </a:dk2>
      <a:lt2>
        <a:srgbClr val="E4E9EF"/>
      </a:lt2>
      <a:accent1>
        <a:srgbClr val="6076B4"/>
      </a:accent1>
      <a:accent2>
        <a:srgbClr val="9C5252"/>
      </a:accent2>
      <a:accent3>
        <a:srgbClr val="E68422"/>
      </a:accent3>
      <a:accent4>
        <a:srgbClr val="846648"/>
      </a:accent4>
      <a:accent5>
        <a:srgbClr val="63891F"/>
      </a:accent5>
      <a:accent6>
        <a:srgbClr val="758085"/>
      </a:accent6>
      <a:hlink>
        <a:srgbClr val="3399FF"/>
      </a:hlink>
      <a:folHlink>
        <a:srgbClr val="B2B2B2"/>
      </a:folHlink>
    </a:clrScheme>
    <a:fontScheme name="Exekutivní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Exekutivní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50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Executive</Template>
  <TotalTime>118</TotalTime>
  <Words>340</Words>
  <Application>Microsoft Office PowerPoint</Application>
  <PresentationFormat>Předvádění na obrazovce (4:3)</PresentationFormat>
  <Paragraphs>49</Paragraphs>
  <Slides>7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Exekutivní</vt:lpstr>
      <vt:lpstr>Prezentace aplikace PowerPoint</vt:lpstr>
      <vt:lpstr>Činnosti poškozující les</vt:lpstr>
      <vt:lpstr>Snižování poškozování lesů znečištěným ovzduším</vt:lpstr>
      <vt:lpstr>Snižování poškozování lesů omezení výsadeb monokultur</vt:lpstr>
      <vt:lpstr>Snižování poškozování lesů zaváděním šetrných metod těžby</vt:lpstr>
      <vt:lpstr>Opakovací otázky</vt:lpstr>
      <vt:lpstr>Zdroje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PC1</dc:creator>
  <cp:lastModifiedBy>PC1</cp:lastModifiedBy>
  <cp:revision>15</cp:revision>
  <dcterms:created xsi:type="dcterms:W3CDTF">2013-09-07T15:11:35Z</dcterms:created>
  <dcterms:modified xsi:type="dcterms:W3CDTF">2013-09-23T16:59:29Z</dcterms:modified>
</cp:coreProperties>
</file>