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58" r:id="rId3"/>
    <p:sldId id="259" r:id="rId4"/>
    <p:sldId id="260" r:id="rId5"/>
    <p:sldId id="285" r:id="rId6"/>
    <p:sldId id="263" r:id="rId7"/>
    <p:sldId id="266" r:id="rId8"/>
    <p:sldId id="268" r:id="rId9"/>
    <p:sldId id="270" r:id="rId10"/>
    <p:sldId id="273" r:id="rId11"/>
    <p:sldId id="276" r:id="rId12"/>
    <p:sldId id="278" r:id="rId13"/>
    <p:sldId id="282" r:id="rId14"/>
    <p:sldId id="283" r:id="rId15"/>
    <p:sldId id="28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9B2F7C-98A3-44DC-A5F2-69C6C36998F0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5A3E80-F6B6-41D4-867C-B3BE3E302C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4466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275E1328-82B4-4BE1-AA7A-68A812489BCE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5A3E80-F6B6-41D4-867C-B3BE3E302C50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263506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F5CDD-602D-4AC7-99BF-A460FAEA740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C74593D-257B-488D-8607-F591A86A24A4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5840674"/>
      </p:ext>
    </p:extLst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F5CDD-602D-4AC7-99BF-A460FAEA740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593D-257B-488D-8607-F591A86A24A4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60032330"/>
      </p:ext>
    </p:extLst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F5CDD-602D-4AC7-99BF-A460FAEA740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593D-257B-488D-8607-F591A86A24A4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45766731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F5CDD-602D-4AC7-99BF-A460FAEA740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593D-257B-488D-8607-F591A86A24A4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009554967"/>
      </p:ext>
    </p:extLst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F5CDD-602D-4AC7-99BF-A460FAEA740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593D-257B-488D-8607-F591A86A24A4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505434658"/>
      </p:ext>
    </p:extLst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F5CDD-602D-4AC7-99BF-A460FAEA740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593D-257B-488D-8607-F591A86A24A4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2183609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F5CDD-602D-4AC7-99BF-A460FAEA740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593D-257B-488D-8607-F591A86A24A4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8388245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F5CDD-602D-4AC7-99BF-A460FAEA740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593D-257B-488D-8607-F591A86A24A4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5421848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F5CDD-602D-4AC7-99BF-A460FAEA740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593D-257B-488D-8607-F591A86A24A4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7189420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F5CDD-602D-4AC7-99BF-A460FAEA740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593D-257B-488D-8607-F591A86A24A4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48919063"/>
      </p:ext>
    </p:extLst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2F5CDD-602D-4AC7-99BF-A460FAEA740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4593D-257B-488D-8607-F591A86A24A4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4638891"/>
      </p:ext>
    </p:extLst>
  </p:cSld>
  <p:clrMapOvr>
    <a:masterClrMapping/>
  </p:clrMapOvr>
  <p:transition spd="slow">
    <p:randomBar dir="vert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4319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0DF288-FD64-486D-B9F5-C77E3A46E2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8181870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22F5CDD-602D-4AC7-99BF-A460FAEA7409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2.4.2014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C74593D-257B-488D-8607-F591A86A24A4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70442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ransition spd="slow">
    <p:randomBar dir="vert"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.novinky.cz/777/197775-original1-2x4h1.jpg" TargetMode="External"/><Relationship Id="rId2" Type="http://schemas.openxmlformats.org/officeDocument/2006/relationships/hyperlink" Target="http://cs.wikipedia.org/wiki/Recyklac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popelnice-profi.cz/208-408-large/bag-5-samolepky-tri-sklo-green-prislusenstvi-recyklac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65814692"/>
              </p:ext>
            </p:extLst>
          </p:nvPr>
        </p:nvGraphicFramePr>
        <p:xfrm>
          <a:off x="1258888" y="2133600"/>
          <a:ext cx="6697662" cy="42660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/>
                        <a:t>Regionální vlivy na životní prostředí a možnosti jejich řešení </a:t>
                      </a:r>
                      <a:r>
                        <a:rPr lang="cs-CZ" sz="1100" smtClean="0"/>
                        <a:t>– odpady</a:t>
                      </a:r>
                      <a:endParaRPr lang="cs-CZ" sz="1100" dirty="0" smtClean="0"/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VY_32_INOVACE_10.01.11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Helena Vacková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Člověk a prostředí pro 4.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lyceum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vysvětluje studentům pojmy odpadového hospodářství, uvádí možnosti zpětného využití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zpětného využití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látky + procvičení pomocí kontrolních otázek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25292845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Odpad - pojem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60848"/>
            <a:ext cx="8229600" cy="4997152"/>
          </a:xfrm>
        </p:spPr>
        <p:txBody>
          <a:bodyPr/>
          <a:lstStyle/>
          <a:p>
            <a:pPr marL="0" indent="0" algn="ctr"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Odpad je movitá věc, které se člověk chce nebo má povinnost zbavit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Odpad vzniká při každé lidské činnosti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Odpad může mít skupenství pevné, kapalné, plynné nebo směsné (např. kaly)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Odpady nemusí zatěžovat ŽP, mohou být zdrojem surovin či energie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Odpady </a:t>
            </a:r>
            <a:r>
              <a:rPr lang="cs-CZ" dirty="0" smtClean="0">
                <a:solidFill>
                  <a:schemeClr val="tx1"/>
                </a:solidFill>
              </a:rPr>
              <a:t>a hospodaření s nimi přináší problémy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Nejlepší odpad je ten, který vůbec nevznikne</a:t>
            </a:r>
            <a:endParaRPr lang="cs-CZ" b="1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561629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Komunální odpad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Je odpad, který vznikne na území obce běžnou činností občanů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Občané jsou povinni odpad třídit a odkládat na místa určená obcí (obecní vyhláška)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Dělení komunálního odpadu: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A) objemný odpad (sběrný dvůr, velkoobjemové kontejnery)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B) nebezpečný odpad (sběrný dvůr, mobilní svoz)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C) využitelný odpad (barevné nádoby či pytle)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D) bioodpad (kompostéry, </a:t>
            </a:r>
            <a:r>
              <a:rPr lang="cs-CZ" dirty="0" err="1" smtClean="0">
                <a:solidFill>
                  <a:schemeClr val="tx1"/>
                </a:solidFill>
              </a:rPr>
              <a:t>bionádoby</a:t>
            </a:r>
            <a:r>
              <a:rPr lang="cs-CZ" dirty="0" smtClean="0">
                <a:solidFill>
                  <a:schemeClr val="tx1"/>
                </a:solidFill>
              </a:rPr>
              <a:t>, sběrný dvůr)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E) výrobky podléhající zpětnému odběru (vrátit prodejci, místa zpětného odběru)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F) autovraky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G) směsný komunální odpad (odpad nezařazený do výše uvedených skupin)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5654145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Průmyslový odpad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Původce je povinen doložit, zda s odpadem naložil </a:t>
            </a:r>
            <a:r>
              <a:rPr lang="cs-CZ" sz="2800" dirty="0">
                <a:solidFill>
                  <a:schemeClr val="tx1"/>
                </a:solidFill>
              </a:rPr>
              <a:t>z</a:t>
            </a:r>
            <a:r>
              <a:rPr lang="cs-CZ" sz="2800" dirty="0" smtClean="0">
                <a:solidFill>
                  <a:schemeClr val="tx1"/>
                </a:solidFill>
              </a:rPr>
              <a:t>ákonným způsobem (zákon č. 185/2001 Sb. o odpadech, zákon č. 477/2001 Sb. o obalech, vyhláška č. 381/2001 Sb. katalog odpadů)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77491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ikvidace odpadu </a:t>
            </a:r>
            <a:r>
              <a:rPr lang="cs-CZ" b="1" dirty="0" smtClean="0"/>
              <a:t>x</a:t>
            </a:r>
            <a:r>
              <a:rPr lang="cs-CZ" dirty="0" smtClean="0"/>
              <a:t> recyklace odpadu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Správně vytříděný odpad se může dále využívat – recyklovat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Směsný komunální odpad (nevytříděný odpad) a některé druhy průmyslových odpadů ze musí zlikvidovat:</a:t>
            </a:r>
          </a:p>
          <a:p>
            <a:pPr marL="400050" lvl="1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A) spalování (lze získat elektrickou energii nebo teplo)</a:t>
            </a:r>
          </a:p>
          <a:p>
            <a:pPr marL="400050" lvl="1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B) skládkování (v České republice nejčastější způsob)</a:t>
            </a:r>
          </a:p>
          <a:p>
            <a:pPr lvl="1"/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30113319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7544" y="332656"/>
            <a:ext cx="8229600" cy="16002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          </a:t>
            </a:r>
            <a:b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/>
            </a:r>
            <a:b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´</a:t>
            </a:r>
            <a:b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dirty="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</a:t>
            </a:r>
            <a:r>
              <a:rPr lang="cs-CZ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ecyklace</a:t>
            </a:r>
            <a: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/>
            </a:r>
            <a:b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endParaRPr lang="cs-CZ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355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Recyklace je výraz pro takové nakládání s odpadem, které vede k jeho dalšímu využití.</a:t>
            </a:r>
            <a:endParaRPr lang="cs-CZ" dirty="0" smtClean="0"/>
          </a:p>
          <a:p>
            <a:pPr eaLnBrk="1" hangingPunct="1">
              <a:defRPr/>
            </a:pPr>
            <a: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Recyklace umožňuje šetřit obnovitelné a neobnovitelné zdroje a často může snižovat zátěž životního prostředí.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645024"/>
            <a:ext cx="2952327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0958355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Druhy recyklace</a:t>
            </a:r>
          </a:p>
        </p:txBody>
      </p:sp>
      <p:sp>
        <p:nvSpPr>
          <p:cNvPr id="25603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827088" y="1628775"/>
            <a:ext cx="8007350" cy="4764088"/>
          </a:xfrm>
        </p:spPr>
        <p:txBody>
          <a:bodyPr/>
          <a:lstStyle/>
          <a:p>
            <a:pPr eaLnBrk="1" hangingPunct="1">
              <a:defRPr/>
            </a:pPr>
            <a:r>
              <a:rPr lang="cs-CZ" b="1" u="sng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Přímá: </a:t>
            </a:r>
            <a:r>
              <a:rPr lang="cs-CZ" i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Přímá recyklace</a:t>
            </a:r>
            <a: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 znamená znovuvyužití věci bez další úpravy (typickou přímou recyklací je znovuvyužití automobilových součástek z vrakoviště). </a:t>
            </a:r>
          </a:p>
          <a:p>
            <a:pPr eaLnBrk="1" hangingPunct="1">
              <a:defRPr/>
            </a:pPr>
            <a:r>
              <a:rPr lang="cs-CZ" b="1" u="sng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Nepřímá:</a:t>
            </a:r>
            <a: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cs-CZ" i="1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Nepřímá recyklace</a:t>
            </a:r>
            <a: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 zahrnuje znovuvyužití pomocí znovuzpracování materiálu z odpadu (typické je použití sběrového papíru při výrobě nového). </a:t>
            </a:r>
          </a:p>
        </p:txBody>
      </p:sp>
    </p:spTree>
    <p:extLst>
      <p:ext uri="{BB962C8B-B14F-4D97-AF65-F5344CB8AC3E}">
        <p14:creationId xmlns:p14="http://schemas.microsoft.com/office/powerpoint/2010/main" xmlns="" val="95581821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b="0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Recyklovatelné materiály</a:t>
            </a:r>
            <a:br>
              <a:rPr lang="cs-CZ" b="0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b="0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(tříděné odpady)</a:t>
            </a:r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900113" y="1905000"/>
            <a:ext cx="7945437" cy="4764088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Kovy (železo,hliník a měď) 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Papír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Textilie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Sklo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Plasty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Bioodpad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Nebezpečný odpad(baterky,žárovky a elektronika)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oleje  </a:t>
            </a:r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rozpouštědla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80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40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40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40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17871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Recyklace plastů</a:t>
            </a:r>
          </a:p>
        </p:txBody>
      </p:sp>
      <p:sp>
        <p:nvSpPr>
          <p:cNvPr id="3174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cs-CZ" sz="28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Ze směsi plastů putující na pásu se ručně vybírají PET lahve, nádobky, fólie, pěnový polystyren aj. </a:t>
            </a:r>
          </a:p>
          <a:p>
            <a:pPr>
              <a:lnSpc>
                <a:spcPct val="80000"/>
              </a:lnSpc>
              <a:defRPr/>
            </a:pPr>
            <a:endParaRPr lang="cs-CZ" sz="2800" dirty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>
              <a:lnSpc>
                <a:spcPct val="80000"/>
              </a:lnSpc>
              <a:defRPr/>
            </a:pPr>
            <a:r>
              <a:rPr lang="cs-CZ" sz="28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Výsledkem tohoto procesu jsou pak balíky slisovaných plastů, které již mají stejné chemické složení.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cs-CZ" sz="2800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  <a:p>
            <a:pPr>
              <a:lnSpc>
                <a:spcPct val="80000"/>
              </a:lnSpc>
              <a:defRPr/>
            </a:pPr>
            <a:r>
              <a:rPr lang="cs-CZ" sz="28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Balíky se prodávají zpracovatelům, kteří se specializují na konkrétní druhy plastů.</a:t>
            </a:r>
          </a:p>
          <a:p>
            <a:pPr>
              <a:lnSpc>
                <a:spcPct val="80000"/>
              </a:lnSpc>
              <a:defRPr/>
            </a:pPr>
            <a:endParaRPr lang="cs-CZ" sz="2800" dirty="0" smtClean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810974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34" name="Rectangle 10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Dotřiďovací</a:t>
            </a:r>
            <a:r>
              <a:rPr lang="cs-CZ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 </a:t>
            </a:r>
            <a:r>
              <a:rPr lang="cs-CZ" dirty="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linky</a:t>
            </a:r>
            <a:endParaRPr lang="cs-CZ" dirty="0" smtClean="0">
              <a:solidFill>
                <a:schemeClr val="accent1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26636" name="Rectangle 12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5580112" y="1772816"/>
            <a:ext cx="3384550" cy="4319587"/>
          </a:xfrm>
        </p:spPr>
        <p:txBody>
          <a:bodyPr>
            <a:normAutofit/>
          </a:bodyPr>
          <a:lstStyle/>
          <a:p>
            <a:pPr algn="ctr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36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  <a:r>
              <a:rPr lang="cs-CZ" sz="32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Plastové věci se od sebe lišící chemickým složením, tvarem, barvou. Proto se dotřiďují na </a:t>
            </a:r>
            <a:r>
              <a:rPr lang="cs-CZ" sz="3200" dirty="0" err="1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dotřiďovací</a:t>
            </a:r>
            <a:r>
              <a:rPr lang="cs-CZ" sz="3200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lince. </a:t>
            </a:r>
          </a:p>
        </p:txBody>
      </p:sp>
      <p:pic>
        <p:nvPicPr>
          <p:cNvPr id="7172" name="Picture 9" descr="Dotřiďovací link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31758"/>
            <a:ext cx="5616625" cy="432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767357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dirty="0" err="1" smtClean="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Regranulát</a:t>
            </a:r>
            <a:endParaRPr lang="cs-CZ" dirty="0" smtClean="0">
              <a:solidFill>
                <a:schemeClr val="accent1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35846" name="Rectangle 6"/>
          <p:cNvSpPr>
            <a:spLocks noGrp="1" noRot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400" i="1" smtClean="0"/>
              <a:t>Výsledkem recyklace plastů</a:t>
            </a:r>
            <a:r>
              <a:rPr lang="cs-CZ" sz="2400" smtClean="0"/>
              <a:t> bývá ve většině případů tzv. regranulát, což je vstupní surovina pro výrobu nových plastů. Plasty se totiž většinou vyrábějí z malých peciček materiálu (granulátu), který se zahřívá a pak vytlačuje do forem. </a:t>
            </a:r>
          </a:p>
        </p:txBody>
      </p:sp>
      <p:pic>
        <p:nvPicPr>
          <p:cNvPr id="10244" name="Picture 8" descr="Regranulá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850" y="1916113"/>
            <a:ext cx="4324350" cy="4103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9137901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Recyklace skla</a:t>
            </a:r>
          </a:p>
        </p:txBody>
      </p:sp>
      <p:sp>
        <p:nvSpPr>
          <p:cNvPr id="3993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None/>
              <a:defRPr/>
            </a:pPr>
            <a:r>
              <a:rPr lang="cs-CZ" dirty="0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Sklo je významná druhotná surovina, která je velmi dobře recyklovatelná a mnohonásobně zpětně použitelná. </a:t>
            </a:r>
          </a:p>
        </p:txBody>
      </p:sp>
      <p:pic>
        <p:nvPicPr>
          <p:cNvPr id="11268" name="Picture 5" descr="bag-5-samolepky-tri-sklo-green-prislusenstvi-recyklac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852936"/>
            <a:ext cx="5472607" cy="35780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5848202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Dotřiďování skla</a:t>
            </a:r>
          </a:p>
        </p:txBody>
      </p:sp>
      <p:sp>
        <p:nvSpPr>
          <p:cNvPr id="4198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Sklo z kontejneru se postupně zbavuje všech nečistot, nevhodných příměsí i veškerého nežádoucího materiálu</a:t>
            </a:r>
            <a:r>
              <a:rPr lang="cs-CZ" sz="2800" dirty="0" smtClean="0">
                <a:solidFill>
                  <a:schemeClr val="tx1"/>
                </a:solidFill>
              </a:rPr>
              <a:t>. Velké </a:t>
            </a:r>
            <a:r>
              <a:rPr lang="cs-CZ" sz="2800" dirty="0" smtClean="0">
                <a:solidFill>
                  <a:schemeClr val="tx1"/>
                </a:solidFill>
              </a:rPr>
              <a:t>a hrubé nečistoty se vytřiďují zprvu nejprve ručně tak aby nepoškodily nebo neucpaly recyklační stroje. Poté jsou nečistoty a nežádoucí příměsi postupně oddělovány strojně a to jak mechanicky (například mnohonásobným odsáváním či vyfukováním lehkých materiálů) i opticky.  </a:t>
            </a:r>
          </a:p>
        </p:txBody>
      </p:sp>
    </p:spTree>
    <p:extLst>
      <p:ext uri="{BB962C8B-B14F-4D97-AF65-F5344CB8AC3E}">
        <p14:creationId xmlns:p14="http://schemas.microsoft.com/office/powerpoint/2010/main" xmlns="" val="376387978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1. Co je odpad?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2. Který odpad se obvykle třídí?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3. Popište rozdíl mezi průmyslovým a komunálním odpadem.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761917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mtClean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Zdroje</a:t>
            </a:r>
          </a:p>
        </p:txBody>
      </p:sp>
      <p:sp>
        <p:nvSpPr>
          <p:cNvPr id="3789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FFFFFF"/>
                  </a:outerShdw>
                </a:effectLst>
                <a:hlinkClick r:id="rId2"/>
              </a:rPr>
              <a:t>EZECHEL, M., ZICHOVÁ, J., PYTLOUN, L. Ekologie a ochrana životního prostředí. Mělník: VOŠZ A </a:t>
            </a:r>
            <a:r>
              <a:rPr lang="cs-CZ" sz="2000" dirty="0" err="1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FFFFFF"/>
                  </a:outerShdw>
                </a:effectLst>
                <a:hlinkClick r:id="rId2"/>
              </a:rPr>
              <a:t>SZaŠ</a:t>
            </a:r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FFFFFF"/>
                  </a:outerShdw>
                </a:effectLst>
                <a:hlinkClick r:id="rId2"/>
              </a:rPr>
              <a:t>, 2012. 211 s.</a:t>
            </a:r>
          </a:p>
          <a:p>
            <a:pPr>
              <a:defRPr/>
            </a:pP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FFFFFF"/>
                </a:outerShdw>
              </a:effectLst>
              <a:hlinkClick r:id="rId2"/>
            </a:endParaRPr>
          </a:p>
          <a:p>
            <a:pPr>
              <a:defRPr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FFFFFF"/>
                  </a:outerShdw>
                </a:effectLst>
                <a:hlinkClick r:id="rId2"/>
              </a:rPr>
              <a:t>http://cs.wikipedia.org/wiki/Recyklace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</a:p>
          <a:p>
            <a:pPr>
              <a:defRPr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http://media.novinky.cz/777/197775-original1-2x4h1.jpg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(staženo 5. 10. 2012)</a:t>
            </a:r>
          </a:p>
          <a:p>
            <a:pPr>
              <a:defRPr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4"/>
              </a:rPr>
              <a:t>http://www.popelnice-profi.cz/208-408-large/bag-5-samolepky-tri sklo-green-prislusenstvi-recyklace.jpg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(staženo 5. 10. 2012)</a:t>
            </a:r>
          </a:p>
          <a:p>
            <a:pPr>
              <a:defRPr/>
            </a:pP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552904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556</Words>
  <Application>Microsoft Office PowerPoint</Application>
  <PresentationFormat>Předvádění na obrazovce (4:3)</PresentationFormat>
  <Paragraphs>91</Paragraphs>
  <Slides>15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Exekutivní</vt:lpstr>
      <vt:lpstr>Snímek 1</vt:lpstr>
      <vt:lpstr>Odpad - pojem</vt:lpstr>
      <vt:lpstr>Komunální odpad</vt:lpstr>
      <vt:lpstr>Průmyslový odpad</vt:lpstr>
      <vt:lpstr>likvidace odpadu x recyklace odpadu</vt:lpstr>
      <vt:lpstr>             ´ Recyklace </vt:lpstr>
      <vt:lpstr>Druhy recyklace</vt:lpstr>
      <vt:lpstr> Recyklovatelné materiály (tříděné odpady)</vt:lpstr>
      <vt:lpstr>Recyklace plastů</vt:lpstr>
      <vt:lpstr>Dotřiďovací  linky</vt:lpstr>
      <vt:lpstr>Regranulát</vt:lpstr>
      <vt:lpstr>Recyklace skla</vt:lpstr>
      <vt:lpstr>Dotřiďování skla</vt:lpstr>
      <vt:lpstr>Opakovací otázky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PC1</dc:creator>
  <cp:lastModifiedBy>Dum</cp:lastModifiedBy>
  <cp:revision>17</cp:revision>
  <dcterms:created xsi:type="dcterms:W3CDTF">2013-09-08T10:21:15Z</dcterms:created>
  <dcterms:modified xsi:type="dcterms:W3CDTF">2014-04-02T16:48:01Z</dcterms:modified>
</cp:coreProperties>
</file>