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6" r:id="rId2"/>
    <p:sldId id="257" r:id="rId3"/>
    <p:sldId id="258" r:id="rId4"/>
    <p:sldId id="259" r:id="rId5"/>
    <p:sldId id="260" r:id="rId6"/>
    <p:sldId id="268" r:id="rId7"/>
    <p:sldId id="269" r:id="rId8"/>
    <p:sldId id="262" r:id="rId9"/>
    <p:sldId id="263" r:id="rId10"/>
    <p:sldId id="270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86F197-087A-49F3-9AE3-3CA2DA963ACA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FA4DE-C19A-4E2C-AE2C-408630C514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547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4C055-600E-47E7-AB3E-1BAA3823DFF7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E072024-8E41-4289-AF10-1F3C7D68B4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4C055-600E-47E7-AB3E-1BAA3823DFF7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2024-8E41-4289-AF10-1F3C7D68B4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4C055-600E-47E7-AB3E-1BAA3823DFF7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2024-8E41-4289-AF10-1F3C7D68B4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4C055-600E-47E7-AB3E-1BAA3823DFF7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2024-8E41-4289-AF10-1F3C7D68B4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4C055-600E-47E7-AB3E-1BAA3823DFF7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2024-8E41-4289-AF10-1F3C7D68B4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4C055-600E-47E7-AB3E-1BAA3823DFF7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2024-8E41-4289-AF10-1F3C7D68B4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4C055-600E-47E7-AB3E-1BAA3823DFF7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2024-8E41-4289-AF10-1F3C7D68B4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4C055-600E-47E7-AB3E-1BAA3823DFF7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2024-8E41-4289-AF10-1F3C7D68B4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4C055-600E-47E7-AB3E-1BAA3823DFF7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2024-8E41-4289-AF10-1F3C7D68B4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4C055-600E-47E7-AB3E-1BAA3823DFF7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2024-8E41-4289-AF10-1F3C7D68B4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4C055-600E-47E7-AB3E-1BAA3823DFF7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072024-8E41-4289-AF10-1F3C7D68B4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3F4C055-600E-47E7-AB3E-1BAA3823DFF7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E072024-8E41-4289-AF10-1F3C7D68B4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6993258"/>
              </p:ext>
            </p:extLst>
          </p:nvPr>
        </p:nvGraphicFramePr>
        <p:xfrm>
          <a:off x="1258888" y="2133600"/>
          <a:ext cx="6697662" cy="4266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Právní nástroje ochrany životního prostředí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VY_32_INOVACE_10.01.12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Helena Vacková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Člověk a prostředí pro 4.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lyceum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březen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představuje žákům právní normy zajišťující ochranu ŽP (Ústavní pořádek, mezinárodní úmluvy, správní řízení, EIA, oborové zákony aj)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Prezentace + procvičení formou opakovacích otázek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9475455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4680520"/>
          </a:xfrm>
        </p:spPr>
        <p:txBody>
          <a:bodyPr>
            <a:normAutofit/>
          </a:bodyPr>
          <a:lstStyle/>
          <a:p>
            <a:r>
              <a:rPr lang="cs-CZ" dirty="0" smtClean="0"/>
              <a:t>Na ochranu životního prostředí je pamatováno</a:t>
            </a:r>
            <a:br>
              <a:rPr lang="cs-CZ" dirty="0" smtClean="0"/>
            </a:br>
            <a:r>
              <a:rPr lang="cs-CZ" dirty="0" smtClean="0"/>
              <a:t> v nejvyšším právním předpise České republiky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29865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600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Ústavní pořádek → Ústava</a:t>
            </a:r>
            <a:br>
              <a:rPr lang="cs-CZ" dirty="0" smtClean="0"/>
            </a:br>
            <a:r>
              <a:rPr lang="cs-CZ" dirty="0" smtClean="0"/>
              <a:t> 			     → Listina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80928"/>
            <a:ext cx="8229600" cy="26928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ÚSTAVA ČR uvádí, že stát dbá o šetrné udržování přírodních </a:t>
            </a: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drojů a ochranu přírodního bohatství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LISTINA stanovuje právo na příznivé ŽP a na informace o stavu ŽP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46228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ČR přistoupila k některým mezinárodním úmluvám na OŽP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Úmluva o mokřadech (1971)</a:t>
            </a:r>
          </a:p>
          <a:p>
            <a:r>
              <a:rPr lang="cs-CZ" dirty="0">
                <a:solidFill>
                  <a:schemeClr val="tx1"/>
                </a:solidFill>
              </a:rPr>
              <a:t>Ú</a:t>
            </a:r>
            <a:r>
              <a:rPr lang="cs-CZ" dirty="0" smtClean="0">
                <a:solidFill>
                  <a:schemeClr val="tx1"/>
                </a:solidFill>
              </a:rPr>
              <a:t>mluva o ochraně světového kulturního a přírodního dědictví (1972)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Úmluva o ochraně ozonové vrstvy (1985)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Montrealský protokol o látkách, které porušují ozonovou vrstvu (1986)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Úmluva o biologické rozmanitosti (1992)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Evropská úmluva o krajině (2000) … aj.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01173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Správní 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Pokud se plánuje činnost (stavba, odbahňování rybníka), při které by mohlo dojít k poškození ŽP, posuzují tento záměr orgány státní správy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Způsob posuzování stanovuje správní  řád č. 500/2004 sb.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Průběh správního řízení :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</a:rPr>
              <a:t>Žádost s doloženými doklady →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oznámení o zahájení </a:t>
            </a:r>
            <a:r>
              <a:rPr lang="cs-CZ" dirty="0">
                <a:solidFill>
                  <a:schemeClr val="tx1"/>
                </a:solidFill>
              </a:rPr>
              <a:t>správního řízení → </a:t>
            </a:r>
            <a:r>
              <a:rPr lang="cs-CZ" dirty="0" smtClean="0">
                <a:solidFill>
                  <a:schemeClr val="tx1"/>
                </a:solidFill>
              </a:rPr>
              <a:t>šetření na místě + ústní jednání → obstarání důkazů → státní orgán přizve dotčené orgány → rozhodnutí (činnost se povolí, povolí s podmínkami,  zakáže) 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→ nabytí právní moci rozhodnutí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14472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EIA </a:t>
            </a:r>
            <a:r>
              <a:rPr lang="cs-CZ" sz="2800" dirty="0" smtClean="0"/>
              <a:t>(</a:t>
            </a:r>
            <a:r>
              <a:rPr lang="cs-CZ" sz="2800" dirty="0" err="1" smtClean="0"/>
              <a:t>Environmental</a:t>
            </a:r>
            <a:r>
              <a:rPr lang="cs-CZ" sz="2800" dirty="0" smtClean="0"/>
              <a:t> </a:t>
            </a:r>
            <a:r>
              <a:rPr lang="cs-CZ" sz="2800" dirty="0" err="1" smtClean="0"/>
              <a:t>Impact</a:t>
            </a:r>
            <a:r>
              <a:rPr lang="cs-CZ" sz="2800" dirty="0" smtClean="0"/>
              <a:t> </a:t>
            </a:r>
            <a:r>
              <a:rPr lang="cs-CZ" sz="2800" dirty="0" err="1" smtClean="0"/>
              <a:t>Assessment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1"/>
                </a:solidFill>
              </a:rPr>
              <a:t>U rozsáhlých plánovaných zásahů se </a:t>
            </a:r>
            <a:r>
              <a:rPr lang="cs-CZ" sz="2800" dirty="0" smtClean="0">
                <a:solidFill>
                  <a:schemeClr val="tx1"/>
                </a:solidFill>
              </a:rPr>
              <a:t>provádí </a:t>
            </a:r>
            <a:r>
              <a:rPr lang="cs-CZ" sz="2800" dirty="0">
                <a:solidFill>
                  <a:schemeClr val="tx1"/>
                </a:solidFill>
              </a:rPr>
              <a:t>specifické posuzování dle </a:t>
            </a:r>
            <a:r>
              <a:rPr lang="cs-CZ" sz="2800" dirty="0" smtClean="0">
                <a:solidFill>
                  <a:schemeClr val="tx1"/>
                </a:solidFill>
              </a:rPr>
              <a:t>zákona </a:t>
            </a:r>
            <a:r>
              <a:rPr lang="cs-CZ" sz="2800" dirty="0">
                <a:solidFill>
                  <a:schemeClr val="tx1"/>
                </a:solidFill>
              </a:rPr>
              <a:t>č.100 /2001 sb. o posuzování vlivu na ŽP </a:t>
            </a:r>
            <a:r>
              <a:rPr lang="cs-CZ" sz="2800" dirty="0" smtClean="0">
                <a:solidFill>
                  <a:schemeClr val="tx1"/>
                </a:solidFill>
              </a:rPr>
              <a:t>(EIA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2 kategorie: </a:t>
            </a:r>
          </a:p>
          <a:p>
            <a:pPr marL="971550" lvl="1" indent="-514350">
              <a:buAutoNum type="alphaLcParenR"/>
            </a:pPr>
            <a:r>
              <a:rPr lang="cs-CZ" sz="2400" dirty="0">
                <a:solidFill>
                  <a:schemeClr val="tx1"/>
                </a:solidFill>
              </a:rPr>
              <a:t>Posuzování se prování vždy (u některých </a:t>
            </a:r>
            <a:r>
              <a:rPr lang="cs-CZ" sz="2400" dirty="0" smtClean="0">
                <a:solidFill>
                  <a:schemeClr val="tx1"/>
                </a:solidFill>
              </a:rPr>
              <a:t>zásahů, </a:t>
            </a:r>
            <a:r>
              <a:rPr lang="cs-CZ" sz="2400" dirty="0">
                <a:solidFill>
                  <a:schemeClr val="tx1"/>
                </a:solidFill>
              </a:rPr>
              <a:t>př. zalesnění, odlesnění  &gt; 25 </a:t>
            </a:r>
            <a:r>
              <a:rPr lang="cs-CZ" sz="2400" dirty="0" smtClean="0">
                <a:solidFill>
                  <a:schemeClr val="tx1"/>
                </a:solidFill>
              </a:rPr>
              <a:t>ha)</a:t>
            </a:r>
            <a:endParaRPr lang="cs-CZ" sz="2400" dirty="0">
              <a:solidFill>
                <a:schemeClr val="tx1"/>
              </a:solidFill>
            </a:endParaRPr>
          </a:p>
          <a:p>
            <a:pPr marL="971550" lvl="1" indent="-514350"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Nejprve se provede </a:t>
            </a:r>
            <a:r>
              <a:rPr lang="cs-CZ" sz="2400" b="1" dirty="0" smtClean="0">
                <a:solidFill>
                  <a:schemeClr val="tx1"/>
                </a:solidFill>
              </a:rPr>
              <a:t>zjišťovacího řízení, </a:t>
            </a:r>
            <a:r>
              <a:rPr lang="cs-CZ" sz="2400" dirty="0" smtClean="0">
                <a:solidFill>
                  <a:schemeClr val="tx1"/>
                </a:solidFill>
              </a:rPr>
              <a:t>které je jednodušší. Na základě jeho výsledku se rozhodne, zda je nutné posouzení  (př. odlesnění </a:t>
            </a:r>
            <a:r>
              <a:rPr lang="cs-CZ" sz="2400" dirty="0">
                <a:solidFill>
                  <a:schemeClr val="tx1"/>
                </a:solidFill>
              </a:rPr>
              <a:t>trvalé či dočasné, 5 – 25 </a:t>
            </a:r>
            <a:r>
              <a:rPr lang="cs-CZ" sz="2400" dirty="0" smtClean="0">
                <a:solidFill>
                  <a:schemeClr val="tx1"/>
                </a:solidFill>
              </a:rPr>
              <a:t>ha)</a:t>
            </a:r>
            <a:endParaRPr lang="cs-CZ" sz="2400" dirty="0">
              <a:solidFill>
                <a:schemeClr val="tx1"/>
              </a:solidFill>
            </a:endParaRPr>
          </a:p>
          <a:p>
            <a:pPr marL="457200" lvl="1" indent="0">
              <a:buNone/>
            </a:pPr>
            <a:r>
              <a:rPr lang="cs-CZ" sz="2000" dirty="0"/>
              <a:t>	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11899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accent1"/>
                </a:solidFill>
                <a:latin typeface="+mn-lt"/>
              </a:rPr>
              <a:t>Schema posuzování vlivu na ŽP </a:t>
            </a:r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accent1"/>
                </a:solidFill>
                <a:latin typeface="+mn-lt"/>
              </a:rPr>
              <a:t>dle zákona č. 100/2001Sb., v platném znění</a:t>
            </a:r>
            <a:endParaRPr lang="cs-CZ" sz="3200" b="1" dirty="0">
              <a:solidFill>
                <a:schemeClr val="accent1"/>
              </a:solidFill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7848872" cy="4216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8157749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31440"/>
            <a:ext cx="8229600" cy="1600200"/>
          </a:xfrm>
        </p:spPr>
        <p:txBody>
          <a:bodyPr/>
          <a:lstStyle/>
          <a:p>
            <a:r>
              <a:rPr lang="cs-CZ" dirty="0" smtClean="0"/>
              <a:t>Oborové zákony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Principy OŽP uvedené v ústavním pořádku jsou dále upřesněny v oborových zákonech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č. 17/1992 sb. o ŽP (pouze definuje 			základní pojmy)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č. 86/2002 sb. o ochraně ovzduší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č. 254/2001 sb. vodní zákon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č. 305/2000 sb. o povodních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č. 274/2001 sb. o vodovodech a kanalizacích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č. 99/2004 sb. o rybářství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č. 334/1992 sb. o OZPF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č. 289/1995 sb. o lesích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č. 185/2001 sb. o odpadech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	č.  114/1992 sb. o ochraně přírody a krajiny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č. 183/2006 sb. O územním plánování a stavebním řádu,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v platném znění…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Oborové zákony upřesňují či doplňují prováděcí vyhlášky a nařízení.</a:t>
            </a:r>
          </a:p>
        </p:txBody>
      </p:sp>
    </p:spTree>
    <p:extLst>
      <p:ext uri="{BB962C8B-B14F-4D97-AF65-F5344CB8AC3E}">
        <p14:creationId xmlns:p14="http://schemas.microsoft.com/office/powerpoint/2010/main" xmlns="" val="17743090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Certifikace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chemeClr val="tx1"/>
                </a:solidFill>
              </a:rPr>
              <a:t>Certifikáty</a:t>
            </a:r>
            <a:r>
              <a:rPr lang="cs-CZ" dirty="0" smtClean="0">
                <a:solidFill>
                  <a:schemeClr val="tx1"/>
                </a:solidFill>
              </a:rPr>
              <a:t> (označování bioproduktů a biopotravin dle zákona č. 242/2000 sb., o ekologickém zemědělství)</a:t>
            </a:r>
          </a:p>
          <a:p>
            <a:r>
              <a:rPr lang="cs-CZ" u="sng" dirty="0" smtClean="0">
                <a:solidFill>
                  <a:schemeClr val="tx1"/>
                </a:solidFill>
              </a:rPr>
              <a:t>Environmentální značení produktů</a:t>
            </a:r>
            <a:r>
              <a:rPr lang="cs-CZ" dirty="0" smtClean="0">
                <a:solidFill>
                  <a:schemeClr val="tx1"/>
                </a:solidFill>
              </a:rPr>
              <a:t> – označení výrobků, které způsobují menší tlak za ŽP (ekologicky šetrný výrobek)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Normy ISO 14000 – tyto normy zavádějí systém environmentálního managementu = řízení podniku respektující ekonomické cíle, ale i OŽP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44965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9000" y="1799431"/>
            <a:ext cx="7366000" cy="4127500"/>
          </a:xfrm>
        </p:spPr>
      </p:pic>
    </p:spTree>
    <p:extLst>
      <p:ext uri="{BB962C8B-B14F-4D97-AF65-F5344CB8AC3E}">
        <p14:creationId xmlns:p14="http://schemas.microsoft.com/office/powerpoint/2010/main" xmlns="" val="30741984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1) Uveďte příklady mezinárodních smluv vztahujících se k ochraně životního prostředí.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2) Popište správní řízení.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3) Vysvětlete zkratku EIA.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4) Co je ústavní pořádek a jaký vztah má k životnímu prostředí?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5) jak se nazývá oborový zákon chránící půdu?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33211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>
                <a:solidFill>
                  <a:schemeClr val="tx1"/>
                </a:solidFill>
              </a:rPr>
              <a:t>EZECHEL, M., ZICHOVÁ, J., PYTLOUN, L. Ekologie a ochrana životního prostředí. Mělník: VOŠZ A </a:t>
            </a:r>
            <a:r>
              <a:rPr lang="cs-CZ" dirty="0" err="1">
                <a:solidFill>
                  <a:schemeClr val="tx1"/>
                </a:solidFill>
              </a:rPr>
              <a:t>SZaŠ</a:t>
            </a:r>
            <a:r>
              <a:rPr lang="cs-CZ" dirty="0">
                <a:solidFill>
                  <a:schemeClr val="tx1"/>
                </a:solidFill>
              </a:rPr>
              <a:t>, 2012. 211 s.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</a:t>
            </a:r>
            <a:r>
              <a:rPr lang="cs-CZ" dirty="0" smtClean="0">
                <a:solidFill>
                  <a:schemeClr val="tx1"/>
                </a:solidFill>
              </a:rPr>
              <a:t>www.nasevyziva.cz/img_data_arch/1/1281964882cla_bio_logo.jpg (logo staženo 2. </a:t>
            </a:r>
            <a:r>
              <a:rPr lang="cs-CZ" smtClean="0">
                <a:solidFill>
                  <a:schemeClr val="tx1"/>
                </a:solidFill>
              </a:rPr>
              <a:t>3. </a:t>
            </a:r>
            <a:r>
              <a:rPr lang="cs-CZ" dirty="0" smtClean="0">
                <a:solidFill>
                  <a:schemeClr val="tx1"/>
                </a:solidFill>
              </a:rPr>
              <a:t>2013)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82583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257</TotalTime>
  <Words>533</Words>
  <Application>Microsoft Office PowerPoint</Application>
  <PresentationFormat>Předvádění na obrazovce (4:3)</PresentationFormat>
  <Paragraphs>77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Snímek 1</vt:lpstr>
      <vt:lpstr>Na ochranu životního prostředí je pamatováno  v nejvyšším právním předpise České republiky</vt:lpstr>
      <vt:lpstr>Ústavní pořádek → Ústava          → Listina</vt:lpstr>
      <vt:lpstr>ČR přistoupila k některým mezinárodním úmluvám na OŽP</vt:lpstr>
      <vt:lpstr>Správní řízení</vt:lpstr>
      <vt:lpstr>EIA (Environmental Impact Assessment)</vt:lpstr>
      <vt:lpstr>Snímek 7</vt:lpstr>
      <vt:lpstr>Oborové zákony</vt:lpstr>
      <vt:lpstr>Certifikace</vt:lpstr>
      <vt:lpstr>Snímek 10</vt:lpstr>
      <vt:lpstr>Opakovací otázky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PC1</dc:creator>
  <cp:lastModifiedBy>zemanxj</cp:lastModifiedBy>
  <cp:revision>27</cp:revision>
  <dcterms:created xsi:type="dcterms:W3CDTF">2013-08-27T16:38:44Z</dcterms:created>
  <dcterms:modified xsi:type="dcterms:W3CDTF">2013-09-26T13:47:04Z</dcterms:modified>
</cp:coreProperties>
</file>