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6" r:id="rId2"/>
    <p:sldId id="267" r:id="rId3"/>
    <p:sldId id="268" r:id="rId4"/>
    <p:sldId id="269" r:id="rId5"/>
    <p:sldId id="270" r:id="rId6"/>
    <p:sldId id="273" r:id="rId7"/>
    <p:sldId id="274" r:id="rId8"/>
    <p:sldId id="275" r:id="rId9"/>
    <p:sldId id="276" r:id="rId10"/>
    <p:sldId id="277" r:id="rId11"/>
    <p:sldId id="27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86F197-087A-49F3-9AE3-3CA2DA963ACA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FA4DE-C19A-4E2C-AE2C-408630C514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547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5E1328-82B4-4BE1-AA7A-68A812489BC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3F4C055-600E-47E7-AB3E-1BAA3823DFF7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E072024-8E41-4289-AF10-1F3C7D68B4E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937976"/>
              </p:ext>
            </p:extLst>
          </p:nvPr>
        </p:nvGraphicFramePr>
        <p:xfrm>
          <a:off x="1258888" y="2133600"/>
          <a:ext cx="6697662" cy="410370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Politické nástroje ochrany životního prostředí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VY_32_INOVACE_10.01.13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Helena Vacková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Člověk a prostředí pro 4. ročník přírodovědného lycea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4. lyceum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březen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představuje žákům nejvýznamnější mezinárodní organizace a nadnárodní uskupení, která se zabývají ochranou životního prostředí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Prezentace + procvičení formou opakovacích otázek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32656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754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Politika, oblast správy věcí veřejných, ovlivňuje OŽP, neboť politici (politické organizace) mají </a:t>
            </a:r>
            <a:r>
              <a:rPr lang="cs-CZ" b="1" dirty="0" smtClean="0">
                <a:solidFill>
                  <a:schemeClr val="tx1"/>
                </a:solidFill>
              </a:rPr>
              <a:t>rozhodovací pravomoc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b="1" u="sng" dirty="0" smtClean="0">
                <a:solidFill>
                  <a:schemeClr val="tx1"/>
                </a:solidFill>
              </a:rPr>
              <a:t>Environmentální politika je realizována pomocí</a:t>
            </a:r>
          </a:p>
          <a:p>
            <a:endParaRPr lang="cs-CZ" b="1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A) mezinárodních organizací (OSN)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B) nadnárodních uskupení (EU)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C) národní instituce (vláda, ministerstva)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425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A) Mezinárodní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Mezinárodní organizace vyhlašují tzv</a:t>
            </a:r>
            <a:r>
              <a:rPr lang="cs-CZ" b="1" dirty="0" smtClean="0">
                <a:solidFill>
                  <a:schemeClr val="tx1"/>
                </a:solidFill>
              </a:rPr>
              <a:t>. akční programy</a:t>
            </a:r>
            <a:r>
              <a:rPr lang="cs-CZ" dirty="0" smtClean="0">
                <a:solidFill>
                  <a:schemeClr val="tx1"/>
                </a:solidFill>
              </a:rPr>
              <a:t>, v nichž formulují cíle, kterých má být dosaženo. Plnění cílů zabezpečují prostřednictvím: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Stanovisek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Doporučení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Nařízení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Směrnic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Závazných dohod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93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mezinárodních organizací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A) </a:t>
            </a:r>
            <a:r>
              <a:rPr lang="cs-CZ" u="sng" dirty="0" smtClean="0">
                <a:solidFill>
                  <a:schemeClr val="tx1"/>
                </a:solidFill>
              </a:rPr>
              <a:t>Vládní mezinárodní organizace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    - sdružují suverénní členské státy,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    - umožňují, aby vlády jednotlivých států uzavřely          	 závazné dohody (OSN, NATO aj.)</a:t>
            </a: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B) </a:t>
            </a:r>
            <a:r>
              <a:rPr lang="cs-CZ" u="sng" dirty="0" smtClean="0">
                <a:solidFill>
                  <a:schemeClr val="tx1"/>
                </a:solidFill>
              </a:rPr>
              <a:t>Nevládní mezinárodní organizace </a:t>
            </a:r>
            <a:r>
              <a:rPr lang="cs-CZ" dirty="0" smtClean="0">
                <a:solidFill>
                  <a:schemeClr val="tx1"/>
                </a:solidFill>
              </a:rPr>
              <a:t>– sdružují např. neziskové organizace, kluby, výbory (Mezinárodní unie pro ochranu přírody a přírodních, Greenpeace)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530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Založena v r. 1945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Zakládajícím členem byla i Československá republika spolu se dalšími 49 státy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Sídlo v New Yorku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Zachovává princip suverénní rovnosti členských států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Cílem je zachovat mír, bezpečnost, podpořit mezinárodní spolupráci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Tvoří ji systém organizací, z nichž některé se podílejí na ochraně ŽP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88840"/>
            <a:ext cx="4041775" cy="3682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904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u="sng" dirty="0">
                <a:solidFill>
                  <a:schemeClr val="tx1"/>
                </a:solidFill>
              </a:rPr>
              <a:t>Program OSN pro ŽP (UNEP) </a:t>
            </a:r>
            <a:endParaRPr lang="cs-CZ" b="1" u="sng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vznikl v r. 1972</a:t>
            </a:r>
          </a:p>
          <a:p>
            <a:r>
              <a:rPr lang="cs-CZ" u="sng" dirty="0" smtClean="0">
                <a:solidFill>
                  <a:schemeClr val="tx1"/>
                </a:solidFill>
              </a:rPr>
              <a:t>Cíl programu </a:t>
            </a:r>
            <a:r>
              <a:rPr lang="cs-CZ" dirty="0" smtClean="0">
                <a:solidFill>
                  <a:schemeClr val="tx1"/>
                </a:solidFill>
              </a:rPr>
              <a:t>– mezinárodní spolupráce v oblasti ŽP</a:t>
            </a:r>
          </a:p>
          <a:p>
            <a:r>
              <a:rPr lang="cs-CZ" u="sng" dirty="0" smtClean="0">
                <a:solidFill>
                  <a:schemeClr val="tx1"/>
                </a:solidFill>
              </a:rPr>
              <a:t>Úkoly</a:t>
            </a:r>
            <a:r>
              <a:rPr lang="cs-CZ" dirty="0" smtClean="0">
                <a:solidFill>
                  <a:schemeClr val="tx1"/>
                </a:solidFill>
              </a:rPr>
              <a:t> - sledovat stav ŽP ve světě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     -  koordinovat environmentální projekty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     -  podporovat výzkumu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     -  zajistit výměnu a šíření informací o ŽP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     -  udržitelný rozvoj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chemeClr val="tx1"/>
                </a:solidFill>
              </a:rPr>
              <a:t>Globální fond ŽP </a:t>
            </a:r>
            <a:r>
              <a:rPr lang="cs-CZ" dirty="0" smtClean="0">
                <a:solidFill>
                  <a:schemeClr val="tx1"/>
                </a:solidFill>
              </a:rPr>
              <a:t>– poskytování dotací a grantů  na zlepšení ŽP v rozvojových zemích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chemeClr val="tx1"/>
                </a:solidFill>
              </a:rPr>
              <a:t>Komise </a:t>
            </a:r>
            <a:r>
              <a:rPr lang="cs-CZ" b="1" u="sng" dirty="0">
                <a:solidFill>
                  <a:schemeClr val="tx1"/>
                </a:solidFill>
              </a:rPr>
              <a:t>OSN pro udržitelný </a:t>
            </a:r>
            <a:r>
              <a:rPr lang="cs-CZ" b="1" u="sng" dirty="0" smtClean="0">
                <a:solidFill>
                  <a:schemeClr val="tx1"/>
                </a:solidFill>
              </a:rPr>
              <a:t>rozvoj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Založena </a:t>
            </a:r>
            <a:r>
              <a:rPr lang="cs-CZ" dirty="0">
                <a:solidFill>
                  <a:schemeClr val="tx1"/>
                </a:solidFill>
              </a:rPr>
              <a:t>v r. 1993 (po Summitu Země v Rio de </a:t>
            </a:r>
            <a:r>
              <a:rPr lang="cs-CZ" dirty="0" err="1">
                <a:solidFill>
                  <a:schemeClr val="tx1"/>
                </a:solidFill>
              </a:rPr>
              <a:t>Janiero</a:t>
            </a:r>
            <a:r>
              <a:rPr lang="cs-CZ" dirty="0">
                <a:solidFill>
                  <a:schemeClr val="tx1"/>
                </a:solidFill>
              </a:rPr>
              <a:t> v r. 1992)</a:t>
            </a:r>
          </a:p>
          <a:p>
            <a:r>
              <a:rPr lang="cs-CZ" u="sng" dirty="0">
                <a:solidFill>
                  <a:schemeClr val="tx1"/>
                </a:solidFill>
              </a:rPr>
              <a:t>Cíl komise </a:t>
            </a:r>
            <a:r>
              <a:rPr lang="cs-CZ" dirty="0">
                <a:solidFill>
                  <a:schemeClr val="tx1"/>
                </a:solidFill>
              </a:rPr>
              <a:t>– pomoc státům zavádět doporučení a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</a:t>
            </a:r>
            <a:r>
              <a:rPr lang="cs-CZ" dirty="0">
                <a:solidFill>
                  <a:schemeClr val="tx1"/>
                </a:solidFill>
              </a:rPr>
              <a:t>a závazky ze Summitu Země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43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B) Nadnárodní </a:t>
            </a:r>
            <a:r>
              <a:rPr lang="cs-CZ" dirty="0" smtClean="0"/>
              <a:t>uskupení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i="1" u="sng" dirty="0" smtClean="0">
                <a:solidFill>
                  <a:schemeClr val="tx1"/>
                </a:solidFill>
              </a:rPr>
              <a:t>Evropská </a:t>
            </a:r>
            <a:r>
              <a:rPr lang="cs-CZ" b="1" i="1" u="sng" dirty="0" smtClean="0">
                <a:solidFill>
                  <a:schemeClr val="tx1"/>
                </a:solidFill>
              </a:rPr>
              <a:t>unie - </a:t>
            </a:r>
            <a:r>
              <a:rPr lang="cs-CZ" u="sng" dirty="0" smtClean="0">
                <a:solidFill>
                  <a:schemeClr val="tx1"/>
                </a:solidFill>
              </a:rPr>
              <a:t>Členské </a:t>
            </a:r>
            <a:r>
              <a:rPr lang="cs-CZ" u="sng" dirty="0" smtClean="0">
                <a:solidFill>
                  <a:schemeClr val="tx1"/>
                </a:solidFill>
              </a:rPr>
              <a:t>státy sdílejí svou suverenitu, </a:t>
            </a:r>
            <a:r>
              <a:rPr lang="cs-CZ" u="sng" dirty="0" smtClean="0">
                <a:solidFill>
                  <a:schemeClr val="tx1"/>
                </a:solidFill>
              </a:rPr>
              <a:t>svěřují některé </a:t>
            </a:r>
            <a:r>
              <a:rPr lang="cs-CZ" u="sng" dirty="0" smtClean="0">
                <a:solidFill>
                  <a:schemeClr val="tx1"/>
                </a:solidFill>
              </a:rPr>
              <a:t>své </a:t>
            </a:r>
            <a:r>
              <a:rPr lang="cs-CZ" u="sng" dirty="0" err="1" smtClean="0">
                <a:solidFill>
                  <a:schemeClr val="tx1"/>
                </a:solidFill>
              </a:rPr>
              <a:t>pravomoce</a:t>
            </a:r>
            <a:r>
              <a:rPr lang="cs-CZ" u="sng" dirty="0" smtClean="0">
                <a:solidFill>
                  <a:schemeClr val="tx1"/>
                </a:solidFill>
              </a:rPr>
              <a:t> orgánům EU</a:t>
            </a:r>
          </a:p>
          <a:p>
            <a:r>
              <a:rPr lang="cs-CZ" u="sng" dirty="0" smtClean="0">
                <a:solidFill>
                  <a:schemeClr val="tx1"/>
                </a:solidFill>
              </a:rPr>
              <a:t>Rada EU  </a:t>
            </a:r>
            <a:r>
              <a:rPr lang="cs-CZ" dirty="0" smtClean="0">
                <a:solidFill>
                  <a:schemeClr val="tx1"/>
                </a:solidFill>
              </a:rPr>
              <a:t>– sdružuje ministry vlád členských zemí, scházejí se pravidelně, zasedání se účastní vždy jeden ministr z členské země podle projednávané </a:t>
            </a:r>
            <a:r>
              <a:rPr lang="cs-CZ" dirty="0" err="1" smtClean="0">
                <a:solidFill>
                  <a:schemeClr val="tx1"/>
                </a:solidFill>
              </a:rPr>
              <a:t>otázky→“Rada</a:t>
            </a:r>
            <a:r>
              <a:rPr lang="cs-CZ" dirty="0" smtClean="0">
                <a:solidFill>
                  <a:schemeClr val="tx1"/>
                </a:solidFill>
              </a:rPr>
              <a:t> ministrů životního prostředí“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- má zákonodárnou (schvaluje spolu s </a:t>
            </a:r>
            <a:r>
              <a:rPr lang="cs-CZ" u="sng" dirty="0" smtClean="0">
                <a:solidFill>
                  <a:schemeClr val="tx1"/>
                </a:solidFill>
              </a:rPr>
              <a:t>evropským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      </a:t>
            </a:r>
            <a:r>
              <a:rPr lang="cs-CZ" u="sng" dirty="0" smtClean="0">
                <a:solidFill>
                  <a:schemeClr val="tx1"/>
                </a:solidFill>
              </a:rPr>
              <a:t>parlamentem </a:t>
            </a:r>
            <a:r>
              <a:rPr lang="cs-CZ" dirty="0">
                <a:solidFill>
                  <a:schemeClr val="tx1"/>
                </a:solidFill>
              </a:rPr>
              <a:t>evropské zákony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</a:p>
          <a:p>
            <a:r>
              <a:rPr lang="cs-CZ" u="sng" dirty="0" smtClean="0">
                <a:solidFill>
                  <a:schemeClr val="tx1"/>
                </a:solidFill>
              </a:rPr>
              <a:t>Evropská komise </a:t>
            </a:r>
            <a:r>
              <a:rPr lang="cs-CZ" dirty="0" smtClean="0">
                <a:solidFill>
                  <a:schemeClr val="tx1"/>
                </a:solidFill>
              </a:rPr>
              <a:t>(komisař EU pro ŽP) – připravuje návrhy zákonů, je odpovědná za provádění rozhodnutí Rady EU a Evropského parlamentu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308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cs-CZ" b="1" u="sng" dirty="0" smtClean="0">
                <a:solidFill>
                  <a:schemeClr val="tx1"/>
                </a:solidFill>
              </a:rPr>
              <a:t>Aktivity EU v OŽP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Natura 2000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Označování ekologicky šetrných výrobků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Základní principy OŽP v EU: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- princip „platí  znečišťovatel“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- princip udržitelného rozvoje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- princip vysoké úrovně ochrany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- princip prevence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- princip předběžné opatrnosti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- princip ochrany co nejblíže zdroje znečištění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- princip OŽP jako celku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- princip integrace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- princip subsidiarity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565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C) Národní instituce zabývající OŽP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Vláda – Rada vlády pro udržitelný rozvoj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Ministerstvo životního prostředí  - ústřední orgán  státní správy pro ochranu přírody ( řídí AOPK,ČIŽP, SFŽP, Českou informační agenturu ŽP)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Ministerstvo zemědělství – ústřední orgán státní správy lesů, myslivosti, rybářství...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Ministerstvo pro místní rozvoj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Ministerstvo průmyslu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Kraje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obce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34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Opakovací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1. Vyjmenujte hlavní světové instituce, které se podílejí na OŽP.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2. Vysvětlete principy OŽP uplatňované v EU.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3. Které české státní instituce vykonávají činnost v oblasti OŽP?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456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/>
              <a:t>EZECHEL, M., ZICHOVÁ, J., PYTLOUN, L. Ekologie a ochrana životního prostředí. Mělník: VOŠZ A </a:t>
            </a:r>
            <a:r>
              <a:rPr lang="cs-CZ" dirty="0" err="1"/>
              <a:t>SZaŠ</a:t>
            </a:r>
            <a:r>
              <a:rPr lang="cs-CZ" dirty="0"/>
              <a:t>, 2012. 211 s.</a:t>
            </a:r>
          </a:p>
          <a:p>
            <a:endParaRPr lang="cs-CZ" dirty="0"/>
          </a:p>
          <a:p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www.vlajky-prapory.cz/wp-content/uploads/osn.gif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0611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512</TotalTime>
  <Words>612</Words>
  <Application>Microsoft Office PowerPoint</Application>
  <PresentationFormat>Předvádění na obrazovce (4:3)</PresentationFormat>
  <Paragraphs>96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Prezentace aplikace PowerPoint</vt:lpstr>
      <vt:lpstr>Prezentace aplikace PowerPoint</vt:lpstr>
      <vt:lpstr>A) Mezinárodní organizace</vt:lpstr>
      <vt:lpstr>Dělení mezinárodních organizací</vt:lpstr>
      <vt:lpstr>OSN</vt:lpstr>
      <vt:lpstr>Prezentace aplikace PowerPoint</vt:lpstr>
      <vt:lpstr>B) Nadnárodní uskupení</vt:lpstr>
      <vt:lpstr>Prezentace aplikace PowerPoint</vt:lpstr>
      <vt:lpstr>C) Národní instituce zabývající OŽP</vt:lpstr>
      <vt:lpstr>Opakovací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PC1</dc:creator>
  <cp:lastModifiedBy>PC1</cp:lastModifiedBy>
  <cp:revision>45</cp:revision>
  <dcterms:created xsi:type="dcterms:W3CDTF">2013-08-27T16:38:44Z</dcterms:created>
  <dcterms:modified xsi:type="dcterms:W3CDTF">2013-09-23T16:46:36Z</dcterms:modified>
</cp:coreProperties>
</file>