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1893BB-0E23-498F-9341-7AABA351220D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95A8D9-9433-4456-8B74-A462BD8FE2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8510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9B919-B266-49CB-BA60-383CE57EF90F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53BC17F-E4B6-4B90-9960-F42207D1ED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9B919-B266-49CB-BA60-383CE57EF90F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BC17F-E4B6-4B90-9960-F42207D1ED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9B919-B266-49CB-BA60-383CE57EF90F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BC17F-E4B6-4B90-9960-F42207D1ED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9B919-B266-49CB-BA60-383CE57EF90F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BC17F-E4B6-4B90-9960-F42207D1ED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9B919-B266-49CB-BA60-383CE57EF90F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BC17F-E4B6-4B90-9960-F42207D1ED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9B919-B266-49CB-BA60-383CE57EF90F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BC17F-E4B6-4B90-9960-F42207D1ED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9B919-B266-49CB-BA60-383CE57EF90F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BC17F-E4B6-4B90-9960-F42207D1ED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9B919-B266-49CB-BA60-383CE57EF90F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BC17F-E4B6-4B90-9960-F42207D1ED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9B919-B266-49CB-BA60-383CE57EF90F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BC17F-E4B6-4B90-9960-F42207D1ED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9B919-B266-49CB-BA60-383CE57EF90F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BC17F-E4B6-4B90-9960-F42207D1ED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9B919-B266-49CB-BA60-383CE57EF90F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BC17F-E4B6-4B90-9960-F42207D1ED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3C9B919-B266-49CB-BA60-383CE57EF90F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53BC17F-E4B6-4B90-9960-F42207D1ED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0084519"/>
              </p:ext>
            </p:extLst>
          </p:nvPr>
        </p:nvGraphicFramePr>
        <p:xfrm>
          <a:off x="1258888" y="2133600"/>
          <a:ext cx="6697662" cy="410370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Ekonomické nástroje ochrany životního prostředí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VY_32_INOVACE_10.01.14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Helena Vacková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Člověk a prostředí pro 4. ročník přírodovědného lycea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4. lyceum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únor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představuje ekonomické nástroje ochrany životního prostředí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Prezentace + procvičení formou opakovacích otázek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332656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617081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Ekonomické nástroje ochrany životního prostředí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600" dirty="0" smtClean="0">
                <a:solidFill>
                  <a:schemeClr val="tx1"/>
                </a:solidFill>
              </a:rPr>
              <a:t>Ekonomické nástroje OŽP jsou →  finanční zvýhodnění činností šetrných k ŽP x zpoplatnění činností, které ŽP poškozují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r>
              <a:rPr lang="cs-CZ" b="1" u="sng" dirty="0" smtClean="0">
                <a:solidFill>
                  <a:schemeClr val="tx1"/>
                </a:solidFill>
              </a:rPr>
              <a:t>1. Zpoplatnění </a:t>
            </a:r>
            <a:r>
              <a:rPr lang="cs-CZ" dirty="0" smtClean="0">
                <a:solidFill>
                  <a:schemeClr val="tx1"/>
                </a:solidFill>
              </a:rPr>
              <a:t>nesmí být pro firmy likvidační</a:t>
            </a:r>
            <a:r>
              <a:rPr lang="cs-CZ" dirty="0" smtClean="0">
                <a:solidFill>
                  <a:schemeClr val="tx1"/>
                </a:solidFill>
                <a:latin typeface="Century Gothic"/>
              </a:rPr>
              <a:t>→ má donutit firmu zavést nové šetrnější technologie (poté se poplatek sníží)</a:t>
            </a:r>
          </a:p>
          <a:p>
            <a:endParaRPr lang="cs-CZ" dirty="0" smtClean="0">
              <a:solidFill>
                <a:schemeClr val="tx1"/>
              </a:solidFill>
              <a:latin typeface="Century Gothic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Century Gothic"/>
              </a:rPr>
              <a:t>	</a:t>
            </a:r>
            <a:r>
              <a:rPr lang="cs-CZ" u="sng" dirty="0" smtClean="0">
                <a:solidFill>
                  <a:schemeClr val="tx1"/>
                </a:solidFill>
                <a:latin typeface="Century Gothic"/>
              </a:rPr>
              <a:t>V ČR jsou zpoplatněny tyto činnosti:</a:t>
            </a:r>
          </a:p>
          <a:p>
            <a:pPr lvl="2"/>
            <a:r>
              <a:rPr lang="cs-CZ" sz="2000" dirty="0" smtClean="0">
                <a:solidFill>
                  <a:schemeClr val="tx1"/>
                </a:solidFill>
                <a:latin typeface="Century Gothic"/>
              </a:rPr>
              <a:t>Platba za odebrané množství podzemní vody (platí pouze firmy, ne domácnosti)</a:t>
            </a:r>
          </a:p>
          <a:p>
            <a:pPr lvl="2"/>
            <a:r>
              <a:rPr lang="cs-CZ" sz="2000" dirty="0" smtClean="0">
                <a:solidFill>
                  <a:schemeClr val="tx1"/>
                </a:solidFill>
                <a:latin typeface="Century Gothic"/>
              </a:rPr>
              <a:t>Poplatek za uložení odpadů na skládku</a:t>
            </a:r>
          </a:p>
          <a:p>
            <a:pPr lvl="2"/>
            <a:r>
              <a:rPr lang="cs-CZ" sz="2000" dirty="0" smtClean="0">
                <a:solidFill>
                  <a:schemeClr val="tx1"/>
                </a:solidFill>
                <a:latin typeface="Century Gothic"/>
              </a:rPr>
              <a:t>Poplatek za komunální odpad</a:t>
            </a:r>
          </a:p>
          <a:p>
            <a:pPr lvl="2"/>
            <a:r>
              <a:rPr lang="cs-CZ" sz="2000" dirty="0" smtClean="0">
                <a:solidFill>
                  <a:schemeClr val="tx1"/>
                </a:solidFill>
                <a:latin typeface="Century Gothic"/>
              </a:rPr>
              <a:t>Poplatek za odnětí půdy (lesní i zemědělské)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7372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721499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chemeClr val="tx1"/>
                </a:solidFill>
              </a:rPr>
              <a:t>2. Pokuty</a:t>
            </a:r>
            <a:r>
              <a:rPr lang="cs-CZ" dirty="0" smtClean="0">
                <a:solidFill>
                  <a:schemeClr val="tx1"/>
                </a:solidFill>
              </a:rPr>
              <a:t> – se vyměřují v případě poškození životního prostředí nad míru stanovenou právními předpisy (překročení limitů)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b="1" u="sng" dirty="0" smtClean="0">
                <a:solidFill>
                  <a:schemeClr val="tx1"/>
                </a:solidFill>
              </a:rPr>
              <a:t>3. Daně</a:t>
            </a:r>
            <a:r>
              <a:rPr lang="cs-CZ" dirty="0" smtClean="0">
                <a:solidFill>
                  <a:schemeClr val="tx1"/>
                </a:solidFill>
              </a:rPr>
              <a:t> – nový nástroj, postupné zdaňování energií a produktů, při jejichž výrobě je ve velké míře využíváno neobnovitelných zdrojů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pPr marL="457200" lvl="1" indent="0">
              <a:buNone/>
            </a:pPr>
            <a:r>
              <a:rPr lang="cs-CZ" sz="1800" b="1" dirty="0" smtClean="0">
                <a:solidFill>
                  <a:schemeClr val="tx1"/>
                </a:solidFill>
              </a:rPr>
              <a:t>(V ČR jsou zdaněny – minerální oleje, výrobky z ropy - benzín, petrolej, ekologická daň je vyměřena na pevná paliva, zemní plyn a elektřinu)</a:t>
            </a:r>
          </a:p>
        </p:txBody>
      </p:sp>
    </p:spTree>
    <p:extLst>
      <p:ext uri="{BB962C8B-B14F-4D97-AF65-F5344CB8AC3E}">
        <p14:creationId xmlns:p14="http://schemas.microsoft.com/office/powerpoint/2010/main" val="963244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u="sng" dirty="0">
                <a:solidFill>
                  <a:schemeClr val="tx1"/>
                </a:solidFill>
              </a:rPr>
              <a:t>4. Prominutí poplatků či daní </a:t>
            </a:r>
            <a:r>
              <a:rPr lang="cs-CZ" dirty="0">
                <a:solidFill>
                  <a:schemeClr val="tx1"/>
                </a:solidFill>
              </a:rPr>
              <a:t>– neplatí se daň z elektřiny získané z obnovitelných zdrojů, neplatí se za odběr podzemní vody z jednoho zdroje, který je nižší než 6 000 m³/rok</a:t>
            </a:r>
          </a:p>
          <a:p>
            <a:endParaRPr lang="cs-CZ" b="1" u="sng" dirty="0" smtClean="0">
              <a:solidFill>
                <a:schemeClr val="tx1"/>
              </a:solidFill>
            </a:endParaRPr>
          </a:p>
          <a:p>
            <a:r>
              <a:rPr lang="cs-CZ" b="1" u="sng" dirty="0" smtClean="0">
                <a:solidFill>
                  <a:schemeClr val="tx1"/>
                </a:solidFill>
              </a:rPr>
              <a:t>5</a:t>
            </a:r>
            <a:r>
              <a:rPr lang="cs-CZ" b="1" u="sng" dirty="0">
                <a:solidFill>
                  <a:schemeClr val="tx1"/>
                </a:solidFill>
              </a:rPr>
              <a:t>. Finanční výhody </a:t>
            </a:r>
            <a:r>
              <a:rPr lang="cs-CZ" dirty="0">
                <a:solidFill>
                  <a:schemeClr val="tx1"/>
                </a:solidFill>
              </a:rPr>
              <a:t>– </a:t>
            </a:r>
            <a:r>
              <a:rPr lang="cs-CZ" dirty="0" smtClean="0">
                <a:solidFill>
                  <a:schemeClr val="tx1"/>
                </a:solidFill>
              </a:rPr>
              <a:t>získávají  producenti </a:t>
            </a:r>
            <a:r>
              <a:rPr lang="cs-CZ" dirty="0">
                <a:solidFill>
                  <a:schemeClr val="tx1"/>
                </a:solidFill>
              </a:rPr>
              <a:t>certifikovaných výrobků (šetrných k životnímu prostředí) nebo </a:t>
            </a:r>
            <a:r>
              <a:rPr lang="cs-CZ" dirty="0" smtClean="0">
                <a:solidFill>
                  <a:schemeClr val="tx1"/>
                </a:solidFill>
              </a:rPr>
              <a:t>biopotravin</a:t>
            </a:r>
            <a:endParaRPr lang="cs-CZ" dirty="0">
              <a:solidFill>
                <a:schemeClr val="tx1"/>
              </a:solidFill>
            </a:endParaRPr>
          </a:p>
          <a:p>
            <a:pPr marL="1714500" lvl="4" indent="0">
              <a:buNone/>
            </a:pPr>
            <a:r>
              <a:rPr lang="cs-CZ" sz="2000" b="1" u="sng" dirty="0" smtClean="0">
                <a:solidFill>
                  <a:schemeClr val="tx1"/>
                </a:solidFill>
              </a:rPr>
              <a:t>forma finanční podpory </a:t>
            </a:r>
            <a:r>
              <a:rPr lang="cs-CZ" sz="2000" b="1" dirty="0" smtClean="0">
                <a:solidFill>
                  <a:schemeClr val="tx1"/>
                </a:solidFill>
              </a:rPr>
              <a:t>– půjčky, částečná úhrada úroků, záruky za úvěr, převzetí závazků, dotace</a:t>
            </a:r>
            <a:endParaRPr lang="cs-CZ" sz="2000" b="1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9124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Dotační politika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Nejčastější typ finanční podpory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Dotace nesmí zvýhodňovat některé subjekty při podnikání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U dotací ve výši 100% se stanoví finanční limit</a:t>
            </a:r>
          </a:p>
          <a:p>
            <a:r>
              <a:rPr lang="cs-CZ" u="sng" dirty="0" smtClean="0">
                <a:solidFill>
                  <a:schemeClr val="tx1"/>
                </a:solidFill>
              </a:rPr>
              <a:t>Poskytovatel dotace:</a:t>
            </a:r>
          </a:p>
          <a:p>
            <a:pPr lvl="1"/>
            <a:r>
              <a:rPr lang="cs-CZ" sz="2000" dirty="0" smtClean="0">
                <a:solidFill>
                  <a:schemeClr val="tx1"/>
                </a:solidFill>
              </a:rPr>
              <a:t>1. nadace</a:t>
            </a:r>
          </a:p>
          <a:p>
            <a:pPr lvl="1"/>
            <a:r>
              <a:rPr lang="cs-CZ" sz="2000" dirty="0" smtClean="0">
                <a:solidFill>
                  <a:schemeClr val="tx1"/>
                </a:solidFill>
              </a:rPr>
              <a:t>2. obce</a:t>
            </a:r>
          </a:p>
          <a:p>
            <a:pPr lvl="1"/>
            <a:r>
              <a:rPr lang="cs-CZ" sz="2000" dirty="0" smtClean="0">
                <a:solidFill>
                  <a:schemeClr val="tx1"/>
                </a:solidFill>
              </a:rPr>
              <a:t>3. kraje</a:t>
            </a:r>
          </a:p>
          <a:p>
            <a:pPr lvl="1"/>
            <a:r>
              <a:rPr lang="cs-CZ" sz="2000" dirty="0" smtClean="0">
                <a:solidFill>
                  <a:schemeClr val="tx1"/>
                </a:solidFill>
              </a:rPr>
              <a:t>4. stát (ze státního rozpočtu- dotace se musí vyčerpat během kalendářního roku)</a:t>
            </a:r>
          </a:p>
          <a:p>
            <a:pPr lvl="1"/>
            <a:r>
              <a:rPr lang="cs-CZ" sz="2000" dirty="0" smtClean="0">
                <a:solidFill>
                  <a:schemeClr val="tx1"/>
                </a:solidFill>
              </a:rPr>
              <a:t>5. státní fondy (mají své zdroje i mimo státní rozpočet – dotace se nemusí vyčerpat během kalendářního roku)</a:t>
            </a:r>
          </a:p>
          <a:p>
            <a:pPr lvl="1"/>
            <a:r>
              <a:rPr lang="cs-CZ" sz="2000" dirty="0" smtClean="0">
                <a:solidFill>
                  <a:schemeClr val="tx1"/>
                </a:solidFill>
              </a:rPr>
              <a:t>6. EU</a:t>
            </a:r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4060929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600200"/>
          </a:xfrm>
        </p:spPr>
        <p:txBody>
          <a:bodyPr/>
          <a:lstStyle/>
          <a:p>
            <a:r>
              <a:rPr lang="cs-CZ" dirty="0" smtClean="0"/>
              <a:t>Státní fond životního prostředí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chemeClr val="tx1"/>
                </a:solidFill>
              </a:rPr>
              <a:t>SFŽP ČR</a:t>
            </a:r>
            <a:r>
              <a:rPr lang="cs-CZ" dirty="0" smtClean="0">
                <a:solidFill>
                  <a:schemeClr val="tx1"/>
                </a:solidFill>
              </a:rPr>
              <a:t> je specificky zaměřenou institucí, která je významným finančním zdrojem při ochraně a zlepšování stavu životního prostředí. Je jedním ze základních ekonomických nástrojů pro plnění: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a) závazků vyplývajících z mezinárodních úmluv o ochraně životního prostředí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b) závazků vyplývajících ze členství v Evropské unie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c) Státní politiky životního prostředí.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SFŽP ČR </a:t>
            </a:r>
            <a:r>
              <a:rPr lang="cs-CZ" u="sng" dirty="0">
                <a:solidFill>
                  <a:schemeClr val="tx1"/>
                </a:solidFill>
              </a:rPr>
              <a:t>administruje dva velké </a:t>
            </a:r>
            <a:r>
              <a:rPr lang="cs-CZ" u="sng" dirty="0" smtClean="0">
                <a:solidFill>
                  <a:schemeClr val="tx1"/>
                </a:solidFill>
              </a:rPr>
              <a:t>dotační </a:t>
            </a:r>
            <a:r>
              <a:rPr lang="cs-CZ" u="sng" dirty="0">
                <a:solidFill>
                  <a:schemeClr val="tx1"/>
                </a:solidFill>
              </a:rPr>
              <a:t>programy </a:t>
            </a:r>
            <a:r>
              <a:rPr lang="cs-CZ" dirty="0">
                <a:solidFill>
                  <a:schemeClr val="tx1"/>
                </a:solidFill>
              </a:rPr>
              <a:t>– </a:t>
            </a:r>
            <a:r>
              <a:rPr lang="cs-CZ" dirty="0" smtClean="0">
                <a:solidFill>
                  <a:schemeClr val="tx1"/>
                </a:solidFill>
              </a:rPr>
              <a:t>Operační </a:t>
            </a:r>
            <a:r>
              <a:rPr lang="cs-CZ" dirty="0">
                <a:solidFill>
                  <a:schemeClr val="tx1"/>
                </a:solidFill>
              </a:rPr>
              <a:t>program Životní </a:t>
            </a:r>
            <a:r>
              <a:rPr lang="cs-CZ" dirty="0" smtClean="0">
                <a:solidFill>
                  <a:schemeClr val="tx1"/>
                </a:solidFill>
              </a:rPr>
              <a:t>prostředí a </a:t>
            </a:r>
            <a:r>
              <a:rPr lang="cs-CZ" dirty="0">
                <a:solidFill>
                  <a:schemeClr val="tx1"/>
                </a:solidFill>
              </a:rPr>
              <a:t>program Zelená úsporám.</a:t>
            </a:r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66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Opakovací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1. Jaké znáte ekonomické nástroje ochrany životního prostředí?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2. Odkud lze čerpat podporu na opatření k ochraně životního prostředí?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3. Na které činnosti byly v České republice uvaleny ekologické daně?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9116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>
                <a:solidFill>
                  <a:schemeClr val="tx1"/>
                </a:solidFill>
              </a:rPr>
              <a:t>EZECHEL, M., ZICHOVÁ, J., PYTLOUN, L. Ekologie a ochrana životního prostředí. Mělník: VOŠZ A </a:t>
            </a:r>
            <a:r>
              <a:rPr lang="cs-CZ" dirty="0" err="1">
                <a:solidFill>
                  <a:schemeClr val="tx1"/>
                </a:solidFill>
              </a:rPr>
              <a:t>SZaŠ</a:t>
            </a:r>
            <a:r>
              <a:rPr lang="cs-CZ" dirty="0">
                <a:solidFill>
                  <a:schemeClr val="tx1"/>
                </a:solidFill>
              </a:rPr>
              <a:t>, 2012. 211 s.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https</a:t>
            </a:r>
            <a:r>
              <a:rPr lang="cs-CZ" dirty="0">
                <a:solidFill>
                  <a:schemeClr val="tx1"/>
                </a:solidFill>
              </a:rPr>
              <a:t>://www.sfzp.cz/sekce/92/statni-fond-zivotniho-prostredi-cr/</a:t>
            </a:r>
          </a:p>
        </p:txBody>
      </p:sp>
    </p:spTree>
    <p:extLst>
      <p:ext uri="{BB962C8B-B14F-4D97-AF65-F5344CB8AC3E}">
        <p14:creationId xmlns:p14="http://schemas.microsoft.com/office/powerpoint/2010/main" val="919359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123</TotalTime>
  <Words>411</Words>
  <Application>Microsoft Office PowerPoint</Application>
  <PresentationFormat>Předvádění na obrazovce (4:3)</PresentationFormat>
  <Paragraphs>68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Ekonomické nástroje ochrany životního prostředí</vt:lpstr>
      <vt:lpstr>Prezentace aplikace PowerPoint</vt:lpstr>
      <vt:lpstr>Prezentace aplikace PowerPoint</vt:lpstr>
      <vt:lpstr>Dotační politika</vt:lpstr>
      <vt:lpstr>Státní fond životního prostředí ČR</vt:lpstr>
      <vt:lpstr>Opakovací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PC1</dc:creator>
  <cp:lastModifiedBy>PC1</cp:lastModifiedBy>
  <cp:revision>12</cp:revision>
  <dcterms:created xsi:type="dcterms:W3CDTF">2013-09-09T16:10:41Z</dcterms:created>
  <dcterms:modified xsi:type="dcterms:W3CDTF">2013-09-23T14:54:40Z</dcterms:modified>
</cp:coreProperties>
</file>