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8" r:id="rId2"/>
    <p:sldId id="259" r:id="rId3"/>
    <p:sldId id="260" r:id="rId4"/>
    <p:sldId id="261" r:id="rId5"/>
    <p:sldId id="262" r:id="rId6"/>
    <p:sldId id="263" r:id="rId7"/>
    <p:sldId id="266" r:id="rId8"/>
    <p:sldId id="26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EA53B0A-60CE-412E-9B04-EA5D47B57B0A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51167E-9B93-47BD-B5F1-56EAA354B1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59076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75E1328-82B4-4BE1-AA7A-68A812489BC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4BD73A-285B-40E0-8DFB-AC4BECD4A976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30B0FDB-68D6-4305-93FD-AE3310BF9ED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4BD73A-285B-40E0-8DFB-AC4BECD4A976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B0FDB-68D6-4305-93FD-AE3310BF9E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4BD73A-285B-40E0-8DFB-AC4BECD4A976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B0FDB-68D6-4305-93FD-AE3310BF9ED8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4BD73A-285B-40E0-8DFB-AC4BECD4A976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B0FDB-68D6-4305-93FD-AE3310BF9ED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4BD73A-285B-40E0-8DFB-AC4BECD4A976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B0FDB-68D6-4305-93FD-AE3310BF9ED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4BD73A-285B-40E0-8DFB-AC4BECD4A976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B0FDB-68D6-4305-93FD-AE3310BF9E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4BD73A-285B-40E0-8DFB-AC4BECD4A976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B0FDB-68D6-4305-93FD-AE3310BF9E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4BD73A-285B-40E0-8DFB-AC4BECD4A976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B0FDB-68D6-4305-93FD-AE3310BF9E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4BD73A-285B-40E0-8DFB-AC4BECD4A976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B0FDB-68D6-4305-93FD-AE3310BF9E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4BD73A-285B-40E0-8DFB-AC4BECD4A976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B0FDB-68D6-4305-93FD-AE3310BF9E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4BD73A-285B-40E0-8DFB-AC4BECD4A976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B0FDB-68D6-4305-93FD-AE3310BF9E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7C4BD73A-285B-40E0-8DFB-AC4BECD4A976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30B0FDB-68D6-4305-93FD-AE3310BF9ED8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88240820"/>
              </p:ext>
            </p:extLst>
          </p:nvPr>
        </p:nvGraphicFramePr>
        <p:xfrm>
          <a:off x="1258888" y="2133600"/>
          <a:ext cx="6697662" cy="426606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Dobrovolné nástroje ochrany životního prostředí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VY_32_INOVACE_10.01.15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Helena Vacková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Člověk a prostředí pro 4. ročník přírodovědného lycea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4. lyceum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Říjen 2012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představuje žákům možnosti, jak se aktivně podílet na ochraně ŽP bez nutnosti vstoupit do politiky, dále vysvětluje pojem Fair </a:t>
                      </a: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trade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Prezentace + procvičení formou opakovacích otázek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332656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657860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600200"/>
          </a:xfrm>
        </p:spPr>
        <p:txBody>
          <a:bodyPr/>
          <a:lstStyle/>
          <a:p>
            <a:r>
              <a:rPr lang="cs-CZ" dirty="0" smtClean="0"/>
              <a:t>Dobrovolné nástroje ochrany ŽP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332037"/>
            <a:ext cx="8229600" cy="3833267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Aktivity , které směřují k odstranění negativních působení člověka na ŽP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Tyto aktivity jsou zaváděny a realizovány dobrovolně, nejsou požadovány stávajícími zákonnými normami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761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Sdružování občanů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u="sng" dirty="0" smtClean="0">
                <a:solidFill>
                  <a:schemeClr val="tx1"/>
                </a:solidFill>
              </a:rPr>
              <a:t>Občanská společnost se sdružuje a tvoří: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Občanské spolky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Sdružení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Organizace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Občané podepisují petice, účastní se místních referend, voleb, podílí se na správě věcí veřejných.</a:t>
            </a:r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Základní předpokladem je zákonné právo každého občana </a:t>
            </a:r>
            <a:r>
              <a:rPr lang="cs-CZ" b="1" dirty="0" smtClean="0">
                <a:solidFill>
                  <a:schemeClr val="tx1"/>
                </a:solidFill>
              </a:rPr>
              <a:t>o svobodném přístupu k informacím o ŽP </a:t>
            </a:r>
            <a:r>
              <a:rPr lang="cs-CZ" dirty="0" smtClean="0">
                <a:solidFill>
                  <a:schemeClr val="tx1"/>
                </a:solidFill>
              </a:rPr>
              <a:t>(vyplývá z Listiny lidských práv a svobod, která je součástí Ústavního pořádku).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7578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Občanská sdružení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Jsou tvořeny občany, kteří nejsou spokojeni se stavem a správou věcí veřejných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Kontrolují práci veřejných činitelů, úředníků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Navrhují nápravná řešení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Jsou to neziskové organizace s regionální či celostátní působností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Podílejí se na ekologické výchově, na péči o ŽP, zřizují útulky či záchranné stanice pro handicapované živočichy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např</a:t>
            </a:r>
            <a:r>
              <a:rPr lang="cs-CZ" dirty="0">
                <a:solidFill>
                  <a:schemeClr val="tx1"/>
                </a:solidFill>
              </a:rPr>
              <a:t>. </a:t>
            </a:r>
            <a:r>
              <a:rPr lang="cs-CZ" dirty="0" smtClean="0">
                <a:solidFill>
                  <a:schemeClr val="tx1"/>
                </a:solidFill>
              </a:rPr>
              <a:t>Český svaz ochránců přírody, OS Čmelák Liberec, Hnutí DUHA, Arnika, Brontosaurus, Společnost pro zahradní a krajinářskou tvorbu aj. </a:t>
            </a:r>
            <a:endParaRPr lang="cs-CZ" dirty="0">
              <a:solidFill>
                <a:schemeClr val="tx1"/>
              </a:solidFill>
            </a:endParaRP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005961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Založení OS upravuje zákon č. 83/1990 Sb., v platném znění</a:t>
            </a:r>
          </a:p>
          <a:p>
            <a:r>
              <a:rPr lang="pt-BR" dirty="0">
                <a:solidFill>
                  <a:schemeClr val="tx1"/>
                </a:solidFill>
              </a:rPr>
              <a:t>OS je právnickou osobou s právní </a:t>
            </a:r>
            <a:r>
              <a:rPr lang="pt-BR" dirty="0" smtClean="0">
                <a:solidFill>
                  <a:schemeClr val="tx1"/>
                </a:solidFill>
              </a:rPr>
              <a:t>subjektivitou</a:t>
            </a:r>
            <a:r>
              <a:rPr lang="cs-CZ" dirty="0" smtClean="0">
                <a:solidFill>
                  <a:schemeClr val="tx1"/>
                </a:solidFill>
              </a:rPr>
              <a:t> (jedná vlastním jménem)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OS má své stanovy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OS, jehož hlavním cílem je OŽP, může např. požadovat, aby bylo informováno orgány státní správy o všech zamýšlených zásazích a zahajovaných správních řízeních, při nich mohou být dotčeny zájmy ochrany přírody a krajiny</a:t>
            </a:r>
            <a:endParaRPr lang="pt-BR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2783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Fair </a:t>
            </a:r>
            <a:r>
              <a:rPr lang="cs-CZ" dirty="0" err="1" smtClean="0"/>
              <a:t>trade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Spravedlivý obchod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Cílem  je, aby každý uskutečněný obchod byl spravedlivý pro nakupujícího i prodávajícího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Odstraňuje zvýhodňování nadnárodních koncernů, vytváří příležitosti místním obyvatelům zvláště rozvojových zemí, aby se uplatnili na mezinárodním trhu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Odstraňuje dětskou práci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Spotřebitelům dává jistotu, že nakupované výrobky jsou nezávadné a šetrné k přírodě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2422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Opakovací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Jakým způsobem se může občan veřejně angažovat ve zlepšování stavu životního prostředí?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>
                <a:solidFill>
                  <a:schemeClr val="tx1"/>
                </a:solidFill>
              </a:rPr>
              <a:t>Vyjmenujte významné neziskové organizace zapojené do ochrany životního prostředí.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Co je cílem fair </a:t>
            </a:r>
            <a:r>
              <a:rPr lang="cs-CZ" dirty="0" err="1" smtClean="0">
                <a:solidFill>
                  <a:schemeClr val="tx1"/>
                </a:solidFill>
              </a:rPr>
              <a:t>trade</a:t>
            </a:r>
            <a:r>
              <a:rPr lang="cs-CZ" dirty="0" smtClean="0">
                <a:solidFill>
                  <a:schemeClr val="tx1"/>
                </a:solidFill>
              </a:rPr>
              <a:t>?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Jaké produkty jsou v rámci fair </a:t>
            </a:r>
            <a:r>
              <a:rPr lang="cs-CZ" dirty="0" err="1" smtClean="0">
                <a:solidFill>
                  <a:schemeClr val="tx1"/>
                </a:solidFill>
              </a:rPr>
              <a:t>trade</a:t>
            </a:r>
            <a:r>
              <a:rPr lang="cs-CZ" dirty="0" smtClean="0">
                <a:solidFill>
                  <a:schemeClr val="tx1"/>
                </a:solidFill>
              </a:rPr>
              <a:t> nabízeny a odkud pocházejí?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1583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2800" dirty="0">
                <a:solidFill>
                  <a:schemeClr val="tx1"/>
                </a:solidFill>
              </a:rPr>
              <a:t>EZECHEL, M., ZICHOVÁ, J., PYTLOUN, L. Ekologie a ochrana životního prostředí. Mělník: VOŠZ A </a:t>
            </a:r>
            <a:r>
              <a:rPr lang="cs-CZ" sz="2800" dirty="0" err="1">
                <a:solidFill>
                  <a:schemeClr val="tx1"/>
                </a:solidFill>
              </a:rPr>
              <a:t>SZaŠ</a:t>
            </a:r>
            <a:r>
              <a:rPr lang="cs-CZ" sz="2800" dirty="0">
                <a:solidFill>
                  <a:schemeClr val="tx1"/>
                </a:solidFill>
              </a:rPr>
              <a:t>, 2012. 211 </a:t>
            </a:r>
            <a:r>
              <a:rPr lang="cs-CZ" sz="2800">
                <a:solidFill>
                  <a:schemeClr val="tx1"/>
                </a:solidFill>
              </a:rPr>
              <a:t>s</a:t>
            </a:r>
            <a:r>
              <a:rPr lang="cs-CZ" sz="2800" smtClean="0">
                <a:solidFill>
                  <a:schemeClr val="tx1"/>
                </a:solidFill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1891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107</TotalTime>
  <Words>443</Words>
  <Application>Microsoft Office PowerPoint</Application>
  <PresentationFormat>Předvádění na obrazovce (4:3)</PresentationFormat>
  <Paragraphs>61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Prezentace aplikace PowerPoint</vt:lpstr>
      <vt:lpstr>Dobrovolné nástroje ochrany ŽP</vt:lpstr>
      <vt:lpstr>Sdružování občanů</vt:lpstr>
      <vt:lpstr>Občanská sdružení</vt:lpstr>
      <vt:lpstr>Prezentace aplikace PowerPoint</vt:lpstr>
      <vt:lpstr>Fair trade</vt:lpstr>
      <vt:lpstr>Opakovací otázky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PC1</dc:creator>
  <cp:lastModifiedBy>PC1</cp:lastModifiedBy>
  <cp:revision>13</cp:revision>
  <dcterms:created xsi:type="dcterms:W3CDTF">2013-09-09T17:59:14Z</dcterms:created>
  <dcterms:modified xsi:type="dcterms:W3CDTF">2013-09-23T16:34:52Z</dcterms:modified>
</cp:coreProperties>
</file>