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71778F1-C99D-45E4-A04C-A261A8F8728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E150D99-C134-464F-9456-983353F40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87627859"/>
              </p:ext>
            </p:extLst>
          </p:nvPr>
        </p:nvGraphicFramePr>
        <p:xfrm>
          <a:off x="1900238" y="331788"/>
          <a:ext cx="5367337" cy="6057900"/>
        </p:xfrm>
        <a:graphic>
          <a:graphicData uri="http://schemas.openxmlformats.org/presentationml/2006/ole">
            <p:oleObj spid="_x0000_s2057" name="Dokument" r:id="rId3" imgW="5978830" imgH="6764011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086811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76631" y="476672"/>
            <a:ext cx="921758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dirty="0" smtClean="0"/>
              <a:t>FINANČNÍ GRAMOTNOST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7671" y="2204864"/>
            <a:ext cx="467948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accent3">
                    <a:lumMod val="50000"/>
                  </a:schemeClr>
                </a:solidFill>
              </a:rPr>
              <a:t>Spořící účet</a:t>
            </a:r>
            <a:endParaRPr lang="cs-CZ" sz="66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5363" name="Picture 3" descr="C:\Users\Volechovi\AppData\Local\Microsoft\Windows\Temporary Internet Files\Content.IE5\CGD1GRTZ\MC9003327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3643314"/>
            <a:ext cx="2971808" cy="2971808"/>
          </a:xfrm>
          <a:prstGeom prst="rect">
            <a:avLst/>
          </a:prstGeom>
          <a:noFill/>
        </p:spPr>
      </p:pic>
      <p:pic>
        <p:nvPicPr>
          <p:cNvPr id="15364" name="Picture 4" descr="C:\Users\Volechovi\AppData\Local\Microsoft\Windows\Temporary Internet Files\Content.IE5\XR57HZ44\MC9003585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643314"/>
            <a:ext cx="4786347" cy="29427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1386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214290"/>
            <a:ext cx="882697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Rodiče vám založili v bance spořící</a:t>
            </a:r>
          </a:p>
          <a:p>
            <a:r>
              <a:rPr lang="cs-CZ" sz="4000" dirty="0"/>
              <a:t>ú</a:t>
            </a:r>
            <a:r>
              <a:rPr lang="cs-CZ" sz="4000" dirty="0" smtClean="0"/>
              <a:t>čet. Banka úročí vklady na tomto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pořícím účtu roční sazbou</a:t>
            </a:r>
          </a:p>
          <a:p>
            <a:r>
              <a:rPr lang="cs-CZ" sz="4000" dirty="0" smtClean="0"/>
              <a:t>Rodiče vám na něm pravidelně </a:t>
            </a:r>
          </a:p>
          <a:p>
            <a:r>
              <a:rPr lang="cs-CZ" sz="4000" dirty="0"/>
              <a:t>m</a:t>
            </a:r>
            <a:r>
              <a:rPr lang="cs-CZ" sz="4000" dirty="0" smtClean="0"/>
              <a:t>ěsíčně spoří částkou 1 000 Kč a vy sami si na něj posíláte ze svého běžného účtu každý měsíc částku </a:t>
            </a:r>
          </a:p>
          <a:p>
            <a:r>
              <a:rPr lang="cs-CZ" sz="4000" dirty="0" smtClean="0"/>
              <a:t>100 Kč.</a:t>
            </a:r>
            <a:endParaRPr lang="cs-CZ" sz="40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921671992"/>
              </p:ext>
            </p:extLst>
          </p:nvPr>
        </p:nvGraphicFramePr>
        <p:xfrm>
          <a:off x="6408738" y="2136775"/>
          <a:ext cx="2182331" cy="716161"/>
        </p:xfrm>
        <a:graphic>
          <a:graphicData uri="http://schemas.openxmlformats.org/presentationml/2006/ole">
            <p:oleObj spid="_x0000_s3080" name="Rovnice" r:id="rId3" imgW="698400" imgH="228600" progId="Equation.3">
              <p:embed/>
            </p:oleObj>
          </a:graphicData>
        </a:graphic>
      </p:graphicFrame>
      <p:pic>
        <p:nvPicPr>
          <p:cNvPr id="3087" name="Picture 15" descr="C:\Users\Volechovi\AppData\Local\Microsoft\Windows\Temporary Internet Files\Content.IE5\BXG16LC0\MC9002410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4643446"/>
            <a:ext cx="1785950" cy="20488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8411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7943" y="1700808"/>
            <a:ext cx="863730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Jakou částku budete mít na spořícím</a:t>
            </a:r>
          </a:p>
          <a:p>
            <a:r>
              <a:rPr lang="cs-CZ" sz="4000" dirty="0"/>
              <a:t>ú</a:t>
            </a:r>
            <a:r>
              <a:rPr lang="cs-CZ" sz="4000" dirty="0" smtClean="0"/>
              <a:t>čtu po dvou letech?</a:t>
            </a:r>
          </a:p>
          <a:p>
            <a:endParaRPr lang="cs-CZ" sz="4000" dirty="0"/>
          </a:p>
          <a:p>
            <a:r>
              <a:rPr lang="cs-CZ" sz="4000" dirty="0" smtClean="0"/>
              <a:t>Pro zjednodušení nezohledňujte </a:t>
            </a:r>
          </a:p>
          <a:p>
            <a:r>
              <a:rPr lang="cs-CZ" sz="4000" dirty="0"/>
              <a:t>b</a:t>
            </a:r>
            <a:r>
              <a:rPr lang="cs-CZ" sz="4000" dirty="0" smtClean="0"/>
              <a:t>ankovní poplatky za vedení</a:t>
            </a:r>
          </a:p>
          <a:p>
            <a:r>
              <a:rPr lang="cs-CZ" sz="4000" dirty="0" smtClean="0"/>
              <a:t>tohoto účtu.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76672"/>
            <a:ext cx="1967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Příklad:</a:t>
            </a:r>
            <a:endParaRPr lang="cs-CZ" sz="4000" dirty="0"/>
          </a:p>
        </p:txBody>
      </p:sp>
      <p:pic>
        <p:nvPicPr>
          <p:cNvPr id="17411" name="Picture 3" descr="C:\Users\Volechovi\AppData\Local\Microsoft\Windows\Temporary Internet Files\Content.IE5\BXG16LC0\MC9004343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5643578"/>
            <a:ext cx="2006600" cy="993775"/>
          </a:xfrm>
          <a:prstGeom prst="rect">
            <a:avLst/>
          </a:prstGeom>
          <a:noFill/>
        </p:spPr>
      </p:pic>
      <p:pic>
        <p:nvPicPr>
          <p:cNvPr id="17412" name="Picture 4" descr="C:\Users\Volechovi\AppData\Local\Microsoft\Windows\Temporary Internet Files\Content.IE5\BXG16LC0\MC9004343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5572140"/>
            <a:ext cx="2006600" cy="993775"/>
          </a:xfrm>
          <a:prstGeom prst="rect">
            <a:avLst/>
          </a:prstGeom>
          <a:noFill/>
        </p:spPr>
      </p:pic>
      <p:pic>
        <p:nvPicPr>
          <p:cNvPr id="17413" name="Picture 5" descr="C:\Users\Volechovi\AppData\Local\Microsoft\Windows\Temporary Internet Files\Content.IE5\BXG16LC0\MC9004343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5643578"/>
            <a:ext cx="2006600" cy="9937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26385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819000"/>
            <a:ext cx="904927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Vklady rodičů: </a:t>
            </a:r>
            <a:r>
              <a:rPr lang="cs-CZ" sz="4000" i="1" dirty="0" smtClean="0"/>
              <a:t>1 000 Kč x 24 = 24 000 Kč </a:t>
            </a:r>
          </a:p>
          <a:p>
            <a:r>
              <a:rPr lang="cs-CZ" sz="3200" i="1" dirty="0" smtClean="0"/>
              <a:t>Vlastní vklady:    </a:t>
            </a:r>
            <a:r>
              <a:rPr lang="cs-CZ" sz="4000" i="1" dirty="0" smtClean="0"/>
              <a:t>100 Kč x 24 =  2 400 Kč</a:t>
            </a:r>
          </a:p>
          <a:p>
            <a:r>
              <a:rPr lang="cs-CZ" sz="3200" i="1" dirty="0" smtClean="0"/>
              <a:t>Celkem vklady:			      </a:t>
            </a:r>
            <a:r>
              <a:rPr lang="cs-CZ" sz="4000" i="1" dirty="0" smtClean="0"/>
              <a:t>26 400 Kč</a:t>
            </a:r>
          </a:p>
          <a:p>
            <a:r>
              <a:rPr lang="cs-CZ" sz="3200" i="1" dirty="0" smtClean="0"/>
              <a:t>Úroky banky: 2,5% z 26 400 Kč    	    </a:t>
            </a:r>
            <a:r>
              <a:rPr lang="cs-CZ" sz="4000" i="1" dirty="0" smtClean="0"/>
              <a:t>660 Kč</a:t>
            </a:r>
          </a:p>
          <a:p>
            <a:endParaRPr lang="cs-CZ" sz="4000" i="1" dirty="0"/>
          </a:p>
          <a:p>
            <a:r>
              <a:rPr lang="cs-CZ" sz="4000" b="1" i="1" dirty="0" smtClean="0"/>
              <a:t>Celkem včetně úroků:		27 060 Kč</a:t>
            </a:r>
            <a:endParaRPr lang="cs-CZ" sz="3200" b="1" i="1" dirty="0"/>
          </a:p>
        </p:txBody>
      </p:sp>
      <p:pic>
        <p:nvPicPr>
          <p:cNvPr id="18434" name="Picture 2" descr="C:\Users\Volechovi\AppData\Local\Microsoft\Windows\Temporary Internet Files\Content.IE5\VLHPBIJI\MC9002176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500570"/>
            <a:ext cx="1654494" cy="20620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67445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571612"/>
            <a:ext cx="823174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 dvou letech spoření budete mít</a:t>
            </a:r>
          </a:p>
          <a:p>
            <a:r>
              <a:rPr lang="cs-CZ" sz="4000" dirty="0" smtClean="0"/>
              <a:t>na spořícím účtu včetně úroků</a:t>
            </a:r>
          </a:p>
          <a:p>
            <a:r>
              <a:rPr lang="cs-CZ" sz="4000" dirty="0" smtClean="0"/>
              <a:t>27 060 Kč.</a:t>
            </a:r>
          </a:p>
          <a:p>
            <a:endParaRPr lang="cs-CZ" sz="4000" dirty="0" smtClean="0"/>
          </a:p>
          <a:p>
            <a:r>
              <a:rPr lang="cs-CZ" sz="4000" dirty="0" smtClean="0"/>
              <a:t>Zamyslete se nad tím, co ovlivňuje</a:t>
            </a:r>
          </a:p>
          <a:p>
            <a:r>
              <a:rPr lang="cs-CZ" sz="4000" dirty="0" smtClean="0"/>
              <a:t>v</a:t>
            </a:r>
            <a:r>
              <a:rPr lang="cs-CZ" sz="4000" dirty="0" smtClean="0"/>
              <a:t>ýši naspořené částky.</a:t>
            </a:r>
          </a:p>
          <a:p>
            <a:endParaRPr lang="cs-CZ" sz="4000" dirty="0" smtClean="0"/>
          </a:p>
          <a:p>
            <a:endParaRPr lang="cs-CZ" sz="4000" dirty="0"/>
          </a:p>
        </p:txBody>
      </p:sp>
      <p:pic>
        <p:nvPicPr>
          <p:cNvPr id="19458" name="Picture 2" descr="C:\Users\Volechovi\AppData\Local\Microsoft\Windows\Temporary Internet Files\Content.IE5\BXG16LC0\MC9001963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4786322"/>
            <a:ext cx="1785950" cy="19847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27427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6086" y="1844824"/>
            <a:ext cx="63904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 finanční gramotnost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NAVRÁTILOVÁ, Petra. </a:t>
            </a:r>
            <a:r>
              <a:rPr lang="cs-CZ" i="1" dirty="0"/>
              <a:t>Finanční gramotnost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2012. ISBN 978-80-7402-107-7.</a:t>
            </a:r>
          </a:p>
        </p:txBody>
      </p:sp>
      <p:sp>
        <p:nvSpPr>
          <p:cNvPr id="4" name="TextovéPole 1"/>
          <p:cNvSpPr txBox="1"/>
          <p:nvPr/>
        </p:nvSpPr>
        <p:spPr>
          <a:xfrm>
            <a:off x="166086" y="19915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813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38315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</TotalTime>
  <Words>154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Aerodynamika</vt:lpstr>
      <vt:lpstr>Dokument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Volechovi</cp:lastModifiedBy>
  <cp:revision>8</cp:revision>
  <dcterms:created xsi:type="dcterms:W3CDTF">2014-04-01T09:24:05Z</dcterms:created>
  <dcterms:modified xsi:type="dcterms:W3CDTF">2014-04-02T13:44:12Z</dcterms:modified>
</cp:coreProperties>
</file>