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44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AF765F7-ABFE-46CD-93B7-0FAB6BFC8C89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CAC35F7-E0FF-4D65-A697-F8AF0A66FA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cs-CZ" b="1" dirty="0"/>
              <a:t>Český jazyk pro 4. a 5. ročník  ZŠ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algn="l"/>
            <a:r>
              <a:rPr lang="cs-CZ" b="1" dirty="0" smtClean="0"/>
              <a:t>VY_32_INOVACE_18_SLOVESNÝ ZPŮSOB</a:t>
            </a:r>
          </a:p>
          <a:p>
            <a:pPr algn="l"/>
            <a:r>
              <a:rPr lang="cs-CZ" b="1" dirty="0" smtClean="0"/>
              <a:t>Petra Koutná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100" y="692696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11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656184"/>
          </a:xfrm>
        </p:spPr>
        <p:txBody>
          <a:bodyPr/>
          <a:lstStyle/>
          <a:p>
            <a:r>
              <a:rPr lang="cs-CZ" dirty="0" smtClean="0"/>
              <a:t>Slovesa v určitém tvaru mohou vyjádřit způsob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132856"/>
            <a:ext cx="7772400" cy="388694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400" dirty="0">
                <a:solidFill>
                  <a:srgbClr val="FF0000"/>
                </a:solidFill>
              </a:rPr>
              <a:t>o</a:t>
            </a:r>
            <a:r>
              <a:rPr lang="cs-CZ" sz="4400" dirty="0" smtClean="0">
                <a:solidFill>
                  <a:srgbClr val="FF0000"/>
                </a:solidFill>
              </a:rPr>
              <a:t>znamovací</a:t>
            </a:r>
          </a:p>
          <a:p>
            <a:pPr>
              <a:buFont typeface="Wingdings" pitchFamily="2" charset="2"/>
              <a:buChar char="v"/>
            </a:pPr>
            <a:endParaRPr lang="cs-CZ" sz="4400" dirty="0"/>
          </a:p>
          <a:p>
            <a:pPr>
              <a:buFont typeface="Wingdings" pitchFamily="2" charset="2"/>
              <a:buChar char="v"/>
            </a:pPr>
            <a:r>
              <a:rPr lang="cs-CZ" sz="4400" dirty="0">
                <a:solidFill>
                  <a:srgbClr val="00B0F0"/>
                </a:solidFill>
              </a:rPr>
              <a:t>r</a:t>
            </a:r>
            <a:r>
              <a:rPr lang="cs-CZ" sz="4400" dirty="0" smtClean="0">
                <a:solidFill>
                  <a:srgbClr val="00B0F0"/>
                </a:solidFill>
              </a:rPr>
              <a:t>ozkazovací</a:t>
            </a:r>
          </a:p>
          <a:p>
            <a:pPr>
              <a:buFont typeface="Wingdings" pitchFamily="2" charset="2"/>
              <a:buChar char="v"/>
            </a:pPr>
            <a:endParaRPr lang="cs-CZ" sz="4400" dirty="0"/>
          </a:p>
          <a:p>
            <a:pPr>
              <a:buFont typeface="Wingdings" pitchFamily="2" charset="2"/>
              <a:buChar char="v"/>
            </a:pPr>
            <a:r>
              <a:rPr lang="cs-CZ" sz="4400" dirty="0">
                <a:solidFill>
                  <a:srgbClr val="92D050"/>
                </a:solidFill>
              </a:rPr>
              <a:t>p</a:t>
            </a:r>
            <a:r>
              <a:rPr lang="cs-CZ" sz="4400" dirty="0" smtClean="0">
                <a:solidFill>
                  <a:srgbClr val="92D050"/>
                </a:solidFill>
              </a:rPr>
              <a:t>odmiňovací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158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znamovací způsob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/>
              <a:t>o</a:t>
            </a:r>
            <a:r>
              <a:rPr lang="cs-CZ" sz="4000" dirty="0" smtClean="0"/>
              <a:t>znamuje, co se děje, dělo nebo bude    dít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Malá Evička spí.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Byli jsme u babičky.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000" dirty="0"/>
              <a:t>Pojedeme autem.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v"/>
            </a:pPr>
            <a:endParaRPr lang="cs-CZ" sz="4000" dirty="0"/>
          </a:p>
        </p:txBody>
      </p:sp>
      <p:pic>
        <p:nvPicPr>
          <p:cNvPr id="1026" name="Picture 2" descr="C:\Documents and Settings\Administrator\Local Settings\Temporary Internet Files\Content.IE5\6XUGK6XW\MC9003607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16667"/>
            <a:ext cx="1924812" cy="82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2S5VLPLS\MC900024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45457"/>
            <a:ext cx="1625803" cy="16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727" y="4591073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82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r</a:t>
            </a:r>
            <a:r>
              <a:rPr lang="cs-CZ" dirty="0" smtClean="0">
                <a:solidFill>
                  <a:srgbClr val="7030A0"/>
                </a:solidFill>
              </a:rPr>
              <a:t>ozkazovací způsob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/>
              <a:t>v</a:t>
            </a:r>
            <a:r>
              <a:rPr lang="cs-CZ" sz="4000" dirty="0" smtClean="0"/>
              <a:t>yjadřuje přání nebo rozkaz </a:t>
            </a:r>
          </a:p>
          <a:p>
            <a:pPr>
              <a:buFont typeface="Wingdings" pitchFamily="2" charset="2"/>
              <a:buChar char="v"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Pusť to!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Ať dostanu nové kolo!</a:t>
            </a:r>
            <a:endParaRPr lang="cs-CZ" sz="4000" dirty="0"/>
          </a:p>
        </p:txBody>
      </p:sp>
      <p:pic>
        <p:nvPicPr>
          <p:cNvPr id="2050" name="Picture 2" descr="C:\Documents and Settings\Administrator\Local Settings\Temporary Internet Files\Content.IE5\MCBZFGPL\MC900013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1805026" cy="136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istrator\Local Settings\Temporary Internet Files\Content.IE5\C2T3OXY3\MC900356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1800454" cy="167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56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C000"/>
                </a:solidFill>
              </a:rPr>
              <a:t>p</a:t>
            </a:r>
            <a:r>
              <a:rPr lang="cs-CZ" dirty="0" smtClean="0">
                <a:solidFill>
                  <a:srgbClr val="FFC000"/>
                </a:solidFill>
              </a:rPr>
              <a:t>odmiňovací způsob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/>
              <a:t>Vyjadřuje děj, který by se mohl uskutečnit</a:t>
            </a:r>
          </a:p>
          <a:p>
            <a:pPr>
              <a:buFont typeface="Wingdings" pitchFamily="2" charset="2"/>
              <a:buChar char="v"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Snědl bych to, kdybych měl hlad.</a:t>
            </a:r>
            <a:endParaRPr lang="cs-CZ" sz="4000" dirty="0"/>
          </a:p>
        </p:txBody>
      </p:sp>
      <p:pic>
        <p:nvPicPr>
          <p:cNvPr id="3074" name="Picture 2" descr="C:\Documents and Settings\Administrator\Local Settings\Temporary Internet Files\Content.IE5\6XUGK6XW\MC900344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37112"/>
            <a:ext cx="2088232" cy="164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152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498178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+mn-lt"/>
              </a:rPr>
              <a:t>Obrázky jsou z webové galerie</a:t>
            </a:r>
            <a:br>
              <a:rPr lang="cs-CZ" sz="2000" dirty="0">
                <a:latin typeface="+mn-lt"/>
              </a:rPr>
            </a:br>
            <a:r>
              <a:rPr lang="cs-CZ" sz="2000" dirty="0">
                <a:latin typeface="+mn-lt"/>
              </a:rPr>
              <a:t>http://office.microsoft.com/cs-cz/images/?CTT=6&amp;ver=14&amp;app=powerpnt.exe</a:t>
            </a:r>
            <a:br>
              <a:rPr lang="cs-CZ" sz="2000" dirty="0">
                <a:latin typeface="+mn-lt"/>
              </a:rPr>
            </a:b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0376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</TotalTime>
  <Words>90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 </vt:lpstr>
      <vt:lpstr>Slovesa v určitém tvaru mohou vyjádřit způsob </vt:lpstr>
      <vt:lpstr>oznamovací způsob</vt:lpstr>
      <vt:lpstr>rozkazovací způsob</vt:lpstr>
      <vt:lpstr>podmiňovací způsob</vt:lpstr>
      <vt:lpstr>Obrázky jsou z webové galerie http://office.microsoft.com/cs-cz/images/?CTT=6&amp;ver=14&amp;app=powerpnt.exe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ucitel</cp:lastModifiedBy>
  <cp:revision>5</cp:revision>
  <dcterms:created xsi:type="dcterms:W3CDTF">2011-03-10T17:51:51Z</dcterms:created>
  <dcterms:modified xsi:type="dcterms:W3CDTF">2011-09-26T05:53:09Z</dcterms:modified>
</cp:coreProperties>
</file>