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56" r:id="rId3"/>
    <p:sldId id="264" r:id="rId4"/>
    <p:sldId id="258" r:id="rId5"/>
    <p:sldId id="259" r:id="rId6"/>
    <p:sldId id="260" r:id="rId7"/>
    <p:sldId id="265" r:id="rId8"/>
    <p:sldId id="266" r:id="rId9"/>
    <p:sldId id="261" r:id="rId10"/>
    <p:sldId id="262" r:id="rId11"/>
    <p:sldId id="263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128" autoAdjust="0"/>
  </p:normalViewPr>
  <p:slideViewPr>
    <p:cSldViewPr>
      <p:cViewPr varScale="1">
        <p:scale>
          <a:sx n="54" d="100"/>
          <a:sy n="54" d="100"/>
        </p:scale>
        <p:origin x="-67" y="-53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57356" y="428604"/>
            <a:ext cx="5753100" cy="1363663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785938" y="1928813"/>
          <a:ext cx="5849620" cy="1802892"/>
        </p:xfrm>
        <a:graphic>
          <a:graphicData uri="http://schemas.openxmlformats.org/drawingml/2006/table">
            <a:tbl>
              <a:tblPr/>
              <a:tblGrid>
                <a:gridCol w="5849620"/>
              </a:tblGrid>
              <a:tr h="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 b="1" dirty="0" smtClean="0">
                          <a:latin typeface="Calibri"/>
                          <a:ea typeface="Calibri"/>
                          <a:cs typeface="Times New Roman"/>
                        </a:rPr>
                        <a:t>Zlepšení podmínek pro vzdělávání na středních školách Operačního programu</a:t>
                      </a:r>
                      <a:endParaRPr lang="cs-CZ" sz="11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 b="1" dirty="0" smtClean="0"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5562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 smtClean="0">
                          <a:latin typeface="Calibri"/>
                          <a:ea typeface="Calibri"/>
                          <a:cs typeface="Times New Roman"/>
                        </a:rPr>
                        <a:t>Název a adresa školy: Integrovaná střední škola Cheb, Obrněné brigády 6, 350 11 Cheb </a:t>
                      </a: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b="1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b="1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b="1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 smtClean="0">
                          <a:latin typeface="Calibri"/>
                          <a:ea typeface="Calibri"/>
                          <a:cs typeface="Times New Roman"/>
                        </a:rPr>
                        <a:t>Číslo projektu: CZ.1.07/1.5.00/34.0290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4" name="Obrázek 0" descr="loga final-orlice alfa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6250" y="2643188"/>
            <a:ext cx="854075" cy="746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Rectangle 4"/>
          <p:cNvSpPr>
            <a:spLocks noChangeArrowheads="1"/>
          </p:cNvSpPr>
          <p:nvPr/>
        </p:nvSpPr>
        <p:spPr bwMode="auto">
          <a:xfrm>
            <a:off x="571500" y="3714720"/>
            <a:ext cx="8143875" cy="26776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endParaRPr lang="cs-CZ" sz="1200" b="1" dirty="0">
              <a:ea typeface="Calibri" pitchFamily="34" charset="0"/>
              <a:cs typeface="Times New Roman" pitchFamily="18" charset="0"/>
            </a:endParaRPr>
          </a:p>
          <a:p>
            <a:r>
              <a:rPr lang="cs-CZ" sz="1200" b="1" dirty="0" smtClean="0">
                <a:ea typeface="Calibri" pitchFamily="34" charset="0"/>
                <a:cs typeface="Times New Roman" pitchFamily="18" charset="0"/>
              </a:rPr>
              <a:t>Číslo </a:t>
            </a:r>
            <a:r>
              <a:rPr lang="cs-CZ" sz="1200" b="1" dirty="0">
                <a:ea typeface="Calibri" pitchFamily="34" charset="0"/>
                <a:cs typeface="Times New Roman" pitchFamily="18" charset="0"/>
              </a:rPr>
              <a:t>a název klíčové aktivity:	</a:t>
            </a:r>
            <a:r>
              <a:rPr lang="cs-CZ" sz="1200" b="1" dirty="0" smtClean="0">
                <a:ea typeface="Calibri" pitchFamily="34" charset="0"/>
                <a:cs typeface="Times New Roman" pitchFamily="18" charset="0"/>
              </a:rPr>
              <a:t>	III/2 </a:t>
            </a:r>
            <a:r>
              <a:rPr lang="cs-CZ" sz="1200" b="1" dirty="0">
                <a:ea typeface="Calibri" pitchFamily="34" charset="0"/>
                <a:cs typeface="Times New Roman" pitchFamily="18" charset="0"/>
              </a:rPr>
              <a:t>– Inovace a zkvalitnění výuky prostřednictvím ICT	</a:t>
            </a:r>
            <a:endParaRPr lang="cs-CZ" sz="600" dirty="0">
              <a:ea typeface="Calibri" pitchFamily="34" charset="0"/>
              <a:cs typeface="Times New Roman" pitchFamily="18" charset="0"/>
            </a:endParaRPr>
          </a:p>
          <a:p>
            <a:pPr eaLnBrk="0" hangingPunct="0"/>
            <a:r>
              <a:rPr lang="cs-CZ" sz="1200" b="1" dirty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Číslo DUM</a:t>
            </a:r>
            <a:r>
              <a:rPr lang="cs-CZ" sz="1200" b="1" dirty="0" smtClean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: 		</a:t>
            </a:r>
            <a:r>
              <a:rPr lang="cs-CZ" sz="1200" b="1" smtClean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	</a:t>
            </a:r>
            <a:r>
              <a:rPr lang="cs-CZ" sz="1200" b="1" smtClean="0">
                <a:ea typeface="Calibri" pitchFamily="34" charset="0"/>
                <a:cs typeface="Times New Roman" pitchFamily="18" charset="0"/>
              </a:rPr>
              <a:t>VY_32_INOVACE_04Kra_1</a:t>
            </a:r>
            <a:r>
              <a:rPr lang="cs-CZ" sz="1200" b="1" dirty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		</a:t>
            </a:r>
          </a:p>
          <a:p>
            <a:pPr eaLnBrk="0" hangingPunct="0"/>
            <a:r>
              <a:rPr lang="cs-CZ" sz="1200" b="1" dirty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Název DUM</a:t>
            </a:r>
            <a:r>
              <a:rPr lang="cs-CZ" sz="1200" b="1" dirty="0" smtClean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: 			Bílkoviny</a:t>
            </a:r>
            <a:r>
              <a:rPr lang="cs-CZ" sz="1200" b="1" dirty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		</a:t>
            </a:r>
            <a:endParaRPr lang="cs-CZ" sz="600" dirty="0">
              <a:ea typeface="Calibri" pitchFamily="34" charset="0"/>
              <a:cs typeface="Times New Roman" pitchFamily="18" charset="0"/>
            </a:endParaRPr>
          </a:p>
          <a:p>
            <a:pPr eaLnBrk="0" hangingPunct="0"/>
            <a:r>
              <a:rPr lang="cs-CZ" sz="1200" b="1" dirty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Jméno autora:	 </a:t>
            </a:r>
            <a:r>
              <a:rPr lang="cs-CZ" sz="1200" b="1" dirty="0" smtClean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		Mgr</a:t>
            </a:r>
            <a:r>
              <a:rPr lang="cs-CZ" sz="1200" b="1" dirty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. Marta Králová				</a:t>
            </a:r>
            <a:endParaRPr lang="cs-CZ" sz="600" dirty="0">
              <a:ea typeface="Calibri" pitchFamily="34" charset="0"/>
              <a:cs typeface="Times New Roman" pitchFamily="18" charset="0"/>
            </a:endParaRPr>
          </a:p>
          <a:p>
            <a:pPr eaLnBrk="0" hangingPunct="0"/>
            <a:r>
              <a:rPr lang="cs-CZ" sz="1200" b="1" dirty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Ročník: </a:t>
            </a:r>
            <a:r>
              <a:rPr lang="cs-CZ" sz="1200" b="1" dirty="0" smtClean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			1</a:t>
            </a:r>
            <a:r>
              <a:rPr lang="cs-CZ" sz="1200" b="1" dirty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.			</a:t>
            </a:r>
            <a:endParaRPr lang="cs-CZ" sz="600" dirty="0">
              <a:ea typeface="Calibri" pitchFamily="34" charset="0"/>
              <a:cs typeface="Times New Roman" pitchFamily="18" charset="0"/>
            </a:endParaRPr>
          </a:p>
          <a:p>
            <a:pPr eaLnBrk="0" hangingPunct="0"/>
            <a:r>
              <a:rPr lang="cs-CZ" sz="1200" b="1" dirty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Vzdělávací oblast: </a:t>
            </a:r>
            <a:r>
              <a:rPr lang="cs-CZ" sz="1200" b="1" dirty="0" smtClean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		Potraviny </a:t>
            </a:r>
            <a:r>
              <a:rPr lang="cs-CZ" sz="1200" b="1" dirty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a výživa				</a:t>
            </a:r>
            <a:endParaRPr lang="cs-CZ" sz="600" dirty="0">
              <a:ea typeface="Calibri" pitchFamily="34" charset="0"/>
              <a:cs typeface="Times New Roman" pitchFamily="18" charset="0"/>
            </a:endParaRPr>
          </a:p>
          <a:p>
            <a:pPr eaLnBrk="0" hangingPunct="0"/>
            <a:r>
              <a:rPr lang="cs-CZ" sz="1200" b="1" dirty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Vzdělávací obor: </a:t>
            </a:r>
            <a:r>
              <a:rPr lang="cs-CZ" sz="1200" b="1" dirty="0" smtClean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		Kuchař </a:t>
            </a:r>
            <a:r>
              <a:rPr lang="cs-CZ" sz="1200" b="1" dirty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- číšník			</a:t>
            </a:r>
            <a:endParaRPr lang="cs-CZ" sz="600" dirty="0">
              <a:ea typeface="Calibri" pitchFamily="34" charset="0"/>
              <a:cs typeface="Times New Roman" pitchFamily="18" charset="0"/>
            </a:endParaRPr>
          </a:p>
          <a:p>
            <a:pPr eaLnBrk="0" hangingPunct="0"/>
            <a:r>
              <a:rPr lang="cs-CZ" sz="1200" b="1" dirty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Klíčová slova: </a:t>
            </a:r>
            <a:r>
              <a:rPr lang="cs-CZ" sz="1200" b="1" dirty="0" smtClean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			základní živiny, základní stavební látka, zdroj energie, druhy</a:t>
            </a:r>
            <a:endParaRPr lang="cs-CZ" sz="600" dirty="0">
              <a:ea typeface="Calibri" pitchFamily="34" charset="0"/>
              <a:cs typeface="Times New Roman" pitchFamily="18" charset="0"/>
            </a:endParaRPr>
          </a:p>
          <a:p>
            <a:pPr eaLnBrk="0" hangingPunct="0"/>
            <a:r>
              <a:rPr lang="cs-CZ" sz="1200" b="1" dirty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Anotace: </a:t>
            </a:r>
            <a:r>
              <a:rPr lang="cs-CZ" sz="1200" b="1" dirty="0" smtClean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			Prezentace </a:t>
            </a:r>
            <a:r>
              <a:rPr lang="cs-CZ" sz="1200" b="1" dirty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je zaměřená na seznámení se základními pojmy ve </a:t>
            </a:r>
            <a:r>
              <a:rPr lang="cs-CZ" sz="1200" b="1" dirty="0" smtClean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výživě</a:t>
            </a:r>
            <a:endParaRPr lang="cs-CZ" sz="600" dirty="0">
              <a:ea typeface="Calibri" pitchFamily="34" charset="0"/>
              <a:cs typeface="Times New Roman" pitchFamily="18" charset="0"/>
            </a:endParaRPr>
          </a:p>
          <a:p>
            <a:pPr eaLnBrk="0" hangingPunct="0"/>
            <a:r>
              <a:rPr lang="cs-CZ" sz="1200" b="1" dirty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Druh učebního materiálu: </a:t>
            </a:r>
            <a:r>
              <a:rPr lang="cs-CZ" sz="1200" b="1" dirty="0" smtClean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		prezentace</a:t>
            </a:r>
            <a:r>
              <a:rPr lang="cs-CZ" sz="1200" b="1" dirty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, pracovní list, test		</a:t>
            </a:r>
            <a:endParaRPr lang="cs-CZ" sz="600" dirty="0">
              <a:ea typeface="Calibri" pitchFamily="34" charset="0"/>
              <a:cs typeface="Times New Roman" pitchFamily="18" charset="0"/>
            </a:endParaRPr>
          </a:p>
          <a:p>
            <a:pPr eaLnBrk="0" hangingPunct="0"/>
            <a:r>
              <a:rPr lang="cs-CZ" sz="1200" b="1" dirty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Očekávaný výstup: </a:t>
            </a:r>
            <a:r>
              <a:rPr lang="cs-CZ" sz="1200" b="1" dirty="0" smtClean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		Žák charakterizuje bílkoviny, vyjmenuje druhy, vysvětlí pojmy plnohodnotné a 			neplnohodnotné bílkoviny. Své </a:t>
            </a:r>
            <a:r>
              <a:rPr lang="cs-CZ" sz="1200" b="1" dirty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znalosti ověří pomocí </a:t>
            </a:r>
            <a:r>
              <a:rPr lang="cs-CZ" sz="1200" b="1" dirty="0" smtClean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testu</a:t>
            </a:r>
            <a:r>
              <a:rPr lang="cs-CZ" sz="1200" b="1" dirty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.</a:t>
            </a:r>
            <a:endParaRPr lang="cs-CZ" sz="600" dirty="0">
              <a:ea typeface="Calibri" pitchFamily="34" charset="0"/>
              <a:cs typeface="Times New Roman" pitchFamily="18" charset="0"/>
            </a:endParaRPr>
          </a:p>
          <a:p>
            <a:pPr eaLnBrk="0" hangingPunct="0"/>
            <a:r>
              <a:rPr lang="cs-CZ" sz="1200" b="1" dirty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Metodika učebního materiálu: </a:t>
            </a:r>
            <a:r>
              <a:rPr lang="cs-CZ" sz="1200" b="1" dirty="0" smtClean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	prezentace </a:t>
            </a:r>
            <a:r>
              <a:rPr lang="cs-CZ" sz="1200" b="1" dirty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- projekce</a:t>
            </a:r>
            <a:endParaRPr lang="cs-CZ" dirty="0"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7" name="Obdélník 7"/>
          <p:cNvSpPr>
            <a:spLocks noChangeArrowheads="1"/>
          </p:cNvSpPr>
          <p:nvPr/>
        </p:nvSpPr>
        <p:spPr bwMode="auto">
          <a:xfrm>
            <a:off x="1547664" y="1988840"/>
            <a:ext cx="457200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/>
              <a:t>	</a:t>
            </a:r>
            <a:endParaRPr lang="cs-CZ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8000" b="1" dirty="0" smtClean="0"/>
              <a:t>BÍLKOVINY</a:t>
            </a:r>
            <a:endParaRPr lang="cs-CZ" sz="8000" b="1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Živiny 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Bílkoviny</a:t>
            </a:r>
          </a:p>
          <a:p>
            <a:r>
              <a:rPr lang="cs-CZ" dirty="0" smtClean="0"/>
              <a:t>Tuky                       </a:t>
            </a:r>
            <a:r>
              <a:rPr lang="cs-CZ" b="1" dirty="0" smtClean="0"/>
              <a:t>základní (hlavní) živiny</a:t>
            </a:r>
          </a:p>
          <a:p>
            <a:r>
              <a:rPr lang="cs-CZ" dirty="0" smtClean="0"/>
              <a:t>Sacharidy</a:t>
            </a:r>
          </a:p>
          <a:p>
            <a:endParaRPr lang="cs-CZ" dirty="0" smtClean="0"/>
          </a:p>
          <a:p>
            <a:r>
              <a:rPr lang="cs-CZ" dirty="0" smtClean="0"/>
              <a:t>Vitamíny</a:t>
            </a:r>
          </a:p>
          <a:p>
            <a:r>
              <a:rPr lang="cs-CZ" dirty="0" smtClean="0"/>
              <a:t>Minerální látky       ostatní (nutné) živiny</a:t>
            </a:r>
          </a:p>
          <a:p>
            <a:r>
              <a:rPr lang="cs-CZ" dirty="0" smtClean="0"/>
              <a:t>Voda 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Význam:   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základní stavební látky</a:t>
            </a:r>
          </a:p>
          <a:p>
            <a:pPr>
              <a:buNone/>
            </a:pPr>
            <a:r>
              <a:rPr lang="cs-CZ" dirty="0" smtClean="0"/>
              <a:t>        (nelze nahradit)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b="1" dirty="0" smtClean="0"/>
              <a:t>zdroj E</a:t>
            </a:r>
          </a:p>
          <a:p>
            <a:pPr>
              <a:buNone/>
            </a:pPr>
            <a:r>
              <a:rPr lang="cs-CZ" dirty="0" smtClean="0"/>
              <a:t>       (1g uvolní 17,2 </a:t>
            </a:r>
            <a:r>
              <a:rPr lang="cs-CZ" dirty="0" err="1" smtClean="0"/>
              <a:t>kJ</a:t>
            </a:r>
            <a:r>
              <a:rPr lang="cs-CZ" dirty="0" smtClean="0"/>
              <a:t>) 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Složení: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z aminokyselin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Dělení: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b="1" dirty="0" smtClean="0"/>
          </a:p>
          <a:p>
            <a:r>
              <a:rPr lang="cs-CZ" b="1" dirty="0" smtClean="0"/>
              <a:t>plnohodnotné</a:t>
            </a:r>
          </a:p>
          <a:p>
            <a:pPr>
              <a:buNone/>
            </a:pPr>
            <a:r>
              <a:rPr lang="cs-CZ" dirty="0" smtClean="0"/>
              <a:t>           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b="1" dirty="0" smtClean="0"/>
              <a:t>neplnohodnotné </a:t>
            </a:r>
          </a:p>
          <a:p>
            <a:pPr>
              <a:buNone/>
            </a:pPr>
            <a:r>
              <a:rPr lang="cs-CZ" dirty="0" smtClean="0"/>
              <a:t>            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Plnohodnotné bílkoviny: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jsou živočišného původu</a:t>
            </a:r>
          </a:p>
          <a:p>
            <a:pPr>
              <a:buFontTx/>
              <a:buNone/>
            </a:pPr>
            <a:endParaRPr lang="cs-CZ" dirty="0" smtClean="0"/>
          </a:p>
          <a:p>
            <a:r>
              <a:rPr lang="cs-CZ" dirty="0" smtClean="0"/>
              <a:t>jsou kvalitnější</a:t>
            </a:r>
          </a:p>
          <a:p>
            <a:pPr>
              <a:buFontTx/>
              <a:buNone/>
            </a:pPr>
            <a:endParaRPr lang="cs-CZ" dirty="0" smtClean="0"/>
          </a:p>
          <a:p>
            <a:r>
              <a:rPr lang="cs-CZ" dirty="0" smtClean="0"/>
              <a:t>obsahují všechny aminokyseliny</a:t>
            </a:r>
          </a:p>
          <a:p>
            <a:pPr>
              <a:buFontTx/>
              <a:buNone/>
            </a:pPr>
            <a:endParaRPr lang="cs-CZ" dirty="0" smtClean="0"/>
          </a:p>
          <a:p>
            <a:r>
              <a:rPr lang="cs-CZ" dirty="0" smtClean="0"/>
              <a:t>maso, vejce, mléko, mléčné výrobky</a:t>
            </a:r>
          </a:p>
          <a:p>
            <a:pPr>
              <a:buFontTx/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Neplnohodnotné bílkoviny: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jsou rostlinného původu</a:t>
            </a:r>
          </a:p>
          <a:p>
            <a:endParaRPr lang="cs-CZ" dirty="0" smtClean="0"/>
          </a:p>
          <a:p>
            <a:r>
              <a:rPr lang="cs-CZ" dirty="0" smtClean="0"/>
              <a:t>nejsou tak kvalitní jako plnohodnotné</a:t>
            </a:r>
          </a:p>
          <a:p>
            <a:endParaRPr lang="cs-CZ" dirty="0" smtClean="0"/>
          </a:p>
          <a:p>
            <a:r>
              <a:rPr lang="cs-CZ" dirty="0" smtClean="0"/>
              <a:t>neobsahují všechny aminokyseliny</a:t>
            </a:r>
          </a:p>
          <a:p>
            <a:endParaRPr lang="cs-CZ" dirty="0" smtClean="0"/>
          </a:p>
          <a:p>
            <a:r>
              <a:rPr lang="cs-CZ" dirty="0" smtClean="0"/>
              <a:t>luštěniny</a:t>
            </a:r>
            <a:r>
              <a:rPr lang="en-US" dirty="0" smtClean="0"/>
              <a:t> </a:t>
            </a:r>
            <a:r>
              <a:rPr lang="cs-CZ" dirty="0" smtClean="0"/>
              <a:t>(</a:t>
            </a:r>
            <a:r>
              <a:rPr lang="en-US" dirty="0" smtClean="0"/>
              <a:t>s</a:t>
            </a:r>
            <a:r>
              <a:rPr lang="cs-CZ" dirty="0" smtClean="0"/>
              <a:t>ó</a:t>
            </a:r>
            <a:r>
              <a:rPr lang="en-US" dirty="0" smtClean="0"/>
              <a:t>j</a:t>
            </a:r>
            <a:r>
              <a:rPr lang="cs-CZ" dirty="0" smtClean="0"/>
              <a:t>a)</a:t>
            </a:r>
            <a:r>
              <a:rPr lang="en-US" sz="4000" dirty="0" smtClean="0"/>
              <a:t>									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Nedostatek/onemocnění: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  <a:p>
            <a:r>
              <a:rPr lang="cs-CZ" smtClean="0"/>
              <a:t>pomaluje </a:t>
            </a:r>
            <a:r>
              <a:rPr lang="cs-CZ" dirty="0" smtClean="0"/>
              <a:t>růst organismu u dětí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snižuje se tělesná a pracovní schopnost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poruchy důležitých funkcí (krvetvorby)</a:t>
            </a: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Kontrolní otázky: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Význam bílkovin pro člověka.</a:t>
            </a:r>
          </a:p>
          <a:p>
            <a:endParaRPr lang="cs-CZ" dirty="0" smtClean="0"/>
          </a:p>
          <a:p>
            <a:r>
              <a:rPr lang="cs-CZ" dirty="0" smtClean="0"/>
              <a:t>Rozdělení bílkovin.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Jaké bílkoviny jsou kvalitnější?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Vyjmenujte potraviny, které jsou největším zdrojem bílkovin.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Použitá literatura: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Šebelová,M. Potraviny a výživa, učebnice pro odborná učiliště. Praha:PARTA, 2004.</a:t>
            </a:r>
          </a:p>
          <a:p>
            <a:pPr>
              <a:buFontTx/>
              <a:buNone/>
            </a:pPr>
            <a:r>
              <a:rPr lang="cs-CZ" dirty="0" smtClean="0"/>
              <a:t>    ISBN 80-7320-054-6</a:t>
            </a:r>
          </a:p>
          <a:p>
            <a:endParaRPr lang="cs-CZ" dirty="0" smtClean="0"/>
          </a:p>
          <a:p>
            <a:r>
              <a:rPr lang="cs-CZ" dirty="0" smtClean="0"/>
              <a:t>Autorem prezentace: Mgr. Marta Králová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81</TotalTime>
  <Words>200</Words>
  <Application>Microsoft Office PowerPoint</Application>
  <PresentationFormat>Předvádění na obrazovce (4:3)</PresentationFormat>
  <Paragraphs>85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Snímek 1</vt:lpstr>
      <vt:lpstr>BÍLKOVINY</vt:lpstr>
      <vt:lpstr>Živiny :</vt:lpstr>
      <vt:lpstr>Význam:    </vt:lpstr>
      <vt:lpstr>Složení:</vt:lpstr>
      <vt:lpstr>Dělení:</vt:lpstr>
      <vt:lpstr>Plnohodnotné bílkoviny:</vt:lpstr>
      <vt:lpstr>Neplnohodnotné bílkoviny:</vt:lpstr>
      <vt:lpstr>Nedostatek/onemocnění:</vt:lpstr>
      <vt:lpstr>Kontrolní otázky:</vt:lpstr>
      <vt:lpstr>Použitá literatura: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babicky</cp:lastModifiedBy>
  <cp:revision>15</cp:revision>
  <dcterms:modified xsi:type="dcterms:W3CDTF">2013-03-26T10:22:09Z</dcterms:modified>
</cp:coreProperties>
</file>