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63" r:id="rId4"/>
    <p:sldId id="264" r:id="rId5"/>
    <p:sldId id="265" r:id="rId6"/>
    <p:sldId id="266" r:id="rId7"/>
    <p:sldId id="267" r:id="rId8"/>
    <p:sldId id="268" r:id="rId9"/>
    <p:sldId id="274" r:id="rId10"/>
    <p:sldId id="273" r:id="rId11"/>
    <p:sldId id="271" r:id="rId12"/>
    <p:sldId id="27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67" y="-54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38C1E9-DCBE-4294-B180-A705E1CB5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D7A3F1-8EB7-4ADD-9B75-75D88F2349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6D6108-908B-4FE9-A0C0-1D6DE6B78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3FF65C-B21E-4058-84CA-830B581A5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EE314-0147-4C79-BBEF-90BBBB4ED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D5081D-E8EB-4EC1-AD29-744435F15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95B960-6D5A-4C75-AB5E-632B865454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D06AE3-9C2A-43E2-B277-88FB75916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7B9380-248B-4236-A843-E0FB19F39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B17575-04AE-4F80-8928-D4EF3546D0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E52DBD-C03E-4A28-A469-94208549D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1E38A06-3DE1-4C48-B185-2706A237FA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85938" y="1928813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0" descr="loga final-orlice alf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571500" y="3714721"/>
            <a:ext cx="8143875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ea typeface="Calibri" pitchFamily="34" charset="0"/>
                <a:cs typeface="Times New Roman" pitchFamily="18" charset="0"/>
              </a:rPr>
              <a:t>Číslo a název klíčové </a:t>
            </a:r>
            <a:r>
              <a:rPr lang="cs-CZ" sz="1200" b="1" dirty="0" smtClean="0">
                <a:ea typeface="Calibri" pitchFamily="34" charset="0"/>
                <a:cs typeface="Times New Roman" pitchFamily="18" charset="0"/>
              </a:rPr>
              <a:t>aktivity:               III/2 </a:t>
            </a:r>
            <a:r>
              <a:rPr lang="cs-CZ" sz="1200" b="1" dirty="0">
                <a:ea typeface="Calibri" pitchFamily="34" charset="0"/>
                <a:cs typeface="Times New Roman" pitchFamily="18" charset="0"/>
              </a:rPr>
              <a:t>– Inovace a zkvalitnění výuky prostřednictvím ICT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Číslo DUM:		</a:t>
            </a:r>
            <a:r>
              <a:rPr lang="cs-CZ" sz="1200" b="1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</a:t>
            </a:r>
            <a:r>
              <a:rPr lang="cs-CZ" sz="1200" b="1" smtClean="0">
                <a:ea typeface="Calibri" pitchFamily="34" charset="0"/>
                <a:cs typeface="Times New Roman" pitchFamily="18" charset="0"/>
              </a:rPr>
              <a:t>VY_32_INOVACE_04Kra_10</a:t>
            </a:r>
            <a:endParaRPr lang="cs-CZ" sz="1200" b="1" dirty="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Název DUM: 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Minerální látky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Jméno autora:	 	Mgr. Marta Králová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Ročník: 			1.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oblast: 		Potraviny a výživa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obor: 		Kuchař - číšník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Klíčová slova: 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ostatní (nutné) živiny, stopové prvky, druhy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Anotace: 			Prezentace je zaměřená na seznámení se základními pojmy ve výživě.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Druh učebního materiálu: 	prezentace, pracovní list, test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Očekávaný výstup: 		Žák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charakterizuje minerální látky, vyjmenuje jednotlivé minerály a        </a:t>
            </a:r>
          </a:p>
          <a:p>
            <a:pPr eaLnBrk="0" hangingPunct="0"/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                                                               popíše jejich význam pro zdraví člověka. Své znalosti si ověří v testu.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Metodika učebního materiálu: 	prezentace - projekce</a:t>
            </a:r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auto">
          <a:xfrm>
            <a:off x="1547664" y="1988840"/>
            <a:ext cx="457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	</a:t>
            </a:r>
            <a:endParaRPr lang="cs-CZ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428604"/>
            <a:ext cx="5753100" cy="1363663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8000" b="1" smtClean="0"/>
              <a:t>Minerální látky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/>
          <a:p>
            <a:pPr eaLnBrk="1" hangingPunct="1"/>
            <a:r>
              <a:rPr lang="cs-CZ" smtClean="0"/>
              <a:t>Potraviny a výživa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Živiny: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Bílkoviny</a:t>
            </a:r>
          </a:p>
          <a:p>
            <a:r>
              <a:rPr lang="cs-CZ" dirty="0" smtClean="0"/>
              <a:t>Tuky                      základní (hlavní) živiny</a:t>
            </a:r>
          </a:p>
          <a:p>
            <a:r>
              <a:rPr lang="cs-CZ" dirty="0" smtClean="0"/>
              <a:t>Sacharidy</a:t>
            </a:r>
          </a:p>
          <a:p>
            <a:pPr>
              <a:buFontTx/>
              <a:buNone/>
            </a:pPr>
            <a:endParaRPr lang="cs-CZ" dirty="0" smtClean="0"/>
          </a:p>
          <a:p>
            <a:r>
              <a:rPr lang="cs-CZ" dirty="0" smtClean="0"/>
              <a:t>Vitamíny </a:t>
            </a:r>
          </a:p>
          <a:p>
            <a:r>
              <a:rPr lang="cs-CZ" b="1" dirty="0" smtClean="0"/>
              <a:t>Minerální látky      ostatní (nutné) živiny</a:t>
            </a:r>
          </a:p>
          <a:p>
            <a:r>
              <a:rPr lang="cs-CZ" dirty="0" smtClean="0"/>
              <a:t>Voda 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Význam: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stopové prvky</a:t>
            </a:r>
            <a:r>
              <a:rPr lang="cs-CZ" smtClean="0"/>
              <a:t>, kterých,potřebujeme jen velmi malé množství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tvoří tkáně </a:t>
            </a:r>
            <a:r>
              <a:rPr lang="cs-CZ" smtClean="0"/>
              <a:t>(Ca –kosti, Fe – krev)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tvoří důležité látky - </a:t>
            </a:r>
            <a:r>
              <a:rPr lang="cs-CZ" b="1" smtClean="0"/>
              <a:t>enzymy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Ca - vápník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kosti, zuby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osteoporóza (řídnutí kostí)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mléko, sýry, tvaroh, jogurty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Fe - železo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krev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žloutek, maso, vnitřnosti, zelenina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chudokrevnost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I - jód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štítná žláza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mořské ryby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Se - selen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chrání před rakovinou, </a:t>
            </a:r>
          </a:p>
          <a:p>
            <a:pPr eaLnBrk="1" hangingPunct="1">
              <a:buNone/>
            </a:pPr>
            <a:r>
              <a:rPr lang="cs-CZ" dirty="0" smtClean="0"/>
              <a:t>   pro činnost srdce</a:t>
            </a:r>
          </a:p>
          <a:p>
            <a:pPr eaLnBrk="1" hangingPunct="1"/>
            <a:endParaRPr lang="cs-CZ" dirty="0" smtClean="0"/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ořechy, mořské ryby, vejce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Mg – hořčík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únava, nespavost, vypadávání vlasů, bolesti svalů, kloubů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ořechy, kakao, sója, zelenina, obiloviny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 – sodík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ovlivňuje množství vody v těle,</a:t>
            </a:r>
          </a:p>
          <a:p>
            <a:pPr>
              <a:buNone/>
            </a:pPr>
            <a:r>
              <a:rPr lang="cs-CZ" dirty="0" smtClean="0"/>
              <a:t>    selhání oběhového systému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sýry, maso, vejce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Kontrolní otázky: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Význam ML pro člověka</a:t>
            </a:r>
          </a:p>
          <a:p>
            <a:pPr eaLnBrk="1" hangingPunct="1"/>
            <a:r>
              <a:rPr lang="cs-CZ" dirty="0" smtClean="0"/>
              <a:t>Do jaké skupiny živin řadíme ML</a:t>
            </a:r>
          </a:p>
          <a:p>
            <a:pPr eaLnBrk="1" hangingPunct="1"/>
            <a:r>
              <a:rPr lang="cs-CZ" dirty="0" smtClean="0"/>
              <a:t>Vyjmenuj ML</a:t>
            </a:r>
          </a:p>
          <a:p>
            <a:pPr eaLnBrk="1" hangingPunct="1"/>
            <a:r>
              <a:rPr lang="cs-CZ" dirty="0" smtClean="0"/>
              <a:t>Jaká ML je důležitá pro tvorbu kostí</a:t>
            </a:r>
          </a:p>
          <a:p>
            <a:pPr eaLnBrk="1" hangingPunct="1"/>
            <a:r>
              <a:rPr lang="cs-CZ" dirty="0" smtClean="0"/>
              <a:t>Onemocnění štítné žlázky je způsobené nedostatkem jaké ML</a:t>
            </a:r>
          </a:p>
          <a:p>
            <a:pPr eaLnBrk="1" hangingPunct="1"/>
            <a:r>
              <a:rPr lang="cs-CZ" dirty="0" smtClean="0"/>
              <a:t>Chudokrevnost se léčí užíváním jaké ML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r>
              <a:rPr lang="cs-CZ" dirty="0" smtClean="0"/>
              <a:t>: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Šebelová,M. Potraviny a výživa, učebnice pro odborná učiliště. Praha:PARTA, 2004.</a:t>
            </a:r>
          </a:p>
          <a:p>
            <a:pPr>
              <a:buFontTx/>
              <a:buNone/>
            </a:pPr>
            <a:r>
              <a:rPr lang="cs-CZ" dirty="0" smtClean="0"/>
              <a:t>    ISBN 80-7320-054-6</a:t>
            </a:r>
          </a:p>
          <a:p>
            <a:endParaRPr lang="cs-CZ" dirty="0" smtClean="0"/>
          </a:p>
          <a:p>
            <a:r>
              <a:rPr lang="cs-CZ" dirty="0" smtClean="0"/>
              <a:t>Autorem prezentace: Mgr. Marta Králová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258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Snímek 1</vt:lpstr>
      <vt:lpstr>Minerální látky</vt:lpstr>
      <vt:lpstr>Živiny:</vt:lpstr>
      <vt:lpstr>Význam:</vt:lpstr>
      <vt:lpstr>Ca - vápník</vt:lpstr>
      <vt:lpstr>Fe - železo</vt:lpstr>
      <vt:lpstr>I - jód</vt:lpstr>
      <vt:lpstr>Se - selen</vt:lpstr>
      <vt:lpstr>Mg – hořčík:</vt:lpstr>
      <vt:lpstr>Na – sodík:</vt:lpstr>
      <vt:lpstr>Kontrolní otázky:</vt:lpstr>
      <vt:lpstr>Použitá literatura: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</dc:title>
  <dc:creator>Král</dc:creator>
  <cp:lastModifiedBy>babicky</cp:lastModifiedBy>
  <cp:revision>28</cp:revision>
  <dcterms:created xsi:type="dcterms:W3CDTF">2011-05-29T19:20:37Z</dcterms:created>
  <dcterms:modified xsi:type="dcterms:W3CDTF">2013-03-26T10:48:42Z</dcterms:modified>
</cp:coreProperties>
</file>