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9" r:id="rId2"/>
    <p:sldId id="256" r:id="rId3"/>
    <p:sldId id="267" r:id="rId4"/>
    <p:sldId id="260" r:id="rId5"/>
    <p:sldId id="261" r:id="rId6"/>
    <p:sldId id="262" r:id="rId7"/>
    <p:sldId id="263" r:id="rId8"/>
    <p:sldId id="264" r:id="rId9"/>
    <p:sldId id="266" r:id="rId10"/>
    <p:sldId id="265" r:id="rId11"/>
    <p:sldId id="268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67" y="-54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50F950-ADEF-4CDD-9192-2E4BE8DEFE7C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859FC4-94C9-472C-86BE-D7A61B25B3B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859FC4-94C9-472C-86BE-D7A61B25B3BD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35A6A5-B8C1-40A8-B599-F2ED555C27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1737B0-5AF1-44B9-88C0-AC240C5C54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1BA65D-7E20-4206-9749-487828DB56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43FC19-BE5B-4349-A28C-B256FF48F5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10924A-7EF5-43B8-98A7-1EFC769666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991585-EECE-4072-B909-4E6A3E8D5F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A139CC-26CA-482E-9FFB-C855478484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600524-4CCA-498D-8EFD-D8FF5FB3C4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BB849F-421C-463B-AC94-96669A6005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0E2A5B-012B-4724-9096-EF3D8E044E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F1481A-A502-4E77-91C1-EA55262693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EE9E3D4-CE0A-4D73-8BB9-B0CA0813EF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428604"/>
            <a:ext cx="5753100" cy="1363663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785938" y="1928813"/>
          <a:ext cx="5849620" cy="1802892"/>
        </p:xfrm>
        <a:graphic>
          <a:graphicData uri="http://schemas.openxmlformats.org/drawingml/2006/table">
            <a:tbl>
              <a:tblPr/>
              <a:tblGrid>
                <a:gridCol w="5849620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latin typeface="Calibri"/>
                          <a:ea typeface="Calibri"/>
                          <a:cs typeface="Times New Roman"/>
                        </a:rPr>
                        <a:t>Zlepšení podmínek pro vzdělávání na středních školách Operačního programu</a:t>
                      </a:r>
                      <a:endParaRPr lang="cs-CZ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6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latin typeface="Calibri"/>
                          <a:ea typeface="Calibri"/>
                          <a:cs typeface="Times New Roman"/>
                        </a:rPr>
                        <a:t>Název a adresa školy: Integrovaná střední škola Cheb, Obrněné brigády 6, 350 11 Cheb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b="1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b="1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b="1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latin typeface="Calibri"/>
                          <a:ea typeface="Calibri"/>
                          <a:cs typeface="Times New Roman"/>
                        </a:rPr>
                        <a:t>Číslo projektu: CZ.1.07/1.5.00/34.0290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Obrázek 0" descr="loga final-orlice alf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0" y="2643188"/>
            <a:ext cx="854075" cy="74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71500" y="3714720"/>
            <a:ext cx="8143875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cs-CZ" sz="1200" b="1" dirty="0">
              <a:ea typeface="Calibri" pitchFamily="34" charset="0"/>
              <a:cs typeface="Times New Roman" pitchFamily="18" charset="0"/>
            </a:endParaRPr>
          </a:p>
          <a:p>
            <a:endParaRPr lang="cs-CZ" sz="1200" b="1" dirty="0">
              <a:ea typeface="Calibri" pitchFamily="34" charset="0"/>
              <a:cs typeface="Times New Roman" pitchFamily="18" charset="0"/>
            </a:endParaRPr>
          </a:p>
          <a:p>
            <a:r>
              <a:rPr lang="cs-CZ" sz="1200" b="1" dirty="0">
                <a:ea typeface="Calibri" pitchFamily="34" charset="0"/>
                <a:cs typeface="Times New Roman" pitchFamily="18" charset="0"/>
              </a:rPr>
              <a:t>Číslo a název klíčové aktivity:	III/2 – Inovace a zkvalitnění výuky prostřednictvím ICT	</a:t>
            </a:r>
            <a:endParaRPr lang="cs-CZ" sz="6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cs-CZ" sz="1200" b="1" dirty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Číslo DUM:		</a:t>
            </a:r>
            <a:r>
              <a:rPr lang="cs-CZ" sz="1200" b="1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	</a:t>
            </a:r>
            <a:r>
              <a:rPr lang="cs-CZ" sz="1200" b="1" smtClean="0">
                <a:ea typeface="Calibri" pitchFamily="34" charset="0"/>
                <a:cs typeface="Times New Roman" pitchFamily="18" charset="0"/>
              </a:rPr>
              <a:t>VY_32_INOVACE_04Kra_7</a:t>
            </a:r>
            <a:endParaRPr lang="cs-CZ" sz="1200" b="1" dirty="0">
              <a:solidFill>
                <a:srgbClr val="000000"/>
              </a:solidFill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cs-CZ" sz="1200" b="1" dirty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Název DUM: 		</a:t>
            </a:r>
            <a:r>
              <a:rPr lang="cs-CZ" sz="1200" b="1" dirty="0" smtClean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Sacharidy</a:t>
            </a:r>
            <a:r>
              <a:rPr lang="cs-CZ" sz="1200" b="1" dirty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		</a:t>
            </a:r>
            <a:endParaRPr lang="cs-CZ" sz="6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cs-CZ" sz="1200" b="1" dirty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Jméno autora:	 	Mgr. Marta Králová				</a:t>
            </a:r>
            <a:endParaRPr lang="cs-CZ" sz="6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cs-CZ" sz="1200" b="1" dirty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Ročník: 			1.			</a:t>
            </a:r>
            <a:endParaRPr lang="cs-CZ" sz="6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cs-CZ" sz="1200" b="1" dirty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Vzdělávací oblast: 		Potraviny a výživa				</a:t>
            </a:r>
            <a:endParaRPr lang="cs-CZ" sz="6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cs-CZ" sz="1200" b="1" dirty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Vzdělávací obor: 		Kuchař - číšník			</a:t>
            </a:r>
            <a:endParaRPr lang="cs-CZ" sz="6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cs-CZ" sz="1200" b="1" dirty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Klíčová slova: 		</a:t>
            </a:r>
            <a:r>
              <a:rPr lang="cs-CZ" sz="1200" b="1" dirty="0" smtClean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základní živiny, pohotový zdroj energie, druhy</a:t>
            </a:r>
            <a:endParaRPr lang="cs-CZ" sz="6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cs-CZ" sz="1200" b="1" dirty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Anotace: 			Prezentace je zaměřená na seznámení se základními pojmy ve výživě.</a:t>
            </a:r>
            <a:endParaRPr lang="cs-CZ" sz="6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cs-CZ" sz="1200" b="1" dirty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Druh učebního materiálu: 	prezentace, pracovní list, test		</a:t>
            </a:r>
            <a:endParaRPr lang="cs-CZ" sz="6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cs-CZ" sz="1200" b="1" dirty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Očekávaný výstup: 		Žák </a:t>
            </a:r>
            <a:r>
              <a:rPr lang="cs-CZ" sz="1200" b="1" dirty="0" smtClean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charakterizuje sacharidy. Vyjmenuje jednotlivé sacharidy a zařadí</a:t>
            </a:r>
          </a:p>
          <a:p>
            <a:pPr eaLnBrk="0" hangingPunct="0"/>
            <a:r>
              <a:rPr lang="cs-CZ" sz="1200" b="1" dirty="0" smtClean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                                                                je podle druhů.Své </a:t>
            </a:r>
            <a:r>
              <a:rPr lang="cs-CZ" sz="1200" b="1" dirty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znalosti ověří pomocí </a:t>
            </a:r>
            <a:r>
              <a:rPr lang="cs-CZ" sz="1200" b="1" dirty="0" smtClean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testu.</a:t>
            </a:r>
            <a:r>
              <a:rPr lang="cs-CZ" sz="1200" b="1" dirty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		</a:t>
            </a:r>
            <a:endParaRPr lang="cs-CZ" sz="6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cs-CZ" sz="1200" b="1" dirty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Metodika učebního materiálu: 	prezentace - projekce</a:t>
            </a:r>
            <a:endParaRPr lang="cs-CZ" dirty="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Obdélník 7"/>
          <p:cNvSpPr>
            <a:spLocks noChangeArrowheads="1"/>
          </p:cNvSpPr>
          <p:nvPr/>
        </p:nvSpPr>
        <p:spPr bwMode="auto">
          <a:xfrm>
            <a:off x="1547664" y="1988840"/>
            <a:ext cx="4572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/>
              <a:t>	</a:t>
            </a:r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z="8000" b="1" dirty="0" smtClean="0"/>
              <a:t>SACHARIDY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Živiny:</a:t>
            </a: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Bílkoviny</a:t>
            </a:r>
          </a:p>
          <a:p>
            <a:r>
              <a:rPr lang="cs-CZ" smtClean="0"/>
              <a:t>Tuky                     </a:t>
            </a:r>
            <a:r>
              <a:rPr lang="cs-CZ" b="1" smtClean="0"/>
              <a:t>základní (hlavní) živiny</a:t>
            </a:r>
          </a:p>
          <a:p>
            <a:r>
              <a:rPr lang="cs-CZ" b="1" smtClean="0"/>
              <a:t>Sacharidy</a:t>
            </a:r>
          </a:p>
          <a:p>
            <a:endParaRPr lang="cs-CZ" smtClean="0"/>
          </a:p>
          <a:p>
            <a:r>
              <a:rPr lang="cs-CZ" smtClean="0"/>
              <a:t>Vitamíny</a:t>
            </a:r>
          </a:p>
          <a:p>
            <a:r>
              <a:rPr lang="cs-CZ" smtClean="0"/>
              <a:t>Minerální látky       ostatní (nutné) živiny</a:t>
            </a:r>
          </a:p>
          <a:p>
            <a:r>
              <a:rPr lang="cs-CZ" smtClean="0"/>
              <a:t>Voda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dirty="0" smtClean="0"/>
              <a:t>Význam: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endParaRPr lang="cs-CZ" dirty="0" smtClean="0"/>
          </a:p>
          <a:p>
            <a:pPr eaLnBrk="1" hangingPunct="1">
              <a:lnSpc>
                <a:spcPct val="90000"/>
              </a:lnSpc>
            </a:pPr>
            <a:r>
              <a:rPr lang="cs-CZ" dirty="0" smtClean="0"/>
              <a:t>zdroj pohotové E (rychlé, okamžité)</a:t>
            </a:r>
          </a:p>
          <a:p>
            <a:pPr eaLnBrk="1" hangingPunct="1">
              <a:lnSpc>
                <a:spcPct val="90000"/>
              </a:lnSpc>
            </a:pPr>
            <a:endParaRPr lang="cs-CZ" dirty="0" smtClean="0"/>
          </a:p>
          <a:p>
            <a:pPr eaLnBrk="1" hangingPunct="1">
              <a:lnSpc>
                <a:spcPct val="90000"/>
              </a:lnSpc>
            </a:pPr>
            <a:r>
              <a:rPr lang="cs-CZ" dirty="0" smtClean="0"/>
              <a:t>1g uvolní 17,2 </a:t>
            </a:r>
            <a:r>
              <a:rPr lang="cs-CZ" dirty="0" err="1" smtClean="0"/>
              <a:t>kJ</a:t>
            </a:r>
            <a:endParaRPr lang="cs-CZ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dirty="0" smtClean="0"/>
              <a:t>Dělení:</a:t>
            </a: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dirty="0" smtClean="0"/>
          </a:p>
          <a:p>
            <a:pPr eaLnBrk="1" hangingPunct="1"/>
            <a:r>
              <a:rPr lang="cs-CZ" dirty="0" smtClean="0"/>
              <a:t>MONOSACHARIDY</a:t>
            </a:r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/>
            <a:r>
              <a:rPr lang="cs-CZ" dirty="0" smtClean="0"/>
              <a:t>DISACHARIDY</a:t>
            </a:r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/>
            <a:r>
              <a:rPr lang="cs-CZ" dirty="0" smtClean="0"/>
              <a:t>POLYSACHARIDY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smtClean="0"/>
              <a:t>Monosacharidy: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nejjednodušší sacharidy</a:t>
            </a:r>
          </a:p>
          <a:p>
            <a:pPr eaLnBrk="1" hangingPunct="1"/>
            <a:endParaRPr lang="cs-CZ" dirty="0" smtClean="0"/>
          </a:p>
          <a:p>
            <a:pPr eaLnBrk="1" hangingPunct="1"/>
            <a:r>
              <a:rPr lang="cs-CZ" b="1" dirty="0" smtClean="0"/>
              <a:t>glukóza</a:t>
            </a:r>
            <a:r>
              <a:rPr lang="cs-CZ" dirty="0" smtClean="0"/>
              <a:t> (cukr hroznový)</a:t>
            </a:r>
          </a:p>
          <a:p>
            <a:pPr eaLnBrk="1" hangingPunct="1">
              <a:buNone/>
            </a:pPr>
            <a:endParaRPr lang="cs-CZ" dirty="0" smtClean="0"/>
          </a:p>
          <a:p>
            <a:pPr eaLnBrk="1" hangingPunct="1"/>
            <a:r>
              <a:rPr lang="cs-CZ" b="1" dirty="0" smtClean="0"/>
              <a:t>fruktóza</a:t>
            </a:r>
            <a:r>
              <a:rPr lang="cs-CZ" dirty="0" smtClean="0"/>
              <a:t> (cukr ovocný)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smtClean="0"/>
              <a:t>Disacharidy</a:t>
            </a:r>
            <a:r>
              <a:rPr lang="cs-CZ" smtClean="0"/>
              <a:t>: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spojení 2S</a:t>
            </a:r>
          </a:p>
          <a:p>
            <a:pPr eaLnBrk="1" hangingPunct="1"/>
            <a:endParaRPr lang="cs-CZ" dirty="0" smtClean="0"/>
          </a:p>
          <a:p>
            <a:pPr eaLnBrk="1" hangingPunct="1"/>
            <a:r>
              <a:rPr lang="cs-CZ" b="1" dirty="0" smtClean="0"/>
              <a:t>sacharóza</a:t>
            </a:r>
            <a:r>
              <a:rPr lang="cs-CZ" dirty="0" smtClean="0"/>
              <a:t> (řepný nebo třtinový cukr)</a:t>
            </a:r>
          </a:p>
          <a:p>
            <a:pPr eaLnBrk="1" hangingPunct="1"/>
            <a:endParaRPr lang="cs-CZ" dirty="0" smtClean="0"/>
          </a:p>
          <a:p>
            <a:pPr eaLnBrk="1" hangingPunct="1"/>
            <a:r>
              <a:rPr lang="cs-CZ" b="1" dirty="0" smtClean="0"/>
              <a:t>maltóza </a:t>
            </a:r>
            <a:r>
              <a:rPr lang="cs-CZ" dirty="0" smtClean="0"/>
              <a:t>(cukr sladový)</a:t>
            </a:r>
          </a:p>
          <a:p>
            <a:pPr eaLnBrk="1" hangingPunct="1">
              <a:buNone/>
            </a:pPr>
            <a:endParaRPr lang="cs-CZ" dirty="0" smtClean="0"/>
          </a:p>
          <a:p>
            <a:pPr eaLnBrk="1" hangingPunct="1"/>
            <a:r>
              <a:rPr lang="cs-CZ" b="1" dirty="0" smtClean="0"/>
              <a:t>laktóza</a:t>
            </a:r>
            <a:r>
              <a:rPr lang="cs-CZ" dirty="0" smtClean="0"/>
              <a:t> (cukr mléčný)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smtClean="0"/>
              <a:t>Polysacharidy: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složité S</a:t>
            </a:r>
          </a:p>
          <a:p>
            <a:pPr eaLnBrk="1" hangingPunct="1"/>
            <a:endParaRPr lang="cs-CZ" dirty="0" smtClean="0"/>
          </a:p>
          <a:p>
            <a:pPr eaLnBrk="1" hangingPunct="1"/>
            <a:r>
              <a:rPr lang="cs-CZ" b="1" dirty="0" smtClean="0"/>
              <a:t>škrob </a:t>
            </a:r>
            <a:r>
              <a:rPr lang="cs-CZ" dirty="0" smtClean="0"/>
              <a:t>(brambory, obiloviny)</a:t>
            </a:r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/>
            <a:r>
              <a:rPr lang="cs-CZ" b="1" dirty="0" smtClean="0"/>
              <a:t>vláknina</a:t>
            </a:r>
            <a:r>
              <a:rPr lang="cs-CZ" dirty="0" smtClean="0"/>
              <a:t> (čistí střeva)</a:t>
            </a:r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/>
            <a:r>
              <a:rPr lang="cs-CZ" b="1" dirty="0" smtClean="0"/>
              <a:t>glykogen </a:t>
            </a:r>
            <a:r>
              <a:rPr lang="cs-CZ" dirty="0" smtClean="0"/>
              <a:t>(zrání masa)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smtClean="0"/>
              <a:t>Onemocnění: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nadměrná konzumace S </a:t>
            </a:r>
            <a:r>
              <a:rPr lang="cs-CZ" dirty="0" smtClean="0">
                <a:sym typeface="Wingdings" pitchFamily="2" charset="2"/>
              </a:rPr>
              <a:t>přeměna na T</a:t>
            </a:r>
          </a:p>
          <a:p>
            <a:pPr eaLnBrk="1" hangingPunct="1"/>
            <a:endParaRPr lang="cs-CZ" dirty="0" smtClean="0">
              <a:sym typeface="Wingdings" pitchFamily="2" charset="2"/>
            </a:endParaRPr>
          </a:p>
          <a:p>
            <a:pPr eaLnBrk="1" hangingPunct="1"/>
            <a:r>
              <a:rPr lang="cs-CZ" dirty="0" smtClean="0">
                <a:sym typeface="Wingdings" pitchFamily="2" charset="2"/>
              </a:rPr>
              <a:t>nadváha</a:t>
            </a:r>
          </a:p>
          <a:p>
            <a:pPr eaLnBrk="1" hangingPunct="1"/>
            <a:r>
              <a:rPr lang="cs-CZ" dirty="0" smtClean="0">
                <a:sym typeface="Wingdings" pitchFamily="2" charset="2"/>
              </a:rPr>
              <a:t>obezita</a:t>
            </a:r>
          </a:p>
          <a:p>
            <a:pPr eaLnBrk="1" hangingPunct="1"/>
            <a:r>
              <a:rPr lang="cs-CZ" smtClean="0">
                <a:sym typeface="Wingdings" pitchFamily="2" charset="2"/>
              </a:rPr>
              <a:t>srdeční onemocnění…</a:t>
            </a:r>
            <a:endParaRPr lang="cs-CZ" dirty="0" smtClean="0">
              <a:sym typeface="Wingdings" pitchFamily="2" charset="2"/>
            </a:endParaRPr>
          </a:p>
          <a:p>
            <a:pPr eaLnBrk="1" hangingPunct="1"/>
            <a:endParaRPr lang="cs-CZ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dirty="0" smtClean="0"/>
              <a:t>Kontrolní otázky:</a:t>
            </a:r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Význam sacharidů pro člověka</a:t>
            </a:r>
          </a:p>
          <a:p>
            <a:pPr eaLnBrk="1" hangingPunct="1">
              <a:buNone/>
            </a:pPr>
            <a:endParaRPr lang="cs-CZ" dirty="0" smtClean="0"/>
          </a:p>
          <a:p>
            <a:pPr eaLnBrk="1" hangingPunct="1"/>
            <a:r>
              <a:rPr lang="cs-CZ" dirty="0" smtClean="0"/>
              <a:t>Rozdělení sacharidů</a:t>
            </a:r>
          </a:p>
          <a:p>
            <a:pPr eaLnBrk="1" hangingPunct="1">
              <a:buNone/>
            </a:pPr>
            <a:endParaRPr lang="cs-CZ" dirty="0" smtClean="0"/>
          </a:p>
          <a:p>
            <a:pPr eaLnBrk="1" hangingPunct="1"/>
            <a:r>
              <a:rPr lang="cs-CZ" dirty="0" smtClean="0"/>
              <a:t>Zařaď- škrob, glukóza, laktóza, vláknina</a:t>
            </a:r>
          </a:p>
          <a:p>
            <a:pPr eaLnBrk="1" hangingPunct="1">
              <a:buNone/>
            </a:pPr>
            <a:endParaRPr lang="cs-CZ" dirty="0" smtClean="0"/>
          </a:p>
          <a:p>
            <a:pPr eaLnBrk="1" hangingPunct="1"/>
            <a:r>
              <a:rPr lang="cs-CZ" dirty="0" smtClean="0"/>
              <a:t>Vyjmenuj polysacharidy</a:t>
            </a:r>
          </a:p>
          <a:p>
            <a:pPr eaLnBrk="1" hangingPunct="1">
              <a:buNone/>
            </a:pPr>
            <a:endParaRPr lang="cs-CZ" dirty="0" smtClean="0"/>
          </a:p>
          <a:p>
            <a:pPr eaLnBrk="1" hangingPunct="1"/>
            <a:endParaRPr lang="cs-CZ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Použitá literatura:</a:t>
            </a:r>
          </a:p>
        </p:txBody>
      </p:sp>
      <p:sp>
        <p:nvSpPr>
          <p:cNvPr id="1229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  <a:p>
            <a:r>
              <a:rPr lang="cs-CZ" smtClean="0"/>
              <a:t>Šebelová,M</a:t>
            </a:r>
            <a:r>
              <a:rPr lang="cs-CZ" dirty="0" smtClean="0"/>
              <a:t>. Potraviny a výživa, učebnice pro odborná učiliště. Praha:PARTA, 2004.</a:t>
            </a:r>
          </a:p>
          <a:p>
            <a:pPr>
              <a:buFontTx/>
              <a:buNone/>
            </a:pPr>
            <a:r>
              <a:rPr lang="cs-CZ" dirty="0" smtClean="0"/>
              <a:t>    ISBN 80-7320-054-6</a:t>
            </a:r>
          </a:p>
          <a:p>
            <a:endParaRPr lang="cs-CZ" dirty="0" smtClean="0"/>
          </a:p>
          <a:p>
            <a:r>
              <a:rPr lang="cs-CZ" dirty="0" smtClean="0"/>
              <a:t>Autorem prezentace: Mgr. Marta Králová</a:t>
            </a:r>
          </a:p>
          <a:p>
            <a:pPr>
              <a:buFontTx/>
              <a:buNone/>
            </a:pPr>
            <a:r>
              <a:rPr lang="cs-CZ" dirty="0" smtClean="0"/>
              <a:t>                    </a:t>
            </a:r>
          </a:p>
          <a:p>
            <a:endParaRPr lang="cs-CZ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196</Words>
  <Application>Microsoft Office PowerPoint</Application>
  <PresentationFormat>Předvádění na obrazovce (4:3)</PresentationFormat>
  <Paragraphs>88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Výchozí návrh</vt:lpstr>
      <vt:lpstr>Snímek 1</vt:lpstr>
      <vt:lpstr>SACHARIDY</vt:lpstr>
      <vt:lpstr>Živiny:</vt:lpstr>
      <vt:lpstr>Význam:</vt:lpstr>
      <vt:lpstr>Dělení:</vt:lpstr>
      <vt:lpstr>Monosacharidy:</vt:lpstr>
      <vt:lpstr>Disacharidy:</vt:lpstr>
      <vt:lpstr>Polysacharidy:</vt:lpstr>
      <vt:lpstr>Onemocnění:</vt:lpstr>
      <vt:lpstr>Kontrolní otázky:</vt:lpstr>
      <vt:lpstr>Použitá literatura: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KYPŘÍCÍ PROSTŘEDKY</dc:title>
  <dc:creator>Král</dc:creator>
  <cp:lastModifiedBy>babicky</cp:lastModifiedBy>
  <cp:revision>21</cp:revision>
  <dcterms:created xsi:type="dcterms:W3CDTF">2011-06-19T19:21:52Z</dcterms:created>
  <dcterms:modified xsi:type="dcterms:W3CDTF">2013-03-26T10:43:13Z</dcterms:modified>
</cp:coreProperties>
</file>