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448EB5E-F8BF-4248-8848-B4078388A8C8}">
          <p14:sldIdLst>
            <p14:sldId id="256"/>
            <p14:sldId id="257"/>
            <p14:sldId id="260"/>
            <p14:sldId id="258"/>
            <p14:sldId id="261"/>
          </p14:sldIdLst>
        </p14:section>
        <p14:section name="Oddíl bez názvu" id="{A665C1E7-229D-47A1-BE30-F1ED4E8F7EF6}">
          <p14:sldIdLst/>
        </p14:section>
        <p14:section name="Oddíl bez názvu" id="{AA08F726-8F8D-4B9A-BC81-141F992CE582}">
          <p14:sldIdLst>
            <p14:sldId id="259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2110266-3166-42C5-8156-74B2EF5827F0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C55D830-B51E-4616-8C00-113CDB9710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068960"/>
            <a:ext cx="7920880" cy="2736304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>
                <a:solidFill>
                  <a:schemeClr val="tx1"/>
                </a:solidFill>
              </a:rPr>
              <a:t>Název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školy:    	ZŠ Pardubice - </a:t>
            </a:r>
            <a:r>
              <a:rPr lang="cs-CZ" sz="2200" dirty="0" err="1" smtClean="0">
                <a:solidFill>
                  <a:schemeClr val="tx1"/>
                </a:solidFill>
              </a:rPr>
              <a:t>Spořilov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Autor:               	</a:t>
            </a:r>
            <a:r>
              <a:rPr lang="cs-CZ" sz="2200" dirty="0" err="1" smtClean="0">
                <a:solidFill>
                  <a:schemeClr val="tx1"/>
                </a:solidFill>
              </a:rPr>
              <a:t>Mgr.Markéta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 err="1" smtClean="0">
                <a:solidFill>
                  <a:schemeClr val="tx1"/>
                </a:solidFill>
              </a:rPr>
              <a:t>Demjančuková</a:t>
            </a:r>
            <a:r>
              <a:rPr lang="cs-CZ" sz="2200" dirty="0">
                <a:solidFill>
                  <a:schemeClr val="tx1"/>
                </a:solidFill>
              </a:rPr>
              <a:t>	</a:t>
            </a:r>
            <a:r>
              <a:rPr lang="cs-CZ" sz="2200" dirty="0" smtClean="0">
                <a:solidFill>
                  <a:schemeClr val="tx1"/>
                </a:solidFill>
              </a:rPr>
              <a:t/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Název:              	VY_42_INOVACE_Matematika  5_6.Porovnávání čísel,   		znaky nerovnosti. Řazení čísel vzestupně i sestupně.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Téma:                	Porovnávání čísel, znaky </a:t>
            </a:r>
            <a:r>
              <a:rPr lang="cs-CZ" sz="2200" err="1" smtClean="0">
                <a:solidFill>
                  <a:schemeClr val="tx1"/>
                </a:solidFill>
              </a:rPr>
              <a:t>nerovnosti</a:t>
            </a:r>
            <a:r>
              <a:rPr lang="cs-CZ" sz="2200" smtClean="0">
                <a:solidFill>
                  <a:schemeClr val="tx1"/>
                </a:solidFill>
              </a:rPr>
              <a:t>. Řazení </a:t>
            </a:r>
            <a:r>
              <a:rPr lang="cs-CZ" sz="2200" dirty="0" smtClean="0">
                <a:solidFill>
                  <a:schemeClr val="tx1"/>
                </a:solidFill>
              </a:rPr>
              <a:t>čísel 			vzestupně i sestupně.</a:t>
            </a:r>
            <a:r>
              <a:rPr lang="cs-CZ" sz="2200" dirty="0">
                <a:solidFill>
                  <a:schemeClr val="tx1"/>
                </a:solidFill>
              </a:rPr>
              <a:t>		</a:t>
            </a:r>
            <a:br>
              <a:rPr lang="cs-CZ" sz="2200" dirty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Číslo projektu: 	CZ.1.07/1.4.00/21.2349</a:t>
            </a:r>
            <a:r>
              <a:rPr lang="cs-CZ" sz="2200" dirty="0">
                <a:solidFill>
                  <a:schemeClr val="tx1"/>
                </a:solidFill>
              </a:rPr>
              <a:t/>
            </a:r>
            <a:br>
              <a:rPr lang="cs-CZ" sz="2200" dirty="0">
                <a:solidFill>
                  <a:schemeClr val="tx1"/>
                </a:solidFill>
              </a:rPr>
            </a:br>
            <a:r>
              <a:rPr lang="cs-CZ" sz="2200" dirty="0">
                <a:solidFill>
                  <a:schemeClr val="tx1"/>
                </a:solidFill>
              </a:rPr>
              <a:t>Vytvořeno:	</a:t>
            </a:r>
            <a:r>
              <a:rPr lang="cs-CZ" sz="2200" dirty="0" smtClean="0">
                <a:solidFill>
                  <a:schemeClr val="tx1"/>
                </a:solidFill>
              </a:rPr>
              <a:t>31.12.2013</a:t>
            </a:r>
            <a:r>
              <a:rPr lang="cs-CZ" dirty="0"/>
              <a:t/>
            </a:r>
            <a:br>
              <a:rPr lang="cs-CZ" dirty="0"/>
            </a:br>
            <a:r>
              <a:rPr lang="cs-CZ" sz="2000" dirty="0">
                <a:solidFill>
                  <a:schemeClr val="tx1"/>
                </a:solidFill>
              </a:rPr>
              <a:t>Určeno pro:	</a:t>
            </a:r>
            <a:r>
              <a:rPr lang="cs-CZ" sz="2000" dirty="0" smtClean="0">
                <a:solidFill>
                  <a:schemeClr val="tx1"/>
                </a:solidFill>
              </a:rPr>
              <a:t>3. </a:t>
            </a:r>
            <a:r>
              <a:rPr lang="cs-CZ" sz="2000" dirty="0">
                <a:solidFill>
                  <a:schemeClr val="tx1"/>
                </a:solidFill>
              </a:rPr>
              <a:t>ročník ZŠ</a:t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Anotace:	</a:t>
            </a:r>
            <a:r>
              <a:rPr lang="cs-CZ" sz="2000" dirty="0" smtClean="0">
                <a:solidFill>
                  <a:schemeClr val="tx1"/>
                </a:solidFill>
              </a:rPr>
              <a:t>	Žáci doplňují znaky nerovnosti, rovnají čísla od největšího po 		nejmenší    a naopak.</a:t>
            </a:r>
            <a:endParaRPr lang="cs-CZ" dirty="0"/>
          </a:p>
        </p:txBody>
      </p:sp>
      <p:pic>
        <p:nvPicPr>
          <p:cNvPr id="4" name="Obrázek 3" descr="C:\Users\Lenička\Desktop\řízení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7920880" cy="187220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320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490	580		350	100		206	220</a:t>
            </a:r>
          </a:p>
          <a:p>
            <a:pPr marL="0" indent="0">
              <a:buNone/>
            </a:pPr>
            <a:r>
              <a:rPr lang="cs-CZ" dirty="0" smtClean="0"/>
              <a:t>200	700		650	230		135	200</a:t>
            </a:r>
          </a:p>
          <a:p>
            <a:pPr marL="0" indent="0">
              <a:buNone/>
            </a:pPr>
            <a:r>
              <a:rPr lang="cs-CZ" dirty="0" smtClean="0"/>
              <a:t>500	400		780	870		670	400</a:t>
            </a:r>
          </a:p>
          <a:p>
            <a:pPr marL="0" indent="0">
              <a:buNone/>
            </a:pPr>
            <a:r>
              <a:rPr lang="cs-CZ" dirty="0" smtClean="0"/>
              <a:t>391	510		713	317		600	600</a:t>
            </a:r>
          </a:p>
          <a:p>
            <a:pPr marL="0" indent="0">
              <a:buNone/>
            </a:pPr>
            <a:r>
              <a:rPr lang="cs-CZ" dirty="0" smtClean="0"/>
              <a:t>274	247		900	800		350	280</a:t>
            </a:r>
          </a:p>
          <a:p>
            <a:pPr marL="0" indent="0">
              <a:buNone/>
            </a:pPr>
            <a:r>
              <a:rPr lang="cs-CZ" dirty="0" smtClean="0"/>
              <a:t>520	300		403	360		639	693</a:t>
            </a:r>
          </a:p>
          <a:p>
            <a:pPr marL="0" indent="0">
              <a:buNone/>
            </a:pPr>
            <a:r>
              <a:rPr lang="cs-CZ" dirty="0" smtClean="0"/>
              <a:t>800	1000		306	390		198	202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čísla a doplň znaky nerovnosti: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1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490  </a:t>
            </a:r>
            <a:r>
              <a:rPr lang="en-US" dirty="0" smtClean="0"/>
              <a:t>&lt;  </a:t>
            </a:r>
            <a:r>
              <a:rPr lang="cs-CZ" dirty="0" smtClean="0"/>
              <a:t>580		350</a:t>
            </a:r>
            <a:r>
              <a:rPr lang="en-US" dirty="0" smtClean="0"/>
              <a:t>  &gt;  </a:t>
            </a:r>
            <a:r>
              <a:rPr lang="cs-CZ" dirty="0" smtClean="0"/>
              <a:t>100		206</a:t>
            </a:r>
            <a:r>
              <a:rPr lang="en-US" dirty="0" smtClean="0"/>
              <a:t>  &lt;  </a:t>
            </a:r>
            <a:r>
              <a:rPr lang="cs-CZ" dirty="0" smtClean="0"/>
              <a:t>220</a:t>
            </a:r>
          </a:p>
          <a:p>
            <a:pPr marL="0" indent="0">
              <a:buNone/>
            </a:pPr>
            <a:r>
              <a:rPr lang="cs-CZ" dirty="0" smtClean="0"/>
              <a:t>200</a:t>
            </a:r>
            <a:r>
              <a:rPr lang="en-US" dirty="0" smtClean="0"/>
              <a:t>  &lt;  </a:t>
            </a:r>
            <a:r>
              <a:rPr lang="cs-CZ" dirty="0" smtClean="0"/>
              <a:t>700		650</a:t>
            </a:r>
            <a:r>
              <a:rPr lang="en-US" dirty="0" smtClean="0"/>
              <a:t>  &gt;  </a:t>
            </a:r>
            <a:r>
              <a:rPr lang="cs-CZ" dirty="0" smtClean="0"/>
              <a:t>230		135</a:t>
            </a:r>
            <a:r>
              <a:rPr lang="en-US" dirty="0" smtClean="0"/>
              <a:t>   &lt;  </a:t>
            </a:r>
            <a:r>
              <a:rPr lang="cs-CZ" dirty="0" smtClean="0"/>
              <a:t>200</a:t>
            </a:r>
          </a:p>
          <a:p>
            <a:pPr marL="0" indent="0">
              <a:buNone/>
            </a:pPr>
            <a:r>
              <a:rPr lang="cs-CZ" dirty="0" smtClean="0"/>
              <a:t>500</a:t>
            </a:r>
            <a:r>
              <a:rPr lang="en-US" dirty="0" smtClean="0"/>
              <a:t>  &gt;  </a:t>
            </a:r>
            <a:r>
              <a:rPr lang="cs-CZ" dirty="0" smtClean="0"/>
              <a:t>400		780</a:t>
            </a:r>
            <a:r>
              <a:rPr lang="en-US" dirty="0" smtClean="0"/>
              <a:t>  &lt;  </a:t>
            </a:r>
            <a:r>
              <a:rPr lang="cs-CZ" dirty="0" smtClean="0"/>
              <a:t>870		670</a:t>
            </a:r>
            <a:r>
              <a:rPr lang="en-US" dirty="0" smtClean="0"/>
              <a:t>  &gt;  </a:t>
            </a:r>
            <a:r>
              <a:rPr lang="cs-CZ" dirty="0" smtClean="0"/>
              <a:t>400</a:t>
            </a:r>
          </a:p>
          <a:p>
            <a:pPr marL="0" indent="0">
              <a:buNone/>
            </a:pPr>
            <a:r>
              <a:rPr lang="cs-CZ" dirty="0" smtClean="0"/>
              <a:t>391</a:t>
            </a:r>
            <a:r>
              <a:rPr lang="en-US" dirty="0" smtClean="0"/>
              <a:t>   &lt;  </a:t>
            </a:r>
            <a:r>
              <a:rPr lang="cs-CZ" dirty="0" smtClean="0"/>
              <a:t>510		713</a:t>
            </a:r>
            <a:r>
              <a:rPr lang="en-US" dirty="0" smtClean="0"/>
              <a:t>   &gt;  </a:t>
            </a:r>
            <a:r>
              <a:rPr lang="cs-CZ" dirty="0" smtClean="0"/>
              <a:t>317		600</a:t>
            </a:r>
            <a:r>
              <a:rPr lang="en-US" dirty="0" smtClean="0"/>
              <a:t>  =  </a:t>
            </a:r>
            <a:r>
              <a:rPr lang="cs-CZ" dirty="0" smtClean="0"/>
              <a:t>600</a:t>
            </a:r>
          </a:p>
          <a:p>
            <a:pPr marL="0" indent="0">
              <a:buNone/>
            </a:pPr>
            <a:r>
              <a:rPr lang="cs-CZ" dirty="0" smtClean="0"/>
              <a:t>274</a:t>
            </a:r>
            <a:r>
              <a:rPr lang="en-US" dirty="0" smtClean="0"/>
              <a:t>  </a:t>
            </a:r>
            <a:r>
              <a:rPr lang="en-US" dirty="0"/>
              <a:t>&gt;</a:t>
            </a:r>
            <a:r>
              <a:rPr lang="en-US" dirty="0" smtClean="0"/>
              <a:t>  </a:t>
            </a:r>
            <a:r>
              <a:rPr lang="cs-CZ" dirty="0" smtClean="0"/>
              <a:t>247		900</a:t>
            </a:r>
            <a:r>
              <a:rPr lang="en-US" dirty="0" smtClean="0"/>
              <a:t>  &gt;  </a:t>
            </a:r>
            <a:r>
              <a:rPr lang="cs-CZ" dirty="0" smtClean="0"/>
              <a:t>800		350</a:t>
            </a:r>
            <a:r>
              <a:rPr lang="en-US" dirty="0" smtClean="0"/>
              <a:t>  &gt;  </a:t>
            </a:r>
            <a:r>
              <a:rPr lang="cs-CZ" dirty="0" smtClean="0"/>
              <a:t>280</a:t>
            </a:r>
          </a:p>
          <a:p>
            <a:pPr marL="0" indent="0">
              <a:buNone/>
            </a:pPr>
            <a:r>
              <a:rPr lang="cs-CZ" dirty="0" smtClean="0"/>
              <a:t>520</a:t>
            </a:r>
            <a:r>
              <a:rPr lang="en-US" dirty="0" smtClean="0"/>
              <a:t>  &gt;  </a:t>
            </a:r>
            <a:r>
              <a:rPr lang="cs-CZ" dirty="0" smtClean="0"/>
              <a:t>300		403</a:t>
            </a:r>
            <a:r>
              <a:rPr lang="en-US" dirty="0" smtClean="0"/>
              <a:t>  &gt;  </a:t>
            </a:r>
            <a:r>
              <a:rPr lang="cs-CZ" dirty="0" smtClean="0"/>
              <a:t>360		639</a:t>
            </a:r>
            <a:r>
              <a:rPr lang="en-US" dirty="0" smtClean="0"/>
              <a:t>  &lt;  </a:t>
            </a:r>
            <a:r>
              <a:rPr lang="cs-CZ" dirty="0" smtClean="0"/>
              <a:t>693</a:t>
            </a:r>
          </a:p>
          <a:p>
            <a:pPr marL="0" indent="0">
              <a:buNone/>
            </a:pPr>
            <a:r>
              <a:rPr lang="cs-CZ" dirty="0" smtClean="0"/>
              <a:t>800</a:t>
            </a:r>
            <a:r>
              <a:rPr lang="en-US" dirty="0" smtClean="0"/>
              <a:t>  &lt;  </a:t>
            </a:r>
            <a:r>
              <a:rPr lang="cs-CZ" dirty="0" smtClean="0"/>
              <a:t>1000		306</a:t>
            </a:r>
            <a:r>
              <a:rPr lang="en-US" dirty="0" smtClean="0"/>
              <a:t>  &lt;  </a:t>
            </a:r>
            <a:r>
              <a:rPr lang="cs-CZ" dirty="0" smtClean="0"/>
              <a:t>390		198</a:t>
            </a:r>
            <a:r>
              <a:rPr lang="en-US" dirty="0" smtClean="0"/>
              <a:t>   &lt;  </a:t>
            </a:r>
            <a:r>
              <a:rPr lang="cs-CZ" dirty="0" smtClean="0"/>
              <a:t>202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čísla a doplň znaky nerovnosti: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95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Srovnej čísla od nejmenšího po největší: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7113984" y="18196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865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5652120" y="266892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420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1259632" y="2564904"/>
            <a:ext cx="1058416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259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7113984" y="436510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402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3995936" y="3479304"/>
            <a:ext cx="914400" cy="8858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989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3635896" y="5085184"/>
            <a:ext cx="914400" cy="10492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310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3995936" y="22768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106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5436096" y="494116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2318048" y="400506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608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1259632" y="508518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49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Srovnej čísla od nejmenšího po největší: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4904277" y="477545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865</a:t>
            </a:r>
            <a:endParaRPr lang="cs-CZ" dirty="0"/>
          </a:p>
        </p:txBody>
      </p:sp>
      <p:sp>
        <p:nvSpPr>
          <p:cNvPr id="10" name="6cípá hvězda 9"/>
          <p:cNvSpPr/>
          <p:nvPr/>
        </p:nvSpPr>
        <p:spPr>
          <a:xfrm>
            <a:off x="3833664" y="351882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420</a:t>
            </a:r>
            <a:endParaRPr lang="cs-CZ" dirty="0"/>
          </a:p>
        </p:txBody>
      </p:sp>
      <p:sp>
        <p:nvSpPr>
          <p:cNvPr id="11" name="6cípá hvězda 10"/>
          <p:cNvSpPr/>
          <p:nvPr/>
        </p:nvSpPr>
        <p:spPr>
          <a:xfrm>
            <a:off x="2775248" y="2440420"/>
            <a:ext cx="1058416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259</a:t>
            </a:r>
            <a:endParaRPr lang="cs-CZ" dirty="0"/>
          </a:p>
        </p:txBody>
      </p:sp>
      <p:sp>
        <p:nvSpPr>
          <p:cNvPr id="12" name="6cípá hvězda 11"/>
          <p:cNvSpPr/>
          <p:nvPr/>
        </p:nvSpPr>
        <p:spPr>
          <a:xfrm>
            <a:off x="1958008" y="348412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402</a:t>
            </a:r>
            <a:endParaRPr lang="cs-CZ" dirty="0"/>
          </a:p>
        </p:txBody>
      </p:sp>
      <p:sp>
        <p:nvSpPr>
          <p:cNvPr id="13" name="6cípá hvězda 12"/>
          <p:cNvSpPr/>
          <p:nvPr/>
        </p:nvSpPr>
        <p:spPr>
          <a:xfrm>
            <a:off x="6829380" y="4748182"/>
            <a:ext cx="914400" cy="8858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989</a:t>
            </a:r>
            <a:endParaRPr lang="cs-CZ" dirty="0"/>
          </a:p>
        </p:txBody>
      </p:sp>
      <p:sp>
        <p:nvSpPr>
          <p:cNvPr id="14" name="6cípá hvězda 13"/>
          <p:cNvSpPr/>
          <p:nvPr/>
        </p:nvSpPr>
        <p:spPr>
          <a:xfrm>
            <a:off x="4910336" y="2411382"/>
            <a:ext cx="914400" cy="104928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310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1043608" y="242088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106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5818677" y="351882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1043608" y="4795866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608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2847256" y="4811093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790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20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Pohádkové představení „Zlatovláska“ navštívilo </a:t>
            </a:r>
          </a:p>
          <a:p>
            <a:pPr marL="0" indent="0">
              <a:buNone/>
            </a:pPr>
            <a:r>
              <a:rPr lang="cs-CZ" dirty="0" smtClean="0"/>
              <a:t>v pondělí 148 dětí, v úterý 289 dětí, ve středu 780 dětí,</a:t>
            </a:r>
          </a:p>
          <a:p>
            <a:pPr marL="0" indent="0">
              <a:buNone/>
            </a:pPr>
            <a:r>
              <a:rPr lang="cs-CZ" dirty="0" smtClean="0"/>
              <a:t>ve čtvrtek 870 a v pátek 380 dětí.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Který den přišlo nejvíce dětí ?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Který den přišlo nejméně dětí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Seřaď dny podle návštěvnosti.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Slovní úloha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29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36912"/>
            <a:ext cx="8640960" cy="40324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Pohádkové představení „Zlatovláska“ navštívilo </a:t>
            </a:r>
          </a:p>
          <a:p>
            <a:pPr marL="0" indent="0">
              <a:buNone/>
            </a:pPr>
            <a:r>
              <a:rPr lang="cs-CZ" dirty="0" smtClean="0"/>
              <a:t>v pondělí 148 dětí, v úterý 289 dětí, ve středu 780 dětí,</a:t>
            </a:r>
          </a:p>
          <a:p>
            <a:pPr marL="0" indent="0">
              <a:buNone/>
            </a:pPr>
            <a:r>
              <a:rPr lang="cs-CZ" dirty="0" smtClean="0"/>
              <a:t>ve čtvrtek 870 a v pátek 380 dětí.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Který den přišlo nejvíce dětí ?</a:t>
            </a:r>
            <a:r>
              <a:rPr lang="cs-CZ" dirty="0"/>
              <a:t>	</a:t>
            </a:r>
            <a:r>
              <a:rPr lang="cs-CZ" dirty="0" smtClean="0"/>
              <a:t>Čtvrtek </a:t>
            </a:r>
          </a:p>
          <a:p>
            <a:pPr marL="0" indent="0">
              <a:buNone/>
            </a:pPr>
            <a:r>
              <a:rPr lang="cs-CZ" dirty="0" smtClean="0"/>
              <a:t>    	Který den přišlo nejméně dětí ?  	Pondělí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	Seřaď dny podle návštěvnosti. 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Pondělí, úterý, pátek, středa, čtvrtek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Slovní úloha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70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161</TotalTime>
  <Words>119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Název školy:     ZŠ Pardubice - Spořilov Autor:                Mgr.Markéta Demjančuková  Název:               VY_42_INOVACE_Matematika  5_6.Porovnávání čísel,     znaky nerovnosti. Řazení čísel vzestupně i sestupně. Téma:                 Porovnávání čísel, znaky nerovnosti. Řazení čísel    vzestupně i sestupně.   Číslo projektu:  CZ.1.07/1.4.00/21.2349 Vytvořeno: 31.12.2013 Určeno pro: 3. ročník ZŠ Anotace:  Žáci doplňují znaky nerovnosti, rovnají čísla od největšího po   nejmenší    a naopak.</vt:lpstr>
      <vt:lpstr>Porovnej čísla a doplň znaky nerovnosti:</vt:lpstr>
      <vt:lpstr>Porovnej čísla a doplň znaky nerovnosti:</vt:lpstr>
      <vt:lpstr>Srovnej čísla od nejmenšího po největší:</vt:lpstr>
      <vt:lpstr>Srovnej čísla od nejmenšího po největší:</vt:lpstr>
      <vt:lpstr>Slovní úloha</vt:lpstr>
      <vt:lpstr>Slovní úloha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Numerace do 1000   č.2</dc:title>
  <dc:creator>Demjančuková Markéta</dc:creator>
  <cp:lastModifiedBy>Demjančuková Markéta</cp:lastModifiedBy>
  <cp:revision>23</cp:revision>
  <dcterms:created xsi:type="dcterms:W3CDTF">2013-12-31T09:14:14Z</dcterms:created>
  <dcterms:modified xsi:type="dcterms:W3CDTF">2014-01-12T20:39:17Z</dcterms:modified>
</cp:coreProperties>
</file>