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73" r:id="rId13"/>
    <p:sldId id="266" r:id="rId14"/>
    <p:sldId id="267" r:id="rId15"/>
    <p:sldId id="268" r:id="rId16"/>
    <p:sldId id="269" r:id="rId17"/>
    <p:sldId id="261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VY_32_INOVACE_01_Románský sloh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20.3.2011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ABF0ABDA-9F74-4C02-97E5-47291E99D4ED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8F20C32-BE0C-4DDA-9CFA-18EBE5CE6C49}" type="parTrans" cxnId="{FE4B6B93-ACDF-40E2-9E35-7CA0EA1BACD2}">
      <dgm:prSet/>
      <dgm:spPr/>
      <dgm:t>
        <a:bodyPr/>
        <a:lstStyle/>
        <a:p>
          <a:endParaRPr lang="cs-CZ"/>
        </a:p>
      </dgm:t>
    </dgm:pt>
    <dgm:pt modelId="{44EA6A5F-2BF5-4F80-B329-85C42BFAB7BB}" type="sibTrans" cxnId="{FE4B6B93-ACDF-40E2-9E35-7CA0EA1BAC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9244C7B2-ED0F-48BD-BB7E-45E30EDC3774}" type="pres">
      <dgm:prSet presAssocID="{ABF0ABDA-9F74-4C02-97E5-47291E99D4ED}" presName="vertSpace7" presStyleLbl="node1" presStyleIdx="5" presStyleCnt="7"/>
      <dgm:spPr/>
    </dgm:pt>
    <dgm:pt modelId="{5D536EA1-CE38-426A-80B5-9465FD2DD60F}" type="pres">
      <dgm:prSet presAssocID="{ABF0ABDA-9F74-4C02-97E5-47291E99D4ED}" presName="circle7" presStyleLbl="node1" presStyleIdx="6" presStyleCnt="7"/>
      <dgm:spPr/>
    </dgm:pt>
    <dgm:pt modelId="{8239EE81-21F6-4529-9F1C-F3EACA8B5D1E}" type="pres">
      <dgm:prSet presAssocID="{ABF0ABDA-9F74-4C02-97E5-47291E99D4ED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F335B8-7F84-47A2-95D4-E174633B5D22}" type="pres">
      <dgm:prSet presAssocID="{ABF0ABDA-9F74-4C02-97E5-47291E99D4ED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D74703-488D-4B0C-906D-6C88E19B9766}" type="presOf" srcId="{B651F6E3-6281-48DB-9319-2AEAFDAE7572}" destId="{70A198DD-41D2-4313-8B5B-1CF1BCF383FB}" srcOrd="1" destOrd="0" presId="urn:microsoft.com/office/officeart/2005/8/layout/target3"/>
    <dgm:cxn modelId="{7B973859-4EAA-4AFD-ACF2-1CE7360919E8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55EBD4E1-4907-4F31-A4D7-E15DB9C14BF7}" type="presOf" srcId="{D1B46980-6531-4606-95E6-44980827E919}" destId="{004736B2-18D3-4D6D-AA18-DF3F81E9E3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64FFA4-D2E4-4C53-BB5F-7ABBB5D28BE9}" type="presOf" srcId="{ABF0ABDA-9F74-4C02-97E5-47291E99D4ED}" destId="{8239EE81-21F6-4529-9F1C-F3EACA8B5D1E}" srcOrd="0" destOrd="0" presId="urn:microsoft.com/office/officeart/2005/8/layout/target3"/>
    <dgm:cxn modelId="{46994670-967E-4979-A0D1-13B7C9F8DB22}" type="presOf" srcId="{D1D4F407-5343-4D3F-B5B9-D407B03CAEB4}" destId="{AED2198E-93D5-4001-81B4-73124B309672}" srcOrd="1" destOrd="0" presId="urn:microsoft.com/office/officeart/2005/8/layout/target3"/>
    <dgm:cxn modelId="{2562EF7F-CFA7-4623-8EA8-5FD780CC28D1}" type="presOf" srcId="{B651F6E3-6281-48DB-9319-2AEAFDAE7572}" destId="{7145B55B-1B24-4B93-A1D4-B8021E4AC78C}" srcOrd="0" destOrd="0" presId="urn:microsoft.com/office/officeart/2005/8/layout/target3"/>
    <dgm:cxn modelId="{FBE896E7-A0AA-4685-9008-5770552602F8}" type="presOf" srcId="{ABF0ABDA-9F74-4C02-97E5-47291E99D4ED}" destId="{F9F335B8-7F84-47A2-95D4-E174633B5D22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CF051F51-5A7E-47E2-B2D7-B544846DF0A1}" type="presOf" srcId="{757F3AB3-0718-4624-B441-E567A8F0AB56}" destId="{333A1088-737F-45CB-B68E-254E46348037}" srcOrd="0" destOrd="0" presId="urn:microsoft.com/office/officeart/2005/8/layout/target3"/>
    <dgm:cxn modelId="{D9BB3E04-DD0B-481D-9E4E-FD0A33F9E4B4}" type="presOf" srcId="{D1B46980-6531-4606-95E6-44980827E919}" destId="{2CDFEC33-8C2A-49C6-B23B-FA3577B1DCE9}" srcOrd="1" destOrd="0" presId="urn:microsoft.com/office/officeart/2005/8/layout/target3"/>
    <dgm:cxn modelId="{386133D0-A865-4585-AFEE-3B2284540301}" type="presOf" srcId="{4865AC3F-78E2-43BA-A56B-7C465B8FCF11}" destId="{54F8D70D-FB57-4298-A600-D8F61B2A354A}" srcOrd="0" destOrd="0" presId="urn:microsoft.com/office/officeart/2005/8/layout/target3"/>
    <dgm:cxn modelId="{5BA0E164-9260-450B-8481-E0A0C4992BA8}" type="presOf" srcId="{4C35D32F-0EAB-4CD7-82EE-45574DC2A586}" destId="{A02C1AC3-4F1B-47BC-9A88-D00EAE61D85A}" srcOrd="1" destOrd="0" presId="urn:microsoft.com/office/officeart/2005/8/layout/target3"/>
    <dgm:cxn modelId="{52EFD4A9-BDB8-457E-84E5-59B4DE84A1EC}" type="presOf" srcId="{4C35D32F-0EAB-4CD7-82EE-45574DC2A586}" destId="{2463512F-938D-4E07-9D5C-7B2E99ABD39E}" srcOrd="0" destOrd="0" presId="urn:microsoft.com/office/officeart/2005/8/layout/target3"/>
    <dgm:cxn modelId="{358475A0-E639-419F-8857-3351CA67BC40}" type="presOf" srcId="{D8197B8C-B260-4A16-BDF4-0947B075E274}" destId="{5C0D1B75-263C-4468-B985-565C95B9422B}" srcOrd="1" destOrd="0" presId="urn:microsoft.com/office/officeart/2005/8/layout/target3"/>
    <dgm:cxn modelId="{3DD2F2A8-BCEF-4848-BF56-5E4CA7EBE4B6}" srcId="{757F3AB3-0718-4624-B441-E567A8F0AB56}" destId="{D05761FA-3C71-4DD0-9183-7C99EBE53F4B}" srcOrd="7" destOrd="0" parTransId="{AA976F31-B6C2-4F44-AD16-210581F8F750}" sibTransId="{DDDC18D6-5FB0-4A25-8B72-BE62E0EE92EA}"/>
    <dgm:cxn modelId="{0592D1F9-3957-40CD-8A90-80621E1DC7A5}" type="presOf" srcId="{4865AC3F-78E2-43BA-A56B-7C465B8FCF11}" destId="{FC425D1D-3DF2-408E-A4F8-250CA94A450A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484E191-65C1-4AA9-B19C-F0D2D4565D32}" type="presOf" srcId="{D8197B8C-B260-4A16-BDF4-0947B075E274}" destId="{0F7944D4-5DCA-4B9E-A896-D52854246E44}" srcOrd="0" destOrd="0" presId="urn:microsoft.com/office/officeart/2005/8/layout/target3"/>
    <dgm:cxn modelId="{FE4B6B93-ACDF-40E2-9E35-7CA0EA1BACD2}" srcId="{757F3AB3-0718-4624-B441-E567A8F0AB56}" destId="{ABF0ABDA-9F74-4C02-97E5-47291E99D4ED}" srcOrd="6" destOrd="0" parTransId="{C8F20C32-BE0C-4DDA-9CFA-18EBE5CE6C49}" sibTransId="{44EA6A5F-2BF5-4F80-B329-85C42BFAB7BB}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F46E1CE1-4D0B-4091-A472-73AC532C76C5}" type="presParOf" srcId="{333A1088-737F-45CB-B68E-254E46348037}" destId="{F5ABB229-8D3B-4694-996A-96F23CF14429}" srcOrd="0" destOrd="0" presId="urn:microsoft.com/office/officeart/2005/8/layout/target3"/>
    <dgm:cxn modelId="{6FDD411E-4FEC-4EF6-8F56-546791FFD99B}" type="presParOf" srcId="{333A1088-737F-45CB-B68E-254E46348037}" destId="{F41139FD-01EE-4571-8B17-4FB00FC51163}" srcOrd="1" destOrd="0" presId="urn:microsoft.com/office/officeart/2005/8/layout/target3"/>
    <dgm:cxn modelId="{37E7F115-E546-49E3-BDC6-4D4308E5A753}" type="presParOf" srcId="{333A1088-737F-45CB-B68E-254E46348037}" destId="{D005CE8C-CC26-4C3E-AC11-E15060ECD759}" srcOrd="2" destOrd="0" presId="urn:microsoft.com/office/officeart/2005/8/layout/target3"/>
    <dgm:cxn modelId="{07DC5557-4774-498B-849A-4050F5A877B6}" type="presParOf" srcId="{333A1088-737F-45CB-B68E-254E46348037}" destId="{E2699407-A48D-4333-A645-7FA48F1FE3B7}" srcOrd="3" destOrd="0" presId="urn:microsoft.com/office/officeart/2005/8/layout/target3"/>
    <dgm:cxn modelId="{9821A098-22D1-4FBB-A1D9-5A1E48F59F73}" type="presParOf" srcId="{333A1088-737F-45CB-B68E-254E46348037}" destId="{D5EA2712-68D0-4098-BDE6-B295C6AB6119}" srcOrd="4" destOrd="0" presId="urn:microsoft.com/office/officeart/2005/8/layout/target3"/>
    <dgm:cxn modelId="{B74C393D-0378-4A06-A28B-F6C8EE9208CB}" type="presParOf" srcId="{333A1088-737F-45CB-B68E-254E46348037}" destId="{54F8D70D-FB57-4298-A600-D8F61B2A354A}" srcOrd="5" destOrd="0" presId="urn:microsoft.com/office/officeart/2005/8/layout/target3"/>
    <dgm:cxn modelId="{4A39FAF0-ADFD-4814-A0C9-D71D5F8E9B15}" type="presParOf" srcId="{333A1088-737F-45CB-B68E-254E46348037}" destId="{C616B022-AA0C-4D3B-BDBF-093D86622E86}" srcOrd="6" destOrd="0" presId="urn:microsoft.com/office/officeart/2005/8/layout/target3"/>
    <dgm:cxn modelId="{E1DCC036-1DBC-44D1-95F8-4FBC5520FAF1}" type="presParOf" srcId="{333A1088-737F-45CB-B68E-254E46348037}" destId="{69684AB7-5B8D-45A5-BC2F-6AF80EB883EF}" srcOrd="7" destOrd="0" presId="urn:microsoft.com/office/officeart/2005/8/layout/target3"/>
    <dgm:cxn modelId="{6DF07F0A-0155-4214-94F1-B10BCBCCEC19}" type="presParOf" srcId="{333A1088-737F-45CB-B68E-254E46348037}" destId="{004736B2-18D3-4D6D-AA18-DF3F81E9E312}" srcOrd="8" destOrd="0" presId="urn:microsoft.com/office/officeart/2005/8/layout/target3"/>
    <dgm:cxn modelId="{4388C2C6-5F47-4734-8D0D-F81EA1CF0698}" type="presParOf" srcId="{333A1088-737F-45CB-B68E-254E46348037}" destId="{9CCAD005-8609-4003-9C1F-3AFC293FB9F9}" srcOrd="9" destOrd="0" presId="urn:microsoft.com/office/officeart/2005/8/layout/target3"/>
    <dgm:cxn modelId="{C52DCAAC-21A3-4739-9D33-826063778BA7}" type="presParOf" srcId="{333A1088-737F-45CB-B68E-254E46348037}" destId="{0C4087F0-2DA9-4805-A823-C8C5404FEF67}" srcOrd="10" destOrd="0" presId="urn:microsoft.com/office/officeart/2005/8/layout/target3"/>
    <dgm:cxn modelId="{8E8AA129-25DE-4ECA-8735-E9BA3B77FCA5}" type="presParOf" srcId="{333A1088-737F-45CB-B68E-254E46348037}" destId="{7145B55B-1B24-4B93-A1D4-B8021E4AC78C}" srcOrd="11" destOrd="0" presId="urn:microsoft.com/office/officeart/2005/8/layout/target3"/>
    <dgm:cxn modelId="{E5804083-3DCC-496D-AF86-BA311733EC5D}" type="presParOf" srcId="{333A1088-737F-45CB-B68E-254E46348037}" destId="{6919BCDB-3A39-4371-A415-42187620F612}" srcOrd="12" destOrd="0" presId="urn:microsoft.com/office/officeart/2005/8/layout/target3"/>
    <dgm:cxn modelId="{88BA7A47-D5DD-42ED-A62A-36B8415AD04F}" type="presParOf" srcId="{333A1088-737F-45CB-B68E-254E46348037}" destId="{19974A4C-782A-40F8-BDC1-A903A52CB5DC}" srcOrd="13" destOrd="0" presId="urn:microsoft.com/office/officeart/2005/8/layout/target3"/>
    <dgm:cxn modelId="{397000EB-B2CA-4CAD-8C6C-E18FE8FD38E9}" type="presParOf" srcId="{333A1088-737F-45CB-B68E-254E46348037}" destId="{0F7944D4-5DCA-4B9E-A896-D52854246E44}" srcOrd="14" destOrd="0" presId="urn:microsoft.com/office/officeart/2005/8/layout/target3"/>
    <dgm:cxn modelId="{852EFFA1-3445-42FA-B117-302CFE4EABA1}" type="presParOf" srcId="{333A1088-737F-45CB-B68E-254E46348037}" destId="{DFC55A8B-2DFD-41AE-A307-96A1D2E66396}" srcOrd="15" destOrd="0" presId="urn:microsoft.com/office/officeart/2005/8/layout/target3"/>
    <dgm:cxn modelId="{FD882135-541E-4B3B-A2CF-E8DC0E720BE2}" type="presParOf" srcId="{333A1088-737F-45CB-B68E-254E46348037}" destId="{EB210E99-FECE-49F2-86FD-20F903E541DE}" srcOrd="16" destOrd="0" presId="urn:microsoft.com/office/officeart/2005/8/layout/target3"/>
    <dgm:cxn modelId="{6D474DA6-38B1-47FD-906A-BFD94FE6E7A2}" type="presParOf" srcId="{333A1088-737F-45CB-B68E-254E46348037}" destId="{2463512F-938D-4E07-9D5C-7B2E99ABD39E}" srcOrd="17" destOrd="0" presId="urn:microsoft.com/office/officeart/2005/8/layout/target3"/>
    <dgm:cxn modelId="{7A4B068B-9B4E-481F-AABF-D9A463EB1AC4}" type="presParOf" srcId="{333A1088-737F-45CB-B68E-254E46348037}" destId="{9244C7B2-ED0F-48BD-BB7E-45E30EDC3774}" srcOrd="18" destOrd="0" presId="urn:microsoft.com/office/officeart/2005/8/layout/target3"/>
    <dgm:cxn modelId="{07602990-FB57-4454-9EFD-EC2CA940D050}" type="presParOf" srcId="{333A1088-737F-45CB-B68E-254E46348037}" destId="{5D536EA1-CE38-426A-80B5-9465FD2DD60F}" srcOrd="19" destOrd="0" presId="urn:microsoft.com/office/officeart/2005/8/layout/target3"/>
    <dgm:cxn modelId="{C8BDFEEC-4798-4E16-8382-0686F2E65528}" type="presParOf" srcId="{333A1088-737F-45CB-B68E-254E46348037}" destId="{8239EE81-21F6-4529-9F1C-F3EACA8B5D1E}" srcOrd="20" destOrd="0" presId="urn:microsoft.com/office/officeart/2005/8/layout/target3"/>
    <dgm:cxn modelId="{154D3D24-F4F5-4AF0-BD05-848635235CA2}" type="presParOf" srcId="{333A1088-737F-45CB-B68E-254E46348037}" destId="{AED2198E-93D5-4001-81B4-73124B309672}" srcOrd="21" destOrd="0" presId="urn:microsoft.com/office/officeart/2005/8/layout/target3"/>
    <dgm:cxn modelId="{41D0A129-0737-4106-8401-2319ECC7D0E5}" type="presParOf" srcId="{333A1088-737F-45CB-B68E-254E46348037}" destId="{FC425D1D-3DF2-408E-A4F8-250CA94A450A}" srcOrd="22" destOrd="0" presId="urn:microsoft.com/office/officeart/2005/8/layout/target3"/>
    <dgm:cxn modelId="{8BF3FC64-87CF-4F0A-9B3D-757BE9916888}" type="presParOf" srcId="{333A1088-737F-45CB-B68E-254E46348037}" destId="{2CDFEC33-8C2A-49C6-B23B-FA3577B1DCE9}" srcOrd="23" destOrd="0" presId="urn:microsoft.com/office/officeart/2005/8/layout/target3"/>
    <dgm:cxn modelId="{B67EEBE8-EFAC-4506-B8D1-92BAE53C7B4A}" type="presParOf" srcId="{333A1088-737F-45CB-B68E-254E46348037}" destId="{70A198DD-41D2-4313-8B5B-1CF1BCF383FB}" srcOrd="24" destOrd="0" presId="urn:microsoft.com/office/officeart/2005/8/layout/target3"/>
    <dgm:cxn modelId="{3B4E5510-565D-4586-A7B2-CCDB7109E313}" type="presParOf" srcId="{333A1088-737F-45CB-B68E-254E46348037}" destId="{5C0D1B75-263C-4468-B985-565C95B9422B}" srcOrd="25" destOrd="0" presId="urn:microsoft.com/office/officeart/2005/8/layout/target3"/>
    <dgm:cxn modelId="{703F68F6-2DD9-4D44-9D3C-187171475721}" type="presParOf" srcId="{333A1088-737F-45CB-B68E-254E46348037}" destId="{A02C1AC3-4F1B-47BC-9A88-D00EAE61D85A}" srcOrd="26" destOrd="0" presId="urn:microsoft.com/office/officeart/2005/8/layout/target3"/>
    <dgm:cxn modelId="{4A479856-6DAD-4B0C-A5EA-71940E07CECA}" type="presParOf" srcId="{333A1088-737F-45CB-B68E-254E46348037}" destId="{F9F335B8-7F84-47A2-95D4-E174633B5D22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B70A850-58F3-460F-8477-91A5A8BB55FE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7633F5-0CCB-475B-8BD7-43BB84BDE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28B4118-E85A-45DC-90D6-035AC2F89F4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41BB59-F44C-41FC-B7BC-FD0CB4703B46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922C4C-5C5B-40F2-BCCF-622C37B9E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7CDBC7-FEEB-44CF-8A3E-E703B9C58681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A015F6-5B6F-4F02-8445-CB173F031E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AB9B72-90A5-4B1A-B3A7-8D78B1EDE370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6C7D7-AB3E-4803-8B17-A32A146E0D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E9201-E64F-4AC7-AA93-853AE2087B59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173F1-17B5-4FBD-B802-9E70C52065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555F3-66B4-4E76-91B0-F75E4CE5C329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8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6EE41-6979-49C5-9AC2-CF3D332382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8AAD2-873F-46D0-BB48-5F65F6C2FA8E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4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A11E80-D897-423E-BD67-AD02E192E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CD0AC-E350-42AE-A0D1-D1248377B49A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3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4CCBB2-9258-4545-9C79-785C9DF911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DB490-4F75-46BB-B134-C9666BFEDDAB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4B7B9-69EA-4613-8B50-49AD95DC2B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dirty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F1A92-E0E6-4391-B885-BC330A4D9CF1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08B226-760C-46CB-A0FB-5601896B37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88F44-AA21-4B3A-8CE7-8A4C79ED8BDE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2E082-FCF1-4F68-B5C6-3107321B3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CFAE90-DD0F-44EA-ADA3-319D87882B93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96B39-2AA7-4232-B950-164F550FA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96000"/>
            <a:duotone>
              <a:schemeClr val="bg2">
                <a:shade val="55000"/>
                <a:satMod val="150000"/>
              </a:schemeClr>
              <a:schemeClr val="bg2">
                <a:tint val="100"/>
                <a:satMod val="150000"/>
              </a:schemeClr>
            </a:duotone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E46441C-F637-49A6-BADB-C3FB0F261BDD}" type="datetimeFigureOut">
              <a:rPr lang="cs-CZ"/>
              <a:pPr>
                <a:defRPr/>
              </a:pPr>
              <a:t>30.3.2012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5A102E1-1C05-40D7-89A7-7687713F6F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72" r:id="rId9"/>
    <p:sldLayoutId id="2147483663" r:id="rId10"/>
    <p:sldLayoutId id="2147483662" r:id="rId11"/>
  </p:sldLayoutIdLst>
  <p:transition spd="slow">
    <p:fade/>
  </p:transition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azava-church_foundation.jpg" TargetMode="External"/><Relationship Id="rId3" Type="http://schemas.openxmlformats.org/officeDocument/2006/relationships/hyperlink" Target="http://cs.wikipedia.org/wiki/Soubor:RotundaRip.jpg" TargetMode="External"/><Relationship Id="rId7" Type="http://schemas.openxmlformats.org/officeDocument/2006/relationships/hyperlink" Target="http://cs.wikipedia.org/wiki/Soubor:Kostel_sv._Petra_a_Pavla.jpg" TargetMode="External"/><Relationship Id="rId2" Type="http://schemas.openxmlformats.org/officeDocument/2006/relationships/hyperlink" Target="http://cs.wikipedia.org/wiki/Soubor:Zdikuv_palac4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Marieaprokopbaztrint.JPG" TargetMode="External"/><Relationship Id="rId5" Type="http://schemas.openxmlformats.org/officeDocument/2006/relationships/hyperlink" Target="http://cs.wikipedia.org/wiki/Soubor:Trebic_podklasteri_bazilika_velka_apsida.jpg" TargetMode="External"/><Relationship Id="rId10" Type="http://schemas.openxmlformats.org/officeDocument/2006/relationships/hyperlink" Target="http://cs.wikipedia.org/wiki/Soubor:Rotunda_of_St_Longin-Prague-Nov%C3%A9_M%C4%9Bsto.jpg" TargetMode="External"/><Relationship Id="rId4" Type="http://schemas.openxmlformats.org/officeDocument/2006/relationships/hyperlink" Target="http://cs.wikipedia.org/wiki/Soubor:RotundaSaintKatharina.JPG" TargetMode="External"/><Relationship Id="rId9" Type="http://schemas.openxmlformats.org/officeDocument/2006/relationships/hyperlink" Target="http://cs.wikipedia.org/wiki/Soubor:Burg_Primda_Gesamtansich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641475" y="4292600"/>
            <a:ext cx="6078538" cy="1481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900113" y="981075"/>
            <a:ext cx="720090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ANOTACE:</a:t>
            </a:r>
          </a:p>
          <a:p>
            <a:endParaRPr lang="cs-CZ" sz="2000"/>
          </a:p>
          <a:p>
            <a:r>
              <a:rPr lang="cs-CZ" sz="2000"/>
              <a:t>Materiál stručně mapuje románský sloh v českých zemích.</a:t>
            </a:r>
          </a:p>
          <a:p>
            <a:r>
              <a:rPr lang="cs-CZ" sz="2000"/>
              <a:t>Žáci si mají zafixovat základní prvky slohu a seznámit se        s dochovanými stavbami. Získané vědomosti následně ověří hravou formou.                         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00809"/>
            <a:ext cx="7772400" cy="189964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6600" dirty="0" smtClean="0">
                <a:latin typeface="+mj-ea"/>
              </a:rPr>
              <a:t>R O M Á N S K Ý  </a:t>
            </a:r>
            <a:br>
              <a:rPr lang="cs-CZ" sz="6600" dirty="0" smtClean="0">
                <a:latin typeface="+mj-ea"/>
              </a:rPr>
            </a:br>
            <a:r>
              <a:rPr lang="cs-CZ" sz="6600" dirty="0" smtClean="0">
                <a:latin typeface="+mj-ea"/>
              </a:rPr>
              <a:t>S L O H</a:t>
            </a:r>
            <a:endParaRPr lang="cs-CZ" sz="6600" dirty="0">
              <a:latin typeface="+mj-ea"/>
            </a:endParaRPr>
          </a:p>
        </p:txBody>
      </p:sp>
      <p:sp>
        <p:nvSpPr>
          <p:cNvPr id="17410" name="Podnadpis 2"/>
          <p:cNvSpPr>
            <a:spLocks noGrp="1"/>
          </p:cNvSpPr>
          <p:nvPr>
            <p:ph type="subTitle" idx="1"/>
          </p:nvPr>
        </p:nvSpPr>
        <p:spPr>
          <a:xfrm>
            <a:off x="1371600" y="3754438"/>
            <a:ext cx="6400800" cy="1752600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497388"/>
          </a:xfrm>
        </p:spPr>
        <p:txBody>
          <a:bodyPr>
            <a:normAutofit/>
          </a:bodyPr>
          <a:lstStyle/>
          <a:p>
            <a:r>
              <a:rPr lang="cs-CZ" sz="3200" smtClean="0"/>
              <a:t>Za vlády přemyslovských knížat začaly     vznikat stavby v </a:t>
            </a:r>
            <a:r>
              <a:rPr lang="cs-CZ" sz="3200" b="1" smtClean="0"/>
              <a:t>románském slohu</a:t>
            </a:r>
            <a:r>
              <a:rPr lang="cs-CZ" sz="3200" smtClean="0"/>
              <a:t>.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(Celé období románských staveb u nás je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 od 10. do 12. století.)</a:t>
            </a: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z="3200" smtClean="0"/>
              <a:t>Tento styl staveb se k nám dostal z Říma 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 (Řím – latinsky </a:t>
            </a:r>
            <a:r>
              <a:rPr lang="cs-CZ" sz="3200" i="1" smtClean="0"/>
              <a:t>Roma</a:t>
            </a:r>
            <a:r>
              <a:rPr lang="cs-CZ" sz="3200" smtClean="0"/>
              <a:t> – proto slovo ro-</a:t>
            </a:r>
          </a:p>
          <a:p>
            <a:pPr>
              <a:buFont typeface="Wingdings 2" pitchFamily="18" charset="2"/>
              <a:buNone/>
            </a:pPr>
            <a:r>
              <a:rPr lang="cs-CZ" sz="3200" smtClean="0"/>
              <a:t>    mánský).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Stavby románského slohu: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600200"/>
            <a:ext cx="8569325" cy="4525963"/>
          </a:xfrm>
        </p:spPr>
        <p:txBody>
          <a:bodyPr>
            <a:normAutofit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 smtClean="0">
                <a:latin typeface="+mn-ea"/>
              </a:rPr>
              <a:t>Tlusté zdi bez omítky postavené z kamene</a:t>
            </a: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+mn-ea"/>
              </a:rPr>
              <a:t>   (dosahovaly tloušťky i několika metrů).</a:t>
            </a: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 smtClean="0">
                <a:latin typeface="+mn-ea"/>
              </a:rPr>
              <a:t>Malá okna </a:t>
            </a:r>
            <a:r>
              <a:rPr lang="cs-CZ" dirty="0" smtClean="0">
                <a:latin typeface="+mn-ea"/>
              </a:rPr>
              <a:t>s půlkruhovým obloukem nebo </a:t>
            </a:r>
            <a:r>
              <a:rPr lang="cs-CZ" b="1" dirty="0" smtClean="0">
                <a:latin typeface="+mn-ea"/>
              </a:rPr>
              <a:t>sdružená okna</a:t>
            </a:r>
            <a:r>
              <a:rPr lang="cs-CZ" dirty="0" smtClean="0">
                <a:latin typeface="+mn-ea"/>
              </a:rPr>
              <a:t> s dvěma spojenými oblouky.</a:t>
            </a: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r>
              <a:rPr lang="cs-CZ" b="1" dirty="0" smtClean="0">
                <a:latin typeface="+mn-ea"/>
              </a:rPr>
              <a:t>Vnitřní prostory byly malé a tmavé</a:t>
            </a:r>
            <a:r>
              <a:rPr lang="cs-CZ" dirty="0" smtClean="0">
                <a:latin typeface="+mn-ea"/>
              </a:rPr>
              <a:t>.</a:t>
            </a:r>
            <a:endParaRPr lang="cs-CZ" b="1" dirty="0">
              <a:latin typeface="+mn-ea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3716338"/>
            <a:ext cx="2009775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Rotundy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435975" cy="56165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Typické románské stavby jsou kostely kruhovitého  tvaru, takzvané </a:t>
            </a:r>
            <a:r>
              <a:rPr lang="cs-CZ" b="1" smtClean="0"/>
              <a:t>rotundy</a:t>
            </a:r>
            <a:r>
              <a:rPr lang="cs-CZ" smtClean="0"/>
              <a:t>.</a:t>
            </a:r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z="2400" smtClean="0"/>
              <a:t>Rotunda na Řípu            Rotunda sv. Kateřiny ve Znojmě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z="2400" smtClean="0"/>
          </a:p>
          <a:p>
            <a:pPr>
              <a:lnSpc>
                <a:spcPct val="90000"/>
              </a:lnSpc>
            </a:pPr>
            <a:r>
              <a:rPr lang="cs-CZ" smtClean="0"/>
              <a:t>Vnitřek rotundy byl velmi malý. (Bohoslužeb se               nejspíš účastnil jen kníže se svou družinou.)</a:t>
            </a:r>
          </a:p>
          <a:p>
            <a:pPr>
              <a:lnSpc>
                <a:spcPct val="90000"/>
              </a:lnSpc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60513" y="1989138"/>
            <a:ext cx="1854200" cy="2554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1958975"/>
            <a:ext cx="1943100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Baziliky</a:t>
            </a: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412875"/>
            <a:ext cx="8785225" cy="5184775"/>
          </a:xfrm>
        </p:spPr>
        <p:txBody>
          <a:bodyPr/>
          <a:lstStyle/>
          <a:p>
            <a:r>
              <a:rPr lang="cs-CZ" smtClean="0"/>
              <a:t>Později se začaly stavět větší kostely obdélníkového  tvaru nazývané </a:t>
            </a:r>
            <a:r>
              <a:rPr lang="cs-CZ" b="1" smtClean="0"/>
              <a:t>baziliky</a:t>
            </a:r>
            <a:r>
              <a:rPr lang="cs-CZ" smtClean="0"/>
              <a:t>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                Bazilika sv.Prokopa v Třebíči</a:t>
            </a:r>
          </a:p>
          <a:p>
            <a:endParaRPr lang="cs-CZ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2349500"/>
            <a:ext cx="3887788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2349500"/>
            <a:ext cx="4438650" cy="332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latin typeface="+mj-ea"/>
              </a:rPr>
              <a:t>Rotunda </a:t>
            </a:r>
            <a:r>
              <a:rPr lang="cs-CZ" sz="2800" dirty="0">
                <a:latin typeface="+mj-ea"/>
              </a:rPr>
              <a:t>sv. Petra a Pavla na hradišti v Budči, nejstarší dochovaná stavba na našem </a:t>
            </a:r>
            <a:r>
              <a:rPr lang="cs-CZ" sz="2800" dirty="0" smtClean="0">
                <a:latin typeface="+mj-ea"/>
              </a:rPr>
              <a:t>území     </a:t>
            </a:r>
            <a:r>
              <a:rPr lang="cs-CZ" sz="2800" dirty="0">
                <a:latin typeface="+mj-ea"/>
              </a:rPr>
              <a:t>(s později přistavěnou věží</a:t>
            </a:r>
            <a:r>
              <a:rPr lang="cs-CZ" sz="2800" dirty="0" smtClean="0">
                <a:latin typeface="+mj-ea"/>
              </a:rPr>
              <a:t>).</a:t>
            </a:r>
            <a:endParaRPr lang="cs-CZ" sz="2800" dirty="0">
              <a:latin typeface="+mj-ea"/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457200" y="4221163"/>
            <a:ext cx="8229600" cy="1905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2205038"/>
            <a:ext cx="5969000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>
                <a:latin typeface="+mj-ea"/>
              </a:rPr>
              <a:t>První kláštery – </a:t>
            </a:r>
            <a:r>
              <a:rPr lang="cs-CZ" sz="3200" dirty="0" smtClean="0">
                <a:latin typeface="+mj-ea"/>
              </a:rPr>
              <a:t>stavby benediktinů.</a:t>
            </a:r>
            <a:r>
              <a:rPr lang="cs-CZ" dirty="0">
                <a:latin typeface="+mj-ea"/>
              </a:rPr>
              <a:t/>
            </a:r>
            <a:br>
              <a:rPr lang="cs-CZ" dirty="0">
                <a:latin typeface="+mj-ea"/>
              </a:rPr>
            </a:b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</p:spPr>
        <p:txBody>
          <a:bodyPr>
            <a:normAutofit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mtClean="0">
                <a:latin typeface="+mn-ea"/>
              </a:rPr>
              <a:t>     Základy </a:t>
            </a:r>
            <a:r>
              <a:rPr lang="cs-CZ" dirty="0">
                <a:latin typeface="+mn-ea"/>
              </a:rPr>
              <a:t>prvního kostela sázavského </a:t>
            </a:r>
            <a:r>
              <a:rPr lang="cs-CZ" dirty="0" smtClean="0">
                <a:latin typeface="+mn-ea"/>
              </a:rPr>
              <a:t>kláštera.</a:t>
            </a: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196975"/>
            <a:ext cx="6473825" cy="431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latin typeface="+mj-ea"/>
              </a:rPr>
              <a:t>První hrady</a:t>
            </a:r>
            <a:br>
              <a:rPr lang="cs-CZ" dirty="0">
                <a:latin typeface="+mj-ea"/>
              </a:rPr>
            </a:b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4425"/>
          </a:xfrm>
        </p:spPr>
        <p:txBody>
          <a:bodyPr>
            <a:normAutofit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+mn-ea"/>
              </a:rPr>
              <a:t>                Románská </a:t>
            </a:r>
            <a:r>
              <a:rPr lang="cs-CZ" dirty="0">
                <a:latin typeface="+mn-ea"/>
              </a:rPr>
              <a:t>věž hradu </a:t>
            </a:r>
            <a:r>
              <a:rPr lang="cs-CZ" dirty="0" smtClean="0">
                <a:latin typeface="+mn-ea"/>
              </a:rPr>
              <a:t>Přimda.</a:t>
            </a:r>
            <a:endParaRPr lang="cs-CZ" dirty="0">
              <a:latin typeface="+mn-ea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125538"/>
            <a:ext cx="6618287" cy="4408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000" dirty="0">
                <a:latin typeface="+mj-ea"/>
              </a:rPr>
              <a:t>První panské </a:t>
            </a:r>
            <a:r>
              <a:rPr lang="cs-CZ" sz="4000" dirty="0" smtClean="0">
                <a:latin typeface="+mj-ea"/>
              </a:rPr>
              <a:t>a vesnické kostely</a:t>
            </a:r>
            <a:r>
              <a:rPr lang="cs-CZ" dirty="0">
                <a:latin typeface="+mj-ea"/>
              </a:rPr>
              <a:t/>
            </a:r>
            <a:br>
              <a:rPr lang="cs-CZ" dirty="0">
                <a:latin typeface="+mj-ea"/>
              </a:rPr>
            </a:br>
            <a:endParaRPr lang="cs-CZ" dirty="0">
              <a:latin typeface="+mj-ea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903288"/>
            <a:ext cx="8785225" cy="5910262"/>
          </a:xfrm>
        </p:spPr>
        <p:txBody>
          <a:bodyPr>
            <a:normAutofit/>
          </a:bodyPr>
          <a:lstStyle/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>
              <a:latin typeface="+mn-ea"/>
            </a:endParaRPr>
          </a:p>
          <a:p>
            <a:pPr marL="384048" indent="-274320" fontAlgn="auto">
              <a:spcAft>
                <a:spcPts val="0"/>
              </a:spcAft>
              <a:defRPr/>
            </a:pPr>
            <a:endParaRPr lang="cs-CZ" dirty="0" smtClean="0">
              <a:latin typeface="+mn-ea"/>
            </a:endParaRP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>
                <a:latin typeface="+mn-ea"/>
              </a:rPr>
              <a:t> </a:t>
            </a:r>
            <a:r>
              <a:rPr lang="pt-BR" sz="2200" dirty="0" smtClean="0">
                <a:latin typeface="+mn-ea"/>
              </a:rPr>
              <a:t>Rotunda </a:t>
            </a:r>
            <a:r>
              <a:rPr lang="pt-BR" sz="2200" dirty="0">
                <a:latin typeface="+mn-ea"/>
              </a:rPr>
              <a:t>svatého Longina, </a:t>
            </a:r>
            <a:r>
              <a:rPr lang="cs-CZ" sz="2200" dirty="0" smtClean="0">
                <a:latin typeface="+mn-ea"/>
              </a:rPr>
              <a:t>		Kostel </a:t>
            </a:r>
            <a:r>
              <a:rPr lang="cs-CZ" sz="2200" dirty="0">
                <a:latin typeface="+mn-ea"/>
              </a:rPr>
              <a:t>sv. </a:t>
            </a:r>
            <a:r>
              <a:rPr lang="cs-CZ" sz="2200" dirty="0" smtClean="0">
                <a:latin typeface="+mn-ea"/>
              </a:rPr>
              <a:t>Jiljí</a:t>
            </a:r>
            <a:endParaRPr lang="cs-CZ" sz="2200" dirty="0">
              <a:latin typeface="+mn-ea"/>
            </a:endParaRP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dirty="0" smtClean="0">
                <a:latin typeface="+mn-ea"/>
              </a:rPr>
              <a:t>    Nové Město v Praze</a:t>
            </a:r>
          </a:p>
          <a:p>
            <a:pPr marL="109728" indent="0" fontAlgn="auto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dirty="0">
                <a:latin typeface="+mn-ea"/>
              </a:rPr>
              <a:t> 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908050"/>
            <a:ext cx="2865438" cy="429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76825" y="903288"/>
            <a:ext cx="2859088" cy="430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Pokus se správně odpovědět na otázky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o románském slohu.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Pokud vybereš chybnou odpověď, tak ti pole s ní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  ztmavne.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Vyber správné tvrzení</a:t>
            </a:r>
            <a:br>
              <a:rPr lang="cs-CZ" dirty="0" smtClean="0">
                <a:latin typeface="+mj-ea"/>
              </a:rPr>
            </a:br>
            <a:r>
              <a:rPr lang="cs-CZ" dirty="0" smtClean="0">
                <a:latin typeface="+mj-ea"/>
              </a:rPr>
              <a:t>o románském slohu:</a:t>
            </a:r>
            <a:endParaRPr lang="cs-CZ" dirty="0">
              <a:latin typeface="+mj-ea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750" y="1844675"/>
            <a:ext cx="8208963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Tlusté zdi bez omítky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750" y="3336925"/>
            <a:ext cx="8208963" cy="1366838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Tlusté zdi s omítkou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750" y="4868863"/>
            <a:ext cx="8208963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Slabé zdi bez omítky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Vyber správné tvrzení</a:t>
            </a:r>
            <a:br>
              <a:rPr lang="cs-CZ" dirty="0" smtClean="0">
                <a:latin typeface="+mj-ea"/>
              </a:rPr>
            </a:br>
            <a:r>
              <a:rPr lang="cs-CZ" dirty="0" smtClean="0">
                <a:latin typeface="+mj-ea"/>
              </a:rPr>
              <a:t>o románském slohu:</a:t>
            </a:r>
            <a:endParaRPr lang="cs-CZ" dirty="0">
              <a:latin typeface="+mj-ea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11175" y="3500438"/>
            <a:ext cx="8208963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Vnitřní prostory jsou malé a tmavé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09588" y="5106988"/>
            <a:ext cx="8208962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3200" b="1">
                <a:solidFill>
                  <a:srgbClr val="002060"/>
                </a:solidFill>
                <a:cs typeface="Arial" charset="0"/>
              </a:rPr>
              <a:t>Vnitřní prostory jsou malé, ale světlé</a:t>
            </a:r>
          </a:p>
        </p:txBody>
      </p:sp>
      <p:sp>
        <p:nvSpPr>
          <p:cNvPr id="5" name="Vodorovný svitek 4"/>
          <p:cNvSpPr/>
          <p:nvPr/>
        </p:nvSpPr>
        <p:spPr>
          <a:xfrm>
            <a:off x="539750" y="1968500"/>
            <a:ext cx="8208963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Vnitřní prostory jsou velké a tmavé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Vyber správné tvrzení</a:t>
            </a:r>
            <a:br>
              <a:rPr lang="cs-CZ" dirty="0" smtClean="0">
                <a:latin typeface="+mj-ea"/>
              </a:rPr>
            </a:br>
            <a:r>
              <a:rPr lang="cs-CZ" dirty="0" smtClean="0">
                <a:latin typeface="+mj-ea"/>
              </a:rPr>
              <a:t>o románském slohu:</a:t>
            </a:r>
            <a:endParaRPr lang="cs-CZ" dirty="0">
              <a:latin typeface="+mj-ea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4988" y="4941888"/>
            <a:ext cx="8208962" cy="1366837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Staví se takzvané rotundy.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750" y="3336925"/>
            <a:ext cx="8208963" cy="1366838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Staví se velké kláštery.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4988" y="1773238"/>
            <a:ext cx="8208962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Staví se především městské domy.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latin typeface="+mj-ea"/>
              </a:rPr>
              <a:t>Vyber správné tvrzení</a:t>
            </a:r>
            <a:br>
              <a:rPr lang="cs-CZ" dirty="0" smtClean="0">
                <a:latin typeface="+mj-ea"/>
              </a:rPr>
            </a:br>
            <a:r>
              <a:rPr lang="cs-CZ" dirty="0" smtClean="0">
                <a:latin typeface="+mj-ea"/>
              </a:rPr>
              <a:t>o románském slohu:</a:t>
            </a:r>
            <a:endParaRPr lang="cs-CZ" dirty="0">
              <a:latin typeface="+mj-ea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750" y="1844675"/>
            <a:ext cx="8208963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Větší kostely té doby se nazývají baziliky.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539750" y="3336925"/>
            <a:ext cx="8208963" cy="1366838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Větší kostely té doby se nazývají krypty.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39750" y="4868863"/>
            <a:ext cx="8208963" cy="1368425"/>
          </a:xfrm>
          <a:prstGeom prst="horizontalScroll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2060"/>
                </a:solidFill>
              </a:rPr>
              <a:t>Větší kostely té doby se nazývají katedrály.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Obdélník 1"/>
          <p:cNvSpPr>
            <a:spLocks noChangeArrowheads="1"/>
          </p:cNvSpPr>
          <p:nvPr/>
        </p:nvSpPr>
        <p:spPr bwMode="auto">
          <a:xfrm>
            <a:off x="250825" y="260350"/>
            <a:ext cx="85693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2"/>
              </a:rPr>
              <a:t>http://cs.wikipedia.org/wiki/Soubor:Zdikuv_palac4.JPG</a:t>
            </a:r>
            <a:endParaRPr lang="cs-CZ"/>
          </a:p>
          <a:p>
            <a:r>
              <a:rPr lang="cs-CZ">
                <a:hlinkClick r:id="rId3"/>
              </a:rPr>
              <a:t>http://cs.wikipedia.org/wiki/Soubor:RotundaRip.jpg</a:t>
            </a:r>
            <a:endParaRPr lang="cs-CZ"/>
          </a:p>
          <a:p>
            <a:r>
              <a:rPr lang="cs-CZ">
                <a:hlinkClick r:id="rId4"/>
              </a:rPr>
              <a:t>http://cs.wikipedia.org/wiki/Soubor:RotundaSaintKatharina.JPG</a:t>
            </a:r>
            <a:endParaRPr lang="cs-CZ"/>
          </a:p>
          <a:p>
            <a:r>
              <a:rPr lang="cs-CZ">
                <a:hlinkClick r:id="rId5"/>
              </a:rPr>
              <a:t>http://cs.wikipedia.org/wiki/Soubor:Trebic_podklasteri_bazilika_velka_apsida.jpg</a:t>
            </a:r>
            <a:endParaRPr lang="cs-CZ"/>
          </a:p>
          <a:p>
            <a:r>
              <a:rPr lang="cs-CZ">
                <a:hlinkClick r:id="rId6"/>
              </a:rPr>
              <a:t>http://cs.wikipedia.org/wiki/Soubor:Marieaprokopbaztrint.JPG</a:t>
            </a:r>
            <a:endParaRPr lang="cs-CZ"/>
          </a:p>
          <a:p>
            <a:r>
              <a:rPr lang="cs-CZ">
                <a:hlinkClick r:id="rId7"/>
              </a:rPr>
              <a:t>http://cs.wikipedia.org/wiki/Soubor:Kostel_sv._Petra_a_Pavla.jpg</a:t>
            </a:r>
            <a:endParaRPr lang="cs-CZ"/>
          </a:p>
          <a:p>
            <a:r>
              <a:rPr lang="cs-CZ">
                <a:hlinkClick r:id="rId8"/>
              </a:rPr>
              <a:t>http://cs.wikipedia.org/wiki/Soubor:Sazava-church_foundation.jpg</a:t>
            </a:r>
            <a:endParaRPr lang="cs-CZ"/>
          </a:p>
          <a:p>
            <a:r>
              <a:rPr lang="cs-CZ">
                <a:hlinkClick r:id="rId9"/>
              </a:rPr>
              <a:t>http://cs.wikipedia.org/wiki/Soubor:Burg_Primda_Gesamtansicht.jpg</a:t>
            </a:r>
            <a:endParaRPr lang="cs-CZ"/>
          </a:p>
          <a:p>
            <a:r>
              <a:rPr lang="cs-CZ">
                <a:hlinkClick r:id="rId10"/>
              </a:rPr>
              <a:t>http://cs.wikipedia.org/wiki/Soubor:Rotunda_of_St_Longin-Prague-Nov%C3%A9_M%C4%9Bsto.jpg</a:t>
            </a:r>
            <a:endParaRPr lang="cs-CZ"/>
          </a:p>
          <a:p>
            <a:r>
              <a:rPr lang="cs-CZ"/>
              <a:t>http://cs.wikipedia.org/wiki/Soubor:Milevsko-kostel-sv.Jilj%C3%AD2009a.jpg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98</TotalTime>
  <Words>265</Words>
  <Application>Microsoft Office PowerPoint</Application>
  <PresentationFormat>On-screen Show (4:3)</PresentationFormat>
  <Paragraphs>101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Arial</vt:lpstr>
      <vt:lpstr>Wingdings 2</vt:lpstr>
      <vt:lpstr>Wingdings 3</vt:lpstr>
      <vt:lpstr>Calibri</vt:lpstr>
      <vt:lpstr>Silk</vt:lpstr>
      <vt:lpstr>Silk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 O M Á N S K Ý   S L O H</dc:title>
  <dc:creator>a</dc:creator>
  <cp:lastModifiedBy>DUM</cp:lastModifiedBy>
  <cp:revision>21</cp:revision>
  <dcterms:created xsi:type="dcterms:W3CDTF">2011-02-05T14:21:02Z</dcterms:created>
  <dcterms:modified xsi:type="dcterms:W3CDTF">2012-03-30T18:41:56Z</dcterms:modified>
</cp:coreProperties>
</file>