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  <p:sldMasterId id="2147483700" r:id="rId2"/>
  </p:sld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5" autoAdjust="0"/>
    <p:restoredTop sz="94660"/>
  </p:normalViewPr>
  <p:slideViewPr>
    <p:cSldViewPr snapToGrid="0">
      <p:cViewPr varScale="1">
        <p:scale>
          <a:sx n="79" d="100"/>
          <a:sy n="79" d="100"/>
        </p:scale>
        <p:origin x="-90" y="-6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45923" y="3307356"/>
            <a:ext cx="9489573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45923" y="4777380"/>
            <a:ext cx="9489573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932ECA-8089-449A-B5C9-32E0604812FB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B3AC27-986B-4FC5-8235-61C4EC3E85A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841DAC-7AD1-424A-8EA4-6CA9F229E6EF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8444C1-EAF4-4E70-A8DE-044F2D2AFD7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5924" y="3308581"/>
            <a:ext cx="9489571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5924" y="4777381"/>
            <a:ext cx="948957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AD5936-9232-43EA-BE8F-EE1ADAC11C66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4BFCDB-7C76-4E74-98F1-C4FD7BABD39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5924" y="675725"/>
            <a:ext cx="949744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45924" y="1809750"/>
            <a:ext cx="4628369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708" y="1809749"/>
            <a:ext cx="4625656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B21711-6ADA-4904-9A53-266E8E9BBAC5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36E605-7A47-4DBD-84A0-CB37E54619F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97633" y="1812927"/>
            <a:ext cx="41766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5924" y="2389190"/>
            <a:ext cx="4628369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45437" y="1812927"/>
            <a:ext cx="420063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7" y="2389190"/>
            <a:ext cx="462836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C4BBB2-1032-4F07-9806-771AE6DCCE33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0BE241-FB4C-450E-8E10-F2BE7A9826E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65267C-1313-4418-A720-CCC57D42053D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29FFB4-4474-4A6A-8526-B6FEB210AC7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694768-C4D7-4916-BA6B-D1B113F44CBE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20BD51-9FCC-41B0-AD3B-5DAD6C217BA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5923" y="446088"/>
            <a:ext cx="3547533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36873" y="446088"/>
            <a:ext cx="5706492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45923" y="1631950"/>
            <a:ext cx="3547533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C1297A-D7CF-41F6-9A94-E453AC0DCDBF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9361FF0-CFE1-4483-A607-B39613AC5D6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31"/>
          <p:cNvSpPr/>
          <p:nvPr/>
        </p:nvSpPr>
        <p:spPr>
          <a:xfrm>
            <a:off x="7305663" y="1436862"/>
            <a:ext cx="1448871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32"/>
          <p:cNvSpPr/>
          <p:nvPr/>
        </p:nvSpPr>
        <p:spPr>
          <a:xfrm>
            <a:off x="7534056" y="1411792"/>
            <a:ext cx="1107153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28"/>
          <p:cNvSpPr/>
          <p:nvPr/>
        </p:nvSpPr>
        <p:spPr>
          <a:xfrm>
            <a:off x="7008245" y="1894454"/>
            <a:ext cx="803152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30"/>
          <p:cNvSpPr/>
          <p:nvPr/>
        </p:nvSpPr>
        <p:spPr>
          <a:xfrm>
            <a:off x="7232193" y="1811313"/>
            <a:ext cx="652784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Oval 27"/>
          <p:cNvSpPr/>
          <p:nvPr/>
        </p:nvSpPr>
        <p:spPr>
          <a:xfrm>
            <a:off x="6291683" y="2083427"/>
            <a:ext cx="342135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val 29"/>
          <p:cNvSpPr/>
          <p:nvPr/>
        </p:nvSpPr>
        <p:spPr>
          <a:xfrm>
            <a:off x="8176122" y="993076"/>
            <a:ext cx="342135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val 33"/>
          <p:cNvSpPr/>
          <p:nvPr/>
        </p:nvSpPr>
        <p:spPr>
          <a:xfrm>
            <a:off x="6746129" y="1894454"/>
            <a:ext cx="263252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val 34"/>
          <p:cNvSpPr/>
          <p:nvPr/>
        </p:nvSpPr>
        <p:spPr>
          <a:xfrm>
            <a:off x="8198402" y="1060594"/>
            <a:ext cx="263252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5924" y="1387058"/>
            <a:ext cx="4641849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45924" y="2500312"/>
            <a:ext cx="4641849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6502400" y="1600200"/>
            <a:ext cx="4572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13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766306-9AA6-49A5-AA47-CC8DEB31E4AC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14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0ADE5223-9BD6-4433-ACF0-7BE65021DA8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45924" y="1807361"/>
            <a:ext cx="949744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C30188-2F4C-4304-8C5D-BC740601A525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76C60F-A1CC-4BF1-B51C-AE07C7892F5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79415" y="675723"/>
            <a:ext cx="1963949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45923" y="675724"/>
            <a:ext cx="7290076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315F4C-E64E-493B-97C3-C1AD7063C2D1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0D0569B-EBF4-4A71-854B-D424EA3FFB9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25963"/>
          </a:xfrm>
        </p:spPr>
        <p:txBody>
          <a:bodyPr rtlCol="0">
            <a:normAutofit/>
          </a:bodyPr>
          <a:lstStyle/>
          <a:p>
            <a:pPr lvl="0"/>
            <a:endParaRPr lang="cs-CZ" noProof="0" smtClean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0765DA28-DECC-45F4-8713-0B82044723C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780E9E-71D2-44B3-A17E-6ED088D5D67B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B2F62A-8240-4306-85EC-12AC1713369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934294-34D4-485C-B473-4DA8D9BF59B6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A3F0C1C-FE3C-4695-B8BD-646A7048658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1561E-1497-47DB-A889-20F5A1BB48CF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E328064-F9ED-4875-A400-065FE4CFB10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3CA6F5-8080-4664-86F8-351E1CBE5163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6BFDB8-6E85-4F8D-A8CA-1CCD0BC3151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56C6F3-5727-47F5-9EEB-975F28D75690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7C007BC-127F-46FD-9A0E-5700A1E08A6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21A49B-426A-4C8F-A76E-D932EDE5A3D9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98C49FA-DFE2-4C51-8664-C47227B05B7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E1F680-5104-4C07-AA4F-75088BF34B2C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A40AD6-1319-49B4-A21A-F63F37BD6C2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3CA93F-7D0F-4EBC-9F45-B813445436D5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7CDAD1-D21D-4138-8406-D682D1DAADF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124B44-16C2-4728-A423-5EFFDA2CB7BA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47515F-1079-408F-8CE7-5FCFE3D34FC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A60723-03A9-440C-AC33-48170958E574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539622-5A76-43E7-862A-0C277849F5A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AA7036-D449-419C-BDC9-984E92A5F207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D90E34-7608-4DE7-9F7E-4410F7CD0C5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25963"/>
          </a:xfrm>
        </p:spPr>
        <p:txBody>
          <a:bodyPr rtlCol="0">
            <a:normAutofit/>
          </a:bodyPr>
          <a:lstStyle/>
          <a:p>
            <a:pPr lvl="0"/>
            <a:endParaRPr lang="cs-CZ" noProof="0" smtClean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508FD8CE-00A9-46F1-AFBF-93461373A7C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1346200" y="676275"/>
            <a:ext cx="94996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346200" y="1806575"/>
            <a:ext cx="9499600" cy="405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3613" y="5951538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A51AD6A8-7654-4817-9D54-CAB3E1A125F1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74800" y="5951538"/>
            <a:ext cx="7008813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9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3588" y="5951538"/>
            <a:ext cx="811212" cy="365125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chemeClr val="tx2"/>
                </a:solidFill>
              </a:defRPr>
            </a:lvl1pPr>
          </a:lstStyle>
          <a:p>
            <a:fld id="{D80F9FB4-1114-4AD9-B6C1-94631811E9E0}" type="slidenum">
              <a:rPr lang="cs-CZ"/>
              <a:pPr/>
              <a:t>‹#›</a:t>
            </a:fld>
            <a:endParaRPr lang="cs-CZ"/>
          </a:p>
        </p:txBody>
      </p:sp>
      <p:grpSp>
        <p:nvGrpSpPr>
          <p:cNvPr id="1031" name="Group 60"/>
          <p:cNvGrpSpPr>
            <a:grpSpLocks/>
          </p:cNvGrpSpPr>
          <p:nvPr/>
        </p:nvGrpSpPr>
        <p:grpSpPr bwMode="auto">
          <a:xfrm>
            <a:off x="-44450" y="0"/>
            <a:ext cx="12236450" cy="6858000"/>
            <a:chOff x="-33595" y="0"/>
            <a:chExt cx="9177595" cy="6857999"/>
          </a:xfrm>
        </p:grpSpPr>
        <p:grpSp>
          <p:nvGrpSpPr>
            <p:cNvPr id="1032" name="Group 182"/>
            <p:cNvGrpSpPr>
              <a:grpSpLocks/>
            </p:cNvGrpSpPr>
            <p:nvPr/>
          </p:nvGrpSpPr>
          <p:grpSpPr bwMode="auto"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</p:grpSp>
        <p:grpSp>
          <p:nvGrpSpPr>
            <p:cNvPr id="1033" name="Group 189"/>
            <p:cNvGrpSpPr>
              <a:grpSpLocks/>
            </p:cNvGrpSpPr>
            <p:nvPr/>
          </p:nvGrpSpPr>
          <p:grpSpPr bwMode="auto"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</p:grpSp>
        <p:grpSp>
          <p:nvGrpSpPr>
            <p:cNvPr id="1034" name="Group 200"/>
            <p:cNvGrpSpPr>
              <a:grpSpLocks/>
            </p:cNvGrpSpPr>
            <p:nvPr/>
          </p:nvGrpSpPr>
          <p:grpSpPr bwMode="auto"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5" r:id="rId1"/>
    <p:sldLayoutId id="2147483724" r:id="rId2"/>
    <p:sldLayoutId id="2147483723" r:id="rId3"/>
    <p:sldLayoutId id="2147483722" r:id="rId4"/>
    <p:sldLayoutId id="2147483721" r:id="rId5"/>
    <p:sldLayoutId id="2147483720" r:id="rId6"/>
    <p:sldLayoutId id="2147483719" r:id="rId7"/>
    <p:sldLayoutId id="2147483718" r:id="rId8"/>
    <p:sldLayoutId id="2147483737" r:id="rId9"/>
    <p:sldLayoutId id="2147483717" r:id="rId10"/>
    <p:sldLayoutId id="2147483716" r:id="rId11"/>
    <p:sldLayoutId id="2147483738" r:id="rId12"/>
  </p:sldLayoutIdLst>
  <p:txStyles>
    <p:titleStyle>
      <a:lvl1pPr algn="l" defTabSz="457200" rtl="0" fontAlgn="base">
        <a:spcBef>
          <a:spcPct val="0"/>
        </a:spcBef>
        <a:spcAft>
          <a:spcPct val="0"/>
        </a:spcAft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2pPr>
      <a:lvl3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3pPr>
      <a:lvl4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4pPr>
      <a:lvl5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F359E33-D7D9-4010-8656-9F0100071CF2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fld id="{7C1CE881-41B6-4BDF-A162-1B42D87F4F3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5" r:id="rId2"/>
    <p:sldLayoutId id="2147483734" r:id="rId3"/>
    <p:sldLayoutId id="2147483733" r:id="rId4"/>
    <p:sldLayoutId id="2147483732" r:id="rId5"/>
    <p:sldLayoutId id="2147483731" r:id="rId6"/>
    <p:sldLayoutId id="2147483730" r:id="rId7"/>
    <p:sldLayoutId id="2147483729" r:id="rId8"/>
    <p:sldLayoutId id="2147483728" r:id="rId9"/>
    <p:sldLayoutId id="2147483727" r:id="rId10"/>
    <p:sldLayoutId id="2147483726" r:id="rId11"/>
    <p:sldLayoutId id="2147483739" r:id="rId12"/>
  </p:sldLayoutIdLst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9pPr>
    </p:titleStyle>
    <p:bodyStyle>
      <a:lvl1pPr marL="228600" indent="-228600" algn="l" rtl="0" fontAlgn="base">
        <a:lnSpc>
          <a:spcPct val="90000"/>
        </a:lnSpc>
        <a:spcBef>
          <a:spcPts val="1000"/>
        </a:spcBef>
        <a:spcAft>
          <a:spcPct val="0"/>
        </a:spcAft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mi21.vsb.cz/sites/mi21.vsb.cz/files/img/OPVK_hor_zakladni_logolink_CB_cz.jpg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486150" y="274638"/>
            <a:ext cx="5219700" cy="1143000"/>
          </a:xfrm>
          <a:noFill/>
        </p:spPr>
      </p:pic>
      <p:graphicFrame>
        <p:nvGraphicFramePr>
          <p:cNvPr id="14366" name="Group 30"/>
          <p:cNvGraphicFramePr>
            <a:graphicFrameLocks noGrp="1"/>
          </p:cNvGraphicFramePr>
          <p:nvPr>
            <p:ph type="tbl" idx="1"/>
          </p:nvPr>
        </p:nvGraphicFramePr>
        <p:xfrm>
          <a:off x="1981200" y="2349500"/>
          <a:ext cx="8291513" cy="3776664"/>
        </p:xfrm>
        <a:graphic>
          <a:graphicData uri="http://schemas.openxmlformats.org/drawingml/2006/table">
            <a:tbl>
              <a:tblPr/>
              <a:tblGrid>
                <a:gridCol w="2319338"/>
                <a:gridCol w="5972175"/>
              </a:tblGrid>
              <a:tr h="390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anose="020B0502020104020203" pitchFamily="34" charset="-18"/>
                          <a:cs typeface="Arial" panose="020B0604020202020204" pitchFamily="34" charset="0"/>
                        </a:rPr>
                        <a:t>CZ.1.07/1.5.00/34.0423</a:t>
                      </a:r>
                    </a:p>
                  </a:txBody>
                  <a:tcPr marT="45706" marB="4570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826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ČÍSLO MATERIÁLU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anose="020B0502020104020203" pitchFamily="34" charset="-18"/>
                          <a:cs typeface="Arial" panose="020B0604020202020204" pitchFamily="34" charset="0"/>
                        </a:rPr>
                        <a:t>DUM 12 – Patristika, svatý Augustin</a:t>
                      </a:r>
                    </a:p>
                  </a:txBody>
                  <a:tcPr marT="45706" marB="4570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92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NÁZEV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anose="020B0502020104020203" pitchFamily="34" charset="-18"/>
                          <a:cs typeface="Arial" panose="020B0604020202020204" pitchFamily="34" charset="0"/>
                        </a:rPr>
                        <a:t>Střední škola a Vyšší odborná škola cestovního ruchu, Senovážné náměstí 12, 370 01 České Budějovice</a:t>
                      </a:r>
                    </a:p>
                  </a:txBody>
                  <a:tcPr marT="45706" marB="4570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0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AUTOR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anose="020B0502020104020203" pitchFamily="34" charset="-18"/>
                          <a:cs typeface="Arial" panose="020B0604020202020204" pitchFamily="34" charset="0"/>
                        </a:rPr>
                        <a:t>Mgr. Petr Kajnar</a:t>
                      </a:r>
                    </a:p>
                  </a:txBody>
                  <a:tcPr marT="45706" marB="4570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810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TÉMATICKÝ CELEK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anose="020B0502020104020203" pitchFamily="34" charset="-18"/>
                          <a:cs typeface="Arial" panose="020B0604020202020204" pitchFamily="34" charset="0"/>
                        </a:rPr>
                        <a:t>Středověká filosofie</a:t>
                      </a:r>
                    </a:p>
                  </a:txBody>
                  <a:tcPr marT="45706" marB="4570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21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ROČNÍK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anose="020B0502020104020203" pitchFamily="34" charset="-18"/>
                          <a:cs typeface="Arial" panose="020B0604020202020204" pitchFamily="34" charset="0"/>
                        </a:rPr>
                        <a:t>4.- HŠ</a:t>
                      </a:r>
                    </a:p>
                  </a:txBody>
                  <a:tcPr marT="45706" marB="4570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0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DATUM TVORBY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anose="020B0502020104020203" pitchFamily="34" charset="-18"/>
                          <a:cs typeface="Arial" panose="020B0604020202020204" pitchFamily="34" charset="0"/>
                        </a:rPr>
                        <a:t>Listopad 2013</a:t>
                      </a:r>
                    </a:p>
                  </a:txBody>
                  <a:tcPr marT="45706" marB="4570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1992313" y="765175"/>
            <a:ext cx="8229600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Anotace</a:t>
            </a:r>
            <a:b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/>
            </a:r>
            <a:b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Prezentace:</a:t>
            </a:r>
            <a:endParaRPr lang="cs-CZ" sz="40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>
          <a:xfrm>
            <a:off x="1992313" y="2276475"/>
            <a:ext cx="8229600" cy="398938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seznámí žáky s prvním obdobím křesťanské filosofie - patristikou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Představí jako příklad život a dílo sv. Augustina</a:t>
            </a:r>
          </a:p>
          <a:p>
            <a:pPr fontAlgn="auto">
              <a:spcAft>
                <a:spcPts val="0"/>
              </a:spcAft>
              <a:buFontTx/>
              <a:buNone/>
              <a:defRPr/>
            </a:pPr>
            <a:endParaRPr lang="cs-CZ" sz="20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auto">
              <a:spcAft>
                <a:spcPts val="0"/>
              </a:spcAft>
              <a:buFontTx/>
              <a:buNone/>
              <a:defRPr/>
            </a:pPr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Metodické pokyny: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Materiál je vytvořen jako prezentace v programu MS PowerPoint. Pro jeho využití je potřeba mít k dispozici počítač nebo notebook, dataprojektor, promítací plochu a příslušné programové vybavení</a:t>
            </a:r>
          </a:p>
          <a:p>
            <a:pPr fontAlgn="auto">
              <a:spcAft>
                <a:spcPts val="0"/>
              </a:spcAft>
              <a:buFontTx/>
              <a:buNone/>
              <a:defRPr/>
            </a:pPr>
            <a:endParaRPr lang="cs-CZ" sz="2400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89313" y="2809875"/>
            <a:ext cx="5100637" cy="1355725"/>
          </a:xfrm>
        </p:spPr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6000" dirty="0" smtClean="0">
                <a:solidFill>
                  <a:schemeClr val="accent3"/>
                </a:solidFill>
              </a:rPr>
              <a:t>Patristika</a:t>
            </a:r>
            <a:br>
              <a:rPr lang="cs-CZ" sz="6000" dirty="0" smtClean="0">
                <a:solidFill>
                  <a:schemeClr val="accent3"/>
                </a:solidFill>
              </a:rPr>
            </a:br>
            <a:r>
              <a:rPr lang="cs-CZ" dirty="0" smtClean="0">
                <a:solidFill>
                  <a:schemeClr val="accent3"/>
                </a:solidFill>
              </a:rPr>
              <a:t>Svatý Augustin</a:t>
            </a:r>
            <a:endParaRPr lang="cs-CZ" dirty="0">
              <a:solidFill>
                <a:schemeClr val="accent3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800" smtClean="0"/>
              <a:t>Vývoj a etapy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buFont typeface="Wingdings 2" charset="2"/>
              <a:buChar char=""/>
              <a:defRPr/>
            </a:pPr>
            <a:r>
              <a:rPr lang="cs-CZ" sz="3200" dirty="0" smtClean="0"/>
              <a:t>1. období: 1. – 4. století</a:t>
            </a:r>
          </a:p>
          <a:p>
            <a:pPr lvl="1" fontAlgn="auto">
              <a:buFont typeface="Wingdings 2" charset="2"/>
              <a:buChar char=""/>
              <a:defRPr/>
            </a:pPr>
            <a:r>
              <a:rPr lang="cs-CZ" sz="3200" dirty="0" smtClean="0"/>
              <a:t>Tvorba základních dogmat</a:t>
            </a:r>
          </a:p>
          <a:p>
            <a:pPr lvl="1" fontAlgn="auto">
              <a:buFont typeface="Wingdings 2" charset="2"/>
              <a:buChar char=""/>
              <a:defRPr/>
            </a:pPr>
            <a:r>
              <a:rPr lang="cs-CZ" sz="3200" dirty="0" smtClean="0"/>
              <a:t>Obhajoba křesťanství</a:t>
            </a:r>
          </a:p>
          <a:p>
            <a:pPr marL="457200" lvl="1" indent="0" fontAlgn="auto">
              <a:buFont typeface="Wingdings 2" charset="2"/>
              <a:buNone/>
              <a:defRPr/>
            </a:pPr>
            <a:endParaRPr lang="cs-CZ" sz="3200" dirty="0" smtClean="0"/>
          </a:p>
          <a:p>
            <a:pPr fontAlgn="auto">
              <a:buFont typeface="Wingdings 2" charset="2"/>
              <a:buChar char=""/>
              <a:defRPr/>
            </a:pPr>
            <a:r>
              <a:rPr lang="cs-CZ" sz="3200" dirty="0" smtClean="0"/>
              <a:t>2. období – 5. – 8. století</a:t>
            </a:r>
          </a:p>
          <a:p>
            <a:pPr lvl="1" fontAlgn="auto">
              <a:buFont typeface="Wingdings 2" charset="2"/>
              <a:buChar char=""/>
              <a:defRPr/>
            </a:pPr>
            <a:r>
              <a:rPr lang="cs-CZ" sz="3200" dirty="0" smtClean="0"/>
              <a:t>Uspořádání dogmat do systému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Filosofové prvního období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Tertullianus</a:t>
            </a:r>
          </a:p>
          <a:p>
            <a:r>
              <a:rPr lang="cs-CZ" smtClean="0"/>
              <a:t>Klement Alexandrijský</a:t>
            </a:r>
          </a:p>
          <a:p>
            <a:r>
              <a:rPr lang="cs-CZ" smtClean="0"/>
              <a:t>Origenes</a:t>
            </a:r>
          </a:p>
          <a:p>
            <a:r>
              <a:rPr lang="cs-CZ" smtClean="0"/>
              <a:t>Athanasius z Alexandrie</a:t>
            </a:r>
          </a:p>
          <a:p>
            <a:r>
              <a:rPr lang="cs-CZ" smtClean="0"/>
              <a:t>Sv. Ambrosius (Ambrož)</a:t>
            </a:r>
          </a:p>
          <a:p>
            <a:r>
              <a:rPr lang="cs-CZ" smtClean="0"/>
              <a:t>Sv. Jeroným</a:t>
            </a:r>
          </a:p>
          <a:p>
            <a:r>
              <a:rPr lang="cs-CZ" smtClean="0"/>
              <a:t>Sv. Augustin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Filosofové druhého období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/>
              <a:t>Boethius</a:t>
            </a:r>
          </a:p>
          <a:p>
            <a:r>
              <a:rPr lang="cs-CZ" sz="2400" smtClean="0"/>
              <a:t>Sv. Řehoř Veliký</a:t>
            </a:r>
          </a:p>
          <a:p>
            <a:r>
              <a:rPr lang="cs-CZ" sz="2400" smtClean="0"/>
              <a:t>Sv. Isidor ze Sevilly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Svatý Augustin (Augustinus Aurelius)</a:t>
            </a:r>
          </a:p>
        </p:txBody>
      </p:sp>
      <p:pic>
        <p:nvPicPr>
          <p:cNvPr id="12291" name="Picture 2" descr="File:Simone Martini 00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213225" y="1465263"/>
            <a:ext cx="2967038" cy="5233987"/>
          </a:xfr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latin typeface="Arial" charset="0"/>
              </a:rPr>
              <a:t>Svatý Augustin z Hippa, též Augustinus Aurelius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1133475" y="1854200"/>
            <a:ext cx="9499600" cy="4052888"/>
          </a:xfrm>
        </p:spPr>
        <p:txBody>
          <a:bodyPr/>
          <a:lstStyle/>
          <a:p>
            <a:r>
              <a:rPr lang="cs-CZ" sz="2400" smtClean="0">
                <a:latin typeface="Arial" charset="0"/>
              </a:rPr>
              <a:t>354 – 430 n.l.</a:t>
            </a:r>
          </a:p>
          <a:p>
            <a:r>
              <a:rPr lang="cs-CZ" sz="2400" smtClean="0">
                <a:latin typeface="Arial" charset="0"/>
              </a:rPr>
              <a:t>biskup a učitel církve, jeden z nejvýznamnějších teologů</a:t>
            </a:r>
          </a:p>
          <a:p>
            <a:r>
              <a:rPr lang="cs-CZ" sz="2400" smtClean="0">
                <a:latin typeface="Arial" charset="0"/>
              </a:rPr>
              <a:t>v mládí žil nevázaným životem, později duchovně hledá – manicheismus</a:t>
            </a:r>
          </a:p>
          <a:p>
            <a:r>
              <a:rPr lang="cs-CZ" sz="2400" smtClean="0">
                <a:latin typeface="Arial" charset="0"/>
              </a:rPr>
              <a:t>nakonec zakotvil v oficiální křesťanské církvi</a:t>
            </a:r>
          </a:p>
          <a:p>
            <a:endParaRPr lang="cs-CZ" smtClean="0">
              <a:latin typeface="Arial" charset="0"/>
            </a:endParaRPr>
          </a:p>
          <a:p>
            <a:endParaRPr lang="cs-CZ" smtClean="0">
              <a:latin typeface="Arial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latin typeface="Arial" charset="0"/>
              </a:rPr>
              <a:t>Učení o </a:t>
            </a:r>
            <a:r>
              <a:rPr lang="cs-CZ" i="1" smtClean="0">
                <a:latin typeface="Arial" charset="0"/>
              </a:rPr>
              <a:t>predestinaci</a:t>
            </a:r>
            <a:r>
              <a:rPr lang="cs-CZ" smtClean="0">
                <a:latin typeface="Arial" charset="0"/>
              </a:rPr>
              <a:t> (předurčení)</a:t>
            </a:r>
          </a:p>
        </p:txBody>
      </p:sp>
      <p:sp>
        <p:nvSpPr>
          <p:cNvPr id="16387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400" smtClean="0">
                <a:latin typeface="Arial" charset="0"/>
              </a:rPr>
              <a:t>člověk se zrodil v hříchu, je předurčen konat hříchy a propadnout smrti (dědičný hřích)</a:t>
            </a:r>
          </a:p>
          <a:p>
            <a:r>
              <a:rPr lang="cs-CZ" sz="2400" smtClean="0">
                <a:latin typeface="Arial" charset="0"/>
              </a:rPr>
              <a:t>Bůh určil, kdo je předurčen ke spáse a kdo k zatracení</a:t>
            </a:r>
          </a:p>
          <a:p>
            <a:r>
              <a:rPr lang="cs-CZ" sz="2400" smtClean="0">
                <a:latin typeface="Arial" charset="0"/>
              </a:rPr>
              <a:t>později zmírněno – Bůh už v okamžiku našeho narození ví, jaké skutky budeme v životě konat, a jestli tedy dosáhneme spásy nebo ne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smtClean="0">
                <a:latin typeface="Arial" charset="0"/>
              </a:rPr>
              <a:t>Politika</a:t>
            </a:r>
          </a:p>
        </p:txBody>
      </p:sp>
      <p:sp>
        <p:nvSpPr>
          <p:cNvPr id="17411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400" dirty="0" smtClean="0">
                <a:latin typeface="Arial" charset="0"/>
              </a:rPr>
              <a:t>základní spis – De </a:t>
            </a:r>
            <a:r>
              <a:rPr lang="cs-CZ" sz="2400" dirty="0" err="1" smtClean="0">
                <a:latin typeface="Arial" charset="0"/>
              </a:rPr>
              <a:t>civitate</a:t>
            </a:r>
            <a:r>
              <a:rPr lang="cs-CZ" sz="2400" dirty="0" smtClean="0">
                <a:latin typeface="Arial" charset="0"/>
              </a:rPr>
              <a:t> </a:t>
            </a:r>
            <a:r>
              <a:rPr lang="cs-CZ" sz="2400" dirty="0" err="1" smtClean="0">
                <a:latin typeface="Arial" charset="0"/>
              </a:rPr>
              <a:t>Dei</a:t>
            </a:r>
            <a:r>
              <a:rPr lang="cs-CZ" sz="2400" dirty="0" smtClean="0">
                <a:latin typeface="Arial" charset="0"/>
              </a:rPr>
              <a:t> </a:t>
            </a:r>
            <a:r>
              <a:rPr lang="cs-CZ" sz="2400" i="1" dirty="0" smtClean="0">
                <a:latin typeface="Arial" charset="0"/>
              </a:rPr>
              <a:t>(O Obci Boží)</a:t>
            </a:r>
          </a:p>
          <a:p>
            <a:r>
              <a:rPr lang="cs-CZ" sz="2400" b="1" dirty="0" smtClean="0">
                <a:latin typeface="Arial" charset="0"/>
              </a:rPr>
              <a:t>Pozemský stát - </a:t>
            </a:r>
            <a:r>
              <a:rPr lang="cs-CZ" sz="2400" dirty="0" smtClean="0">
                <a:latin typeface="Arial" charset="0"/>
              </a:rPr>
              <a:t> vychází z lidské přirozenosti, tedy z hříchu</a:t>
            </a:r>
          </a:p>
          <a:p>
            <a:pPr lvl="1"/>
            <a:r>
              <a:rPr lang="cs-CZ" sz="2400" dirty="0" smtClean="0">
                <a:latin typeface="Arial" charset="0"/>
              </a:rPr>
              <a:t>je nutným zlem ke </a:t>
            </a:r>
            <a:r>
              <a:rPr lang="cs-CZ" sz="2400" dirty="0" smtClean="0">
                <a:latin typeface="Arial" charset="0"/>
              </a:rPr>
              <a:t>zkrocení </a:t>
            </a:r>
            <a:r>
              <a:rPr lang="cs-CZ" sz="2400" dirty="0" smtClean="0">
                <a:latin typeface="Arial" charset="0"/>
              </a:rPr>
              <a:t>zlého člověka</a:t>
            </a:r>
          </a:p>
          <a:p>
            <a:r>
              <a:rPr lang="cs-CZ" sz="2400" b="1" dirty="0" smtClean="0">
                <a:latin typeface="Arial" charset="0"/>
              </a:rPr>
              <a:t>Boží stát – </a:t>
            </a:r>
            <a:r>
              <a:rPr lang="cs-CZ" sz="2400" dirty="0" smtClean="0">
                <a:latin typeface="Arial" charset="0"/>
              </a:rPr>
              <a:t>vede ke Kristu a jeho církvi</a:t>
            </a:r>
          </a:p>
          <a:p>
            <a:pPr lvl="1"/>
            <a:r>
              <a:rPr lang="cs-CZ" sz="2400" dirty="0" smtClean="0">
                <a:latin typeface="Arial" charset="0"/>
              </a:rPr>
              <a:t>je to pravý, dokonalý stát v nebi, na zemi má svého reprezentanta – </a:t>
            </a:r>
            <a:r>
              <a:rPr lang="cs-CZ" sz="2400" b="1" dirty="0" smtClean="0">
                <a:latin typeface="Arial" charset="0"/>
              </a:rPr>
              <a:t>církev</a:t>
            </a:r>
          </a:p>
          <a:p>
            <a:pPr lvl="1"/>
            <a:r>
              <a:rPr lang="cs-CZ" sz="2400" dirty="0" smtClean="0">
                <a:latin typeface="Arial" charset="0"/>
              </a:rPr>
              <a:t>pozemský stát vedený císařem musí napomáhat církvi v jejím poslání – dovést všechny lidi k pravé víře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latin typeface="Arial" charset="0"/>
              </a:rPr>
              <a:t>Shrnutí</a:t>
            </a:r>
          </a:p>
        </p:txBody>
      </p:sp>
      <p:sp>
        <p:nvSpPr>
          <p:cNvPr id="18435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400" smtClean="0">
                <a:latin typeface="Arial" charset="0"/>
              </a:rPr>
              <a:t>Patristika jako první období středověké filosofie se dělí na dvě období – 1.-4. stol. a 5.-8. stol.</a:t>
            </a:r>
          </a:p>
          <a:p>
            <a:r>
              <a:rPr lang="cs-CZ" sz="2400" smtClean="0">
                <a:latin typeface="Arial" charset="0"/>
              </a:rPr>
              <a:t>v prvním období se tvoří základní dogmata, v druhém se systematizují</a:t>
            </a:r>
          </a:p>
          <a:p>
            <a:r>
              <a:rPr lang="cs-CZ" sz="2400" smtClean="0">
                <a:latin typeface="Arial" charset="0"/>
              </a:rPr>
              <a:t>Sv. Augustin – významný teolog a učitel církve</a:t>
            </a:r>
          </a:p>
          <a:p>
            <a:pPr lvl="1"/>
            <a:r>
              <a:rPr lang="cs-CZ" sz="2400" smtClean="0">
                <a:latin typeface="Arial" charset="0"/>
              </a:rPr>
              <a:t>učení o predestinaci</a:t>
            </a:r>
          </a:p>
          <a:p>
            <a:pPr lvl="1"/>
            <a:r>
              <a:rPr lang="cs-CZ" sz="2400" smtClean="0">
                <a:latin typeface="Arial" charset="0"/>
              </a:rPr>
              <a:t>Pozemský stát vs. Boží obec</a:t>
            </a:r>
          </a:p>
          <a:p>
            <a:endParaRPr lang="cs-CZ" sz="2400" smtClean="0">
              <a:latin typeface="Arial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latin typeface="Arial" charset="0"/>
              </a:rPr>
              <a:t>Zdroje</a:t>
            </a:r>
          </a:p>
        </p:txBody>
      </p:sp>
      <p:sp>
        <p:nvSpPr>
          <p:cNvPr id="19459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http://upload.wikimedia.org/wikipedia/commons/thumb/1/13/Simone_Martini_003.jpg/340px-Simone_Martini_003.jpg</a:t>
            </a:r>
          </a:p>
          <a:p>
            <a:r>
              <a:rPr lang="cs-CZ" smtClean="0"/>
              <a:t>STÖRIG, Hans Joachim. </a:t>
            </a:r>
            <a:r>
              <a:rPr lang="cs-CZ" i="1" smtClean="0"/>
              <a:t>Malé dějiny filozofie</a:t>
            </a:r>
            <a:r>
              <a:rPr lang="cs-CZ" smtClean="0"/>
              <a:t>. 2. rozš. vyd. Praha: Zvon, 1992, 559 s. ISBN 80-711-3058-3.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TC102455610[[fn=Podzim]]</Template>
  <TotalTime>175</TotalTime>
  <Words>408</Words>
  <Application>Microsoft Office PowerPoint</Application>
  <PresentationFormat>Vlastní</PresentationFormat>
  <Paragraphs>66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21" baseType="lpstr">
      <vt:lpstr>Verdana</vt:lpstr>
      <vt:lpstr>Arial</vt:lpstr>
      <vt:lpstr>Wingdings 2</vt:lpstr>
      <vt:lpstr>Calibri</vt:lpstr>
      <vt:lpstr>Calibri Light</vt:lpstr>
      <vt:lpstr>Times New Roman</vt:lpstr>
      <vt:lpstr>Gill Sans MT</vt:lpstr>
      <vt:lpstr>Autumn</vt:lpstr>
      <vt:lpstr>Motiv Office</vt:lpstr>
      <vt:lpstr>Snímek 1</vt:lpstr>
      <vt:lpstr>Anotace  Prezentace:</vt:lpstr>
      <vt:lpstr>Patristika Svatý Augustin</vt:lpstr>
      <vt:lpstr>Vývoj a etapy</vt:lpstr>
      <vt:lpstr>Filosofové prvního období</vt:lpstr>
      <vt:lpstr>Filosofové druhého období</vt:lpstr>
      <vt:lpstr>Svatý Augustin (Augustinus Aurelius)</vt:lpstr>
      <vt:lpstr>Svatý Augustin z Hippa, též Augustinus Aurelius</vt:lpstr>
      <vt:lpstr>Učení o predestinaci (předurčení)</vt:lpstr>
      <vt:lpstr>Politika</vt:lpstr>
      <vt:lpstr>Shrnutí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Kajnar Petr</dc:creator>
  <cp:lastModifiedBy>Dum</cp:lastModifiedBy>
  <cp:revision>11</cp:revision>
  <dcterms:created xsi:type="dcterms:W3CDTF">2014-03-27T11:29:21Z</dcterms:created>
  <dcterms:modified xsi:type="dcterms:W3CDTF">2014-04-03T11:25:57Z</dcterms:modified>
</cp:coreProperties>
</file>