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2" r:id="rId2"/>
    <p:sldId id="270" r:id="rId3"/>
    <p:sldId id="256" r:id="rId4"/>
    <p:sldId id="257" r:id="rId5"/>
    <p:sldId id="258" r:id="rId6"/>
    <p:sldId id="273" r:id="rId7"/>
    <p:sldId id="274" r:id="rId8"/>
    <p:sldId id="277" r:id="rId9"/>
    <p:sldId id="278" r:id="rId10"/>
    <p:sldId id="279" r:id="rId11"/>
    <p:sldId id="276" r:id="rId12"/>
    <p:sldId id="266" r:id="rId13"/>
    <p:sldId id="267" r:id="rId14"/>
    <p:sldId id="268" r:id="rId15"/>
    <p:sldId id="269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VY_32_INOVACE_02_Gotický </a:t>
          </a:r>
          <a:r>
            <a:rPr lang="cs-CZ" sz="2000" baseline="0" dirty="0" smtClean="0"/>
            <a:t>sloh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2.3.2011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DD0AC0-1C24-4D46-98BD-D5E7A8C2770F}" type="presOf" srcId="{B651F6E3-6281-48DB-9319-2AEAFDAE7572}" destId="{70A198DD-41D2-4313-8B5B-1CF1BCF383FB}" srcOrd="1" destOrd="0" presId="urn:microsoft.com/office/officeart/2005/8/layout/target3"/>
    <dgm:cxn modelId="{33817247-4451-4D86-A7F4-D853F2F93DC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CB19F43-991E-444D-8059-B8475569C3C6}" type="presOf" srcId="{D1B46980-6531-4606-95E6-44980827E919}" destId="{004736B2-18D3-4D6D-AA18-DF3F81E9E312}" srcOrd="0" destOrd="0" presId="urn:microsoft.com/office/officeart/2005/8/layout/target3"/>
    <dgm:cxn modelId="{CC71A894-E331-41B1-AB0B-767EB4EA5F53}" type="presOf" srcId="{D8197B8C-B260-4A16-BDF4-0947B075E274}" destId="{5C0D1B75-263C-4468-B985-565C95B9422B}" srcOrd="1" destOrd="0" presId="urn:microsoft.com/office/officeart/2005/8/layout/target3"/>
    <dgm:cxn modelId="{3672D01D-2004-49E4-B458-1214C15D07F0}" type="presOf" srcId="{4C35D32F-0EAB-4CD7-82EE-45574DC2A586}" destId="{2463512F-938D-4E07-9D5C-7B2E99ABD39E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C0F9246-2027-4212-9337-7358FBE0997B}" type="presOf" srcId="{757F3AB3-0718-4624-B441-E567A8F0AB56}" destId="{333A1088-737F-45CB-B68E-254E46348037}" srcOrd="0" destOrd="0" presId="urn:microsoft.com/office/officeart/2005/8/layout/target3"/>
    <dgm:cxn modelId="{E36C6AE4-2B83-4718-ABD9-33BED0A85F9B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A05857-E041-43CA-8C70-ABB15C134CF4}" type="presOf" srcId="{D8197B8C-B260-4A16-BDF4-0947B075E274}" destId="{0F7944D4-5DCA-4B9E-A896-D52854246E44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28CC41D-313C-455E-AA93-52C9DB771F3B}" type="presOf" srcId="{4865AC3F-78E2-43BA-A56B-7C465B8FCF11}" destId="{54F8D70D-FB57-4298-A600-D8F61B2A354A}" srcOrd="0" destOrd="0" presId="urn:microsoft.com/office/officeart/2005/8/layout/target3"/>
    <dgm:cxn modelId="{D767AB58-1102-430B-ABE3-6D34A18659A8}" type="presOf" srcId="{D1B46980-6531-4606-95E6-44980827E919}" destId="{2CDFEC33-8C2A-49C6-B23B-FA3577B1DCE9}" srcOrd="1" destOrd="0" presId="urn:microsoft.com/office/officeart/2005/8/layout/target3"/>
    <dgm:cxn modelId="{35F70B64-E2E4-4370-B3FB-AE97769A94D0}" type="presOf" srcId="{B651F6E3-6281-48DB-9319-2AEAFDAE7572}" destId="{7145B55B-1B24-4B93-A1D4-B8021E4AC78C}" srcOrd="0" destOrd="0" presId="urn:microsoft.com/office/officeart/2005/8/layout/target3"/>
    <dgm:cxn modelId="{CDEE5848-ED65-4C2D-8CC9-52283381C085}" type="presOf" srcId="{4865AC3F-78E2-43BA-A56B-7C465B8FCF11}" destId="{FC425D1D-3DF2-408E-A4F8-250CA94A450A}" srcOrd="1" destOrd="0" presId="urn:microsoft.com/office/officeart/2005/8/layout/target3"/>
    <dgm:cxn modelId="{DFDA06C8-E930-48FC-8D66-2B9F74F49581}" type="presOf" srcId="{D1D4F407-5343-4D3F-B5B9-D407B03CAEB4}" destId="{AED2198E-93D5-4001-81B4-73124B309672}" srcOrd="1" destOrd="0" presId="urn:microsoft.com/office/officeart/2005/8/layout/target3"/>
    <dgm:cxn modelId="{E3B12143-25DE-4161-AC95-980A08CFFD8B}" type="presOf" srcId="{D05761FA-3C71-4DD0-9183-7C99EBE53F4B}" destId="{23526C68-77CF-4757-B0E2-EC80EC09B19D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AFA4903-0610-4334-BAB0-6290B12ED34C}" type="presOf" srcId="{4C35D32F-0EAB-4CD7-82EE-45574DC2A586}" destId="{A02C1AC3-4F1B-47BC-9A88-D00EAE61D85A}" srcOrd="1" destOrd="0" presId="urn:microsoft.com/office/officeart/2005/8/layout/target3"/>
    <dgm:cxn modelId="{B81E8D53-4E21-42BD-BFDF-C1316FD28840}" type="presParOf" srcId="{333A1088-737F-45CB-B68E-254E46348037}" destId="{F5ABB229-8D3B-4694-996A-96F23CF14429}" srcOrd="0" destOrd="0" presId="urn:microsoft.com/office/officeart/2005/8/layout/target3"/>
    <dgm:cxn modelId="{A3BB30F3-5F2C-49E2-83D6-405132B8A0B0}" type="presParOf" srcId="{333A1088-737F-45CB-B68E-254E46348037}" destId="{F41139FD-01EE-4571-8B17-4FB00FC51163}" srcOrd="1" destOrd="0" presId="urn:microsoft.com/office/officeart/2005/8/layout/target3"/>
    <dgm:cxn modelId="{61CBF7FC-4DC2-46FD-B079-E590610C2ECD}" type="presParOf" srcId="{333A1088-737F-45CB-B68E-254E46348037}" destId="{D005CE8C-CC26-4C3E-AC11-E15060ECD759}" srcOrd="2" destOrd="0" presId="urn:microsoft.com/office/officeart/2005/8/layout/target3"/>
    <dgm:cxn modelId="{27CE07AD-9820-405A-BC32-9B4D5FA48C13}" type="presParOf" srcId="{333A1088-737F-45CB-B68E-254E46348037}" destId="{E2699407-A48D-4333-A645-7FA48F1FE3B7}" srcOrd="3" destOrd="0" presId="urn:microsoft.com/office/officeart/2005/8/layout/target3"/>
    <dgm:cxn modelId="{6FB53339-03E2-4A2B-98EC-403C37680FBB}" type="presParOf" srcId="{333A1088-737F-45CB-B68E-254E46348037}" destId="{D5EA2712-68D0-4098-BDE6-B295C6AB6119}" srcOrd="4" destOrd="0" presId="urn:microsoft.com/office/officeart/2005/8/layout/target3"/>
    <dgm:cxn modelId="{5F01FF2F-5FD7-4487-BED0-0320EDDA3545}" type="presParOf" srcId="{333A1088-737F-45CB-B68E-254E46348037}" destId="{54F8D70D-FB57-4298-A600-D8F61B2A354A}" srcOrd="5" destOrd="0" presId="urn:microsoft.com/office/officeart/2005/8/layout/target3"/>
    <dgm:cxn modelId="{B13A2B87-2539-404D-8696-A3570E055B6D}" type="presParOf" srcId="{333A1088-737F-45CB-B68E-254E46348037}" destId="{C616B022-AA0C-4D3B-BDBF-093D86622E86}" srcOrd="6" destOrd="0" presId="urn:microsoft.com/office/officeart/2005/8/layout/target3"/>
    <dgm:cxn modelId="{7062088B-9D77-4366-BE75-0F265FF52E9A}" type="presParOf" srcId="{333A1088-737F-45CB-B68E-254E46348037}" destId="{69684AB7-5B8D-45A5-BC2F-6AF80EB883EF}" srcOrd="7" destOrd="0" presId="urn:microsoft.com/office/officeart/2005/8/layout/target3"/>
    <dgm:cxn modelId="{1504F013-C58E-42FD-9AFE-CA11C1B2CFD4}" type="presParOf" srcId="{333A1088-737F-45CB-B68E-254E46348037}" destId="{004736B2-18D3-4D6D-AA18-DF3F81E9E312}" srcOrd="8" destOrd="0" presId="urn:microsoft.com/office/officeart/2005/8/layout/target3"/>
    <dgm:cxn modelId="{F11FF543-2688-464C-8443-52FD223CE265}" type="presParOf" srcId="{333A1088-737F-45CB-B68E-254E46348037}" destId="{9CCAD005-8609-4003-9C1F-3AFC293FB9F9}" srcOrd="9" destOrd="0" presId="urn:microsoft.com/office/officeart/2005/8/layout/target3"/>
    <dgm:cxn modelId="{01C69210-1C1D-4873-8287-F9C25DC0590F}" type="presParOf" srcId="{333A1088-737F-45CB-B68E-254E46348037}" destId="{0C4087F0-2DA9-4805-A823-C8C5404FEF67}" srcOrd="10" destOrd="0" presId="urn:microsoft.com/office/officeart/2005/8/layout/target3"/>
    <dgm:cxn modelId="{1D2FF10E-87F3-4646-B0B4-6EFBCAC396D3}" type="presParOf" srcId="{333A1088-737F-45CB-B68E-254E46348037}" destId="{7145B55B-1B24-4B93-A1D4-B8021E4AC78C}" srcOrd="11" destOrd="0" presId="urn:microsoft.com/office/officeart/2005/8/layout/target3"/>
    <dgm:cxn modelId="{63742EE1-5133-44DF-9EE2-1AC99CE1465D}" type="presParOf" srcId="{333A1088-737F-45CB-B68E-254E46348037}" destId="{6919BCDB-3A39-4371-A415-42187620F612}" srcOrd="12" destOrd="0" presId="urn:microsoft.com/office/officeart/2005/8/layout/target3"/>
    <dgm:cxn modelId="{3D832209-8982-45EA-B2C4-54D72554E95A}" type="presParOf" srcId="{333A1088-737F-45CB-B68E-254E46348037}" destId="{19974A4C-782A-40F8-BDC1-A903A52CB5DC}" srcOrd="13" destOrd="0" presId="urn:microsoft.com/office/officeart/2005/8/layout/target3"/>
    <dgm:cxn modelId="{7DCAE361-184D-474A-B179-03795428462D}" type="presParOf" srcId="{333A1088-737F-45CB-B68E-254E46348037}" destId="{0F7944D4-5DCA-4B9E-A896-D52854246E44}" srcOrd="14" destOrd="0" presId="urn:microsoft.com/office/officeart/2005/8/layout/target3"/>
    <dgm:cxn modelId="{5E9456DE-C7F1-4F1C-AE68-09116515A14E}" type="presParOf" srcId="{333A1088-737F-45CB-B68E-254E46348037}" destId="{DFC55A8B-2DFD-41AE-A307-96A1D2E66396}" srcOrd="15" destOrd="0" presId="urn:microsoft.com/office/officeart/2005/8/layout/target3"/>
    <dgm:cxn modelId="{4ACB282E-6BD0-444A-BB45-50E3669303D1}" type="presParOf" srcId="{333A1088-737F-45CB-B68E-254E46348037}" destId="{EB210E99-FECE-49F2-86FD-20F903E541DE}" srcOrd="16" destOrd="0" presId="urn:microsoft.com/office/officeart/2005/8/layout/target3"/>
    <dgm:cxn modelId="{42608F16-8D15-4BBF-BD32-5F27B63479F6}" type="presParOf" srcId="{333A1088-737F-45CB-B68E-254E46348037}" destId="{2463512F-938D-4E07-9D5C-7B2E99ABD39E}" srcOrd="17" destOrd="0" presId="urn:microsoft.com/office/officeart/2005/8/layout/target3"/>
    <dgm:cxn modelId="{1130434F-D9E5-4C08-8FC9-A2271BF4746C}" type="presParOf" srcId="{333A1088-737F-45CB-B68E-254E46348037}" destId="{59FE3E3B-A92F-4A98-9A20-76394874AFA6}" srcOrd="18" destOrd="0" presId="urn:microsoft.com/office/officeart/2005/8/layout/target3"/>
    <dgm:cxn modelId="{FC770639-7B7D-4FBB-BB47-BE7644879CCD}" type="presParOf" srcId="{333A1088-737F-45CB-B68E-254E46348037}" destId="{8EB502EF-CA4F-4140-AFB6-D26D41E73615}" srcOrd="19" destOrd="0" presId="urn:microsoft.com/office/officeart/2005/8/layout/target3"/>
    <dgm:cxn modelId="{3EB6D4D9-C381-4C93-AD26-42DA911760CE}" type="presParOf" srcId="{333A1088-737F-45CB-B68E-254E46348037}" destId="{6204D4B4-078C-4ACF-B823-77A728483A32}" srcOrd="20" destOrd="0" presId="urn:microsoft.com/office/officeart/2005/8/layout/target3"/>
    <dgm:cxn modelId="{9A1DC8B7-F99B-42BD-896A-E1FF5AFC7753}" type="presParOf" srcId="{333A1088-737F-45CB-B68E-254E46348037}" destId="{AED2198E-93D5-4001-81B4-73124B309672}" srcOrd="21" destOrd="0" presId="urn:microsoft.com/office/officeart/2005/8/layout/target3"/>
    <dgm:cxn modelId="{97E929AD-292C-48BE-9439-5693B8B8EC82}" type="presParOf" srcId="{333A1088-737F-45CB-B68E-254E46348037}" destId="{FC425D1D-3DF2-408E-A4F8-250CA94A450A}" srcOrd="22" destOrd="0" presId="urn:microsoft.com/office/officeart/2005/8/layout/target3"/>
    <dgm:cxn modelId="{2B443488-57EB-4F58-8D97-8D7355038FEE}" type="presParOf" srcId="{333A1088-737F-45CB-B68E-254E46348037}" destId="{2CDFEC33-8C2A-49C6-B23B-FA3577B1DCE9}" srcOrd="23" destOrd="0" presId="urn:microsoft.com/office/officeart/2005/8/layout/target3"/>
    <dgm:cxn modelId="{B6FE21F4-FAB4-40A7-ACBD-24EC53DF5DE7}" type="presParOf" srcId="{333A1088-737F-45CB-B68E-254E46348037}" destId="{70A198DD-41D2-4313-8B5B-1CF1BCF383FB}" srcOrd="24" destOrd="0" presId="urn:microsoft.com/office/officeart/2005/8/layout/target3"/>
    <dgm:cxn modelId="{F2D07D48-8D95-4761-99BB-B756573C0457}" type="presParOf" srcId="{333A1088-737F-45CB-B68E-254E46348037}" destId="{5C0D1B75-263C-4468-B985-565C95B9422B}" srcOrd="25" destOrd="0" presId="urn:microsoft.com/office/officeart/2005/8/layout/target3"/>
    <dgm:cxn modelId="{9ABD1298-F018-4A1B-BAE0-C0A965B05325}" type="presParOf" srcId="{333A1088-737F-45CB-B68E-254E46348037}" destId="{A02C1AC3-4F1B-47BC-9A88-D00EAE61D85A}" srcOrd="26" destOrd="0" presId="urn:microsoft.com/office/officeart/2005/8/layout/target3"/>
    <dgm:cxn modelId="{2A8FE199-0098-4802-A543-A5C9904C94ED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2.3.2011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VY_32_INOVACE_02_Gotický </a:t>
          </a:r>
          <a:r>
            <a:rPr lang="cs-CZ" sz="2000" kern="1200" baseline="0" dirty="0" smtClean="0"/>
            <a:t>sloh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l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dk1">
              <a:alpha val="90000"/>
              <a:tint val="4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F5571-4627-441A-A3A2-4352ED1308E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47FF10-F6F1-4907-8E73-F3F6794EA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283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51ADBF4-17A1-4759-B2FC-73DA2A6ABE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55021548-4EC1-4C0C-A348-C3EC172266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,_Katedr%C3%A1la,_JV_01.jpg" TargetMode="External"/><Relationship Id="rId3" Type="http://schemas.openxmlformats.org/officeDocument/2006/relationships/hyperlink" Target="http://cs.wikipedia.org/wiki/Soubor:Ms0290.jpg" TargetMode="External"/><Relationship Id="rId7" Type="http://schemas.openxmlformats.org/officeDocument/2006/relationships/hyperlink" Target="http://cs.wikipedia.org/wiki/Soubor:Hrad_Karl%C5%A1tejn.jpg" TargetMode="External"/><Relationship Id="rId2" Type="http://schemas.openxmlformats.org/officeDocument/2006/relationships/hyperlink" Target="http://cs.wikipedia.org/wiki/Soubor:KUTNA_HORA_(js)_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vJakub6.jpg" TargetMode="External"/><Relationship Id="rId11" Type="http://schemas.openxmlformats.org/officeDocument/2006/relationships/hyperlink" Target="http://cs.wikipedia.org/wiki/Soubor:Ane%C5%BEsk%C3%BD-kl%C3%A1%C5%A1ter2011.jpg" TargetMode="External"/><Relationship Id="rId5" Type="http://schemas.openxmlformats.org/officeDocument/2006/relationships/hyperlink" Target="http://cs.wikipedia.org/wiki/Soubor:K%C5%99ivokl%C3%A1t,_hrad_z_vyhl%C3%ADdky.jpg" TargetMode="External"/><Relationship Id="rId10" Type="http://schemas.openxmlformats.org/officeDocument/2006/relationships/hyperlink" Target="http://cs.wikipedia.org/wiki/Soubor:V%C3%ADt_-_vitr%C3%A1%C5%BE.JPG" TargetMode="External"/><Relationship Id="rId4" Type="http://schemas.openxmlformats.org/officeDocument/2006/relationships/hyperlink" Target="http://cs.wikipedia.org/wiki/Soubor:Kutn%C3%A1_Hora-Cathedral_St_Barbara-interior6.jpg" TargetMode="External"/><Relationship Id="rId9" Type="http://schemas.openxmlformats.org/officeDocument/2006/relationships/hyperlink" Target="http://cs.wikipedia.org/wiki/Soubor:Interior_of_St._Vitus_Cathedral_Prague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2458631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283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80728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stručně mapuje gotický sloh v českých zemích.</a:t>
            </a:r>
          </a:p>
          <a:p>
            <a:r>
              <a:rPr lang="cs-CZ" sz="2000" dirty="0" smtClean="0"/>
              <a:t>Žáci si mají zafixovat základní prvky slohu a seznámit se s dochovanými stavbami.  Získané vědomosti následně ověří hravou formou.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18421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899642"/>
          </a:xfrm>
        </p:spPr>
        <p:txBody>
          <a:bodyPr/>
          <a:lstStyle/>
          <a:p>
            <a:r>
              <a:rPr lang="cs-CZ" sz="6600" dirty="0" smtClean="0">
                <a:solidFill>
                  <a:srgbClr val="663300"/>
                </a:solidFill>
              </a:rPr>
              <a:t>G O T I C K Ý</a:t>
            </a:r>
            <a:br>
              <a:rPr lang="cs-CZ" sz="6600" dirty="0" smtClean="0">
                <a:solidFill>
                  <a:srgbClr val="663300"/>
                </a:solidFill>
              </a:rPr>
            </a:br>
            <a:r>
              <a:rPr lang="cs-CZ" sz="6600" dirty="0" smtClean="0">
                <a:solidFill>
                  <a:srgbClr val="663300"/>
                </a:solidFill>
              </a:rPr>
              <a:t>S L O H</a:t>
            </a:r>
            <a:endParaRPr lang="cs-CZ" sz="6600" dirty="0">
              <a:solidFill>
                <a:srgbClr val="6633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0980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800"/>
            <a:ext cx="8435280" cy="44973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 polovině 14</a:t>
            </a:r>
            <a:r>
              <a:rPr lang="cs-CZ" sz="4000" smtClean="0"/>
              <a:t>. století se </a:t>
            </a:r>
            <a:r>
              <a:rPr lang="cs-CZ" sz="4000" dirty="0" smtClean="0"/>
              <a:t>uplatňoval v architektuře styl gotický.</a:t>
            </a:r>
          </a:p>
          <a:p>
            <a:pPr marL="109728" indent="0">
              <a:buNone/>
            </a:pPr>
            <a:endParaRPr lang="cs-CZ" sz="4000" dirty="0" smtClean="0"/>
          </a:p>
          <a:p>
            <a:r>
              <a:rPr lang="cs-CZ" sz="4000" dirty="0" smtClean="0"/>
              <a:t>Dostal se k nám z Francie.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376812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3300"/>
                </a:solidFill>
              </a:rPr>
              <a:t>Stavby gotického slohu: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5069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Stavby jsou vystavěné </a:t>
            </a:r>
            <a:r>
              <a:rPr lang="cs-CZ" b="1" dirty="0" smtClean="0"/>
              <a:t>co nejvíc do výšky</a:t>
            </a:r>
            <a:r>
              <a:rPr lang="cs-CZ" dirty="0" smtClean="0"/>
              <a:t>, jsou     vyšší než románské stavby.</a:t>
            </a:r>
          </a:p>
          <a:p>
            <a:endParaRPr lang="cs-CZ" dirty="0" smtClean="0"/>
          </a:p>
          <a:p>
            <a:r>
              <a:rPr lang="cs-CZ" dirty="0" smtClean="0"/>
              <a:t>Stavitelé vymysleli nový </a:t>
            </a:r>
            <a:r>
              <a:rPr lang="cs-CZ" b="1" dirty="0" smtClean="0"/>
              <a:t>opěrný systém </a:t>
            </a:r>
            <a:r>
              <a:rPr lang="cs-CZ" dirty="0" smtClean="0"/>
              <a:t>těchto vy- </a:t>
            </a:r>
            <a:r>
              <a:rPr lang="cs-CZ" dirty="0" err="1" smtClean="0"/>
              <a:t>sokých</a:t>
            </a:r>
            <a:r>
              <a:rPr lang="cs-CZ" dirty="0" smtClean="0"/>
              <a:t> staveb.</a:t>
            </a:r>
          </a:p>
          <a:p>
            <a:endParaRPr lang="cs-CZ" dirty="0" smtClean="0"/>
          </a:p>
          <a:p>
            <a:r>
              <a:rPr lang="cs-CZ" dirty="0" smtClean="0"/>
              <a:t>Stavby jsou </a:t>
            </a:r>
            <a:r>
              <a:rPr lang="cs-CZ" b="1" dirty="0" smtClean="0"/>
              <a:t>zdobeny mnoha věžičkami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Okna </a:t>
            </a:r>
            <a:r>
              <a:rPr lang="cs-CZ" dirty="0" smtClean="0"/>
              <a:t>mají většinou tvar obdélníku a jsou </a:t>
            </a:r>
            <a:r>
              <a:rPr lang="cs-CZ" dirty="0" err="1" smtClean="0"/>
              <a:t>zakonče</a:t>
            </a:r>
            <a:r>
              <a:rPr lang="cs-CZ" dirty="0" smtClean="0"/>
              <a:t>- na </a:t>
            </a:r>
            <a:r>
              <a:rPr lang="cs-CZ" b="1" dirty="0" smtClean="0"/>
              <a:t>lomeným obloukem</a:t>
            </a:r>
            <a:r>
              <a:rPr lang="cs-CZ" dirty="0" smtClean="0"/>
              <a:t>. Často </a:t>
            </a:r>
            <a:r>
              <a:rPr lang="cs-CZ" smtClean="0"/>
              <a:t>jsou vyplněna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</a:t>
            </a:r>
            <a:r>
              <a:rPr lang="cs-CZ" dirty="0" smtClean="0"/>
              <a:t>obrazy z barevných sklíček (</a:t>
            </a:r>
            <a:r>
              <a:rPr lang="cs-CZ" b="1" dirty="0" smtClean="0"/>
              <a:t>mozaikou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582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Gotika je obdobím budování mohutných hradů na těžko přístupných místech a </a:t>
            </a:r>
          </a:p>
          <a:p>
            <a:pPr marL="109728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nádherných chrámů a klášterů.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10288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sz="4000" smtClean="0">
                <a:solidFill>
                  <a:srgbClr val="663300"/>
                </a:solidFill>
              </a:rPr>
              <a:t>Chrám sv. Barbory v Kutné Hoře</a:t>
            </a:r>
            <a:endParaRPr lang="cs-CZ" sz="400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92514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09728" indent="0">
              <a:buNone/>
            </a:pPr>
            <a:r>
              <a:rPr lang="cs-CZ" sz="2000" b="1" dirty="0" smtClean="0"/>
              <a:t>Opěrný systém kostela sv. Barbory</a:t>
            </a:r>
            <a:r>
              <a:rPr lang="cs-CZ" sz="2000" dirty="0" smtClean="0"/>
              <a:t>		       </a:t>
            </a:r>
            <a:r>
              <a:rPr lang="cs-CZ" sz="2000" b="1" dirty="0" smtClean="0"/>
              <a:t>Síťová žebrová klenba</a:t>
            </a:r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27464"/>
            <a:ext cx="4962128" cy="341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33056"/>
            <a:ext cx="2475359" cy="1773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64904"/>
            <a:ext cx="2316857" cy="325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36520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663300"/>
                </a:solidFill>
              </a:rPr>
              <a:t>Chrámy a kostely</a:t>
            </a:r>
            <a:endParaRPr lang="cs-CZ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5" y="1600200"/>
            <a:ext cx="8856983" cy="4525963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r>
              <a:rPr lang="cs-CZ" sz="2400" b="1" dirty="0" smtClean="0"/>
              <a:t>Kostel sv. Jakuba v Brně</a:t>
            </a:r>
            <a:r>
              <a:rPr lang="cs-CZ" sz="2400" dirty="0" smtClean="0"/>
              <a:t>		</a:t>
            </a:r>
            <a:r>
              <a:rPr lang="cs-CZ" sz="2400" b="1" dirty="0" smtClean="0"/>
              <a:t>Gotické </a:t>
            </a:r>
            <a:r>
              <a:rPr lang="cs-CZ" sz="2400" b="1" dirty="0"/>
              <a:t>fresky v kapli </a:t>
            </a:r>
            <a:r>
              <a:rPr lang="cs-CZ" sz="2400" b="1" dirty="0" smtClean="0"/>
              <a:t>svatého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 Jana </a:t>
            </a:r>
            <a:r>
              <a:rPr lang="cs-CZ" sz="2400" b="1" dirty="0"/>
              <a:t>Křtitele v </a:t>
            </a:r>
            <a:r>
              <a:rPr lang="cs-CZ" sz="2400" b="1" dirty="0" smtClean="0"/>
              <a:t>Olomouci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556792"/>
            <a:ext cx="4032448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995" y="1556792"/>
            <a:ext cx="4290053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1147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/>
          <a:lstStyle/>
          <a:p>
            <a:pPr algn="ctr"/>
            <a:r>
              <a:rPr lang="cs-CZ" sz="3600" smtClean="0">
                <a:solidFill>
                  <a:srgbClr val="663300"/>
                </a:solidFill>
              </a:rPr>
              <a:t>Katedrála sv. Víta na Pražském hradě</a:t>
            </a:r>
            <a:endParaRPr lang="cs-CZ" sz="360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06893" y="1556792"/>
            <a:ext cx="4518243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         </a:t>
            </a:r>
            <a:r>
              <a:rPr lang="cs-CZ" b="1" dirty="0" smtClean="0"/>
              <a:t>Interiér 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katedrály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8"/>
            <a:r>
              <a:rPr lang="cs-CZ" sz="2400" b="1" dirty="0" smtClean="0"/>
              <a:t>Vitráž</a:t>
            </a: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3927381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56792"/>
            <a:ext cx="1837754" cy="2745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49713"/>
            <a:ext cx="2071117" cy="276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88794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3300"/>
                </a:solidFill>
              </a:rPr>
              <a:t>		     Kláštery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5313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pPr marL="109728" indent="0">
              <a:buNone/>
            </a:pPr>
            <a:r>
              <a:rPr lang="cs-CZ" sz="2000" b="1" dirty="0" smtClean="0"/>
              <a:t>Anežský klášter v Praze	                      Vyšebrodský klášter</a:t>
            </a:r>
            <a:endParaRPr lang="cs-CZ" sz="2000" b="1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1975"/>
            <a:ext cx="4664925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62203"/>
            <a:ext cx="3114802" cy="4687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0326109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663300"/>
                </a:solidFill>
              </a:rPr>
              <a:t>Hrady</a:t>
            </a:r>
            <a:endParaRPr lang="cs-CZ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</a:t>
            </a:r>
            <a:r>
              <a:rPr lang="cs-CZ" b="1" dirty="0" smtClean="0"/>
              <a:t>Křivoklát</a:t>
            </a:r>
            <a:r>
              <a:rPr lang="cs-CZ" dirty="0" smtClean="0"/>
              <a:t>		         	</a:t>
            </a:r>
            <a:r>
              <a:rPr lang="cs-CZ" b="1" dirty="0" smtClean="0"/>
              <a:t>     Karlštejn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111585"/>
            <a:ext cx="3277251" cy="4369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66808"/>
            <a:ext cx="4530080" cy="3165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92134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Vyber správné tvrzení</a:t>
            </a:r>
            <a:br>
              <a:rPr lang="cs-CZ" dirty="0" smtClean="0">
                <a:solidFill>
                  <a:srgbClr val="663300"/>
                </a:solidFill>
              </a:rPr>
            </a:br>
            <a:r>
              <a:rPr lang="cs-CZ" smtClean="0">
                <a:solidFill>
                  <a:srgbClr val="663300"/>
                </a:solidFill>
              </a:rPr>
              <a:t>o gotickém </a:t>
            </a:r>
            <a:r>
              <a:rPr lang="cs-CZ" dirty="0" smtClean="0">
                <a:solidFill>
                  <a:srgbClr val="663300"/>
                </a:solidFill>
              </a:rPr>
              <a:t>slohu: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1844824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Dostal se k nám z Francie.</a:t>
            </a:r>
          </a:p>
          <a:p>
            <a:pPr algn="ctr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467544" y="3336324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Dostal se k nám z </a:t>
            </a:r>
            <a:r>
              <a:rPr lang="cs-CZ" sz="3200" b="1" smtClean="0">
                <a:solidFill>
                  <a:schemeClr val="bg1"/>
                </a:solidFill>
              </a:rPr>
              <a:t>Číny.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4869160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Dostal se k nám z </a:t>
            </a:r>
            <a:r>
              <a:rPr lang="cs-CZ" sz="3200" b="1" smtClean="0">
                <a:solidFill>
                  <a:schemeClr val="bg1"/>
                </a:solidFill>
              </a:rPr>
              <a:t>Ruska.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594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Vyber správné tvrzení</a:t>
            </a:r>
            <a:br>
              <a:rPr lang="cs-CZ" dirty="0" smtClean="0">
                <a:solidFill>
                  <a:srgbClr val="663300"/>
                </a:solidFill>
              </a:rPr>
            </a:br>
            <a:r>
              <a:rPr lang="cs-CZ" smtClean="0">
                <a:solidFill>
                  <a:srgbClr val="663300"/>
                </a:solidFill>
              </a:rPr>
              <a:t>o gotickém </a:t>
            </a:r>
            <a:r>
              <a:rPr lang="cs-CZ" dirty="0" smtClean="0">
                <a:solidFill>
                  <a:srgbClr val="663300"/>
                </a:solidFill>
              </a:rPr>
              <a:t>slohu: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11061" y="3501008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Stavby jsou zdobeny mnoha věžičkami.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09319" y="5107777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Stavby jsou </a:t>
            </a:r>
            <a:r>
              <a:rPr lang="cs-CZ" sz="3200" b="1" smtClean="0">
                <a:solidFill>
                  <a:schemeClr val="bg1"/>
                </a:solidFill>
              </a:rPr>
              <a:t>hodně barevné.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1968172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Stavby jsou </a:t>
            </a:r>
            <a:r>
              <a:rPr lang="cs-CZ" sz="3200" b="1" smtClean="0">
                <a:solidFill>
                  <a:schemeClr val="bg1"/>
                </a:solidFill>
              </a:rPr>
              <a:t>nízké.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9808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Vyber správné tvrzení</a:t>
            </a:r>
            <a:br>
              <a:rPr lang="cs-CZ" dirty="0" smtClean="0">
                <a:solidFill>
                  <a:srgbClr val="663300"/>
                </a:solidFill>
              </a:rPr>
            </a:br>
            <a:r>
              <a:rPr lang="cs-CZ" smtClean="0">
                <a:solidFill>
                  <a:srgbClr val="663300"/>
                </a:solidFill>
              </a:rPr>
              <a:t>o gotickém </a:t>
            </a:r>
            <a:r>
              <a:rPr lang="cs-CZ" dirty="0" smtClean="0">
                <a:solidFill>
                  <a:srgbClr val="663300"/>
                </a:solidFill>
              </a:rPr>
              <a:t>slohu: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4471" y="4941168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Staví </a:t>
            </a:r>
            <a:r>
              <a:rPr lang="cs-CZ" sz="3200" b="1" smtClean="0">
                <a:solidFill>
                  <a:schemeClr val="bg1"/>
                </a:solidFill>
              </a:rPr>
              <a:t>se hrady, chrámy a kláštery.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3336324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bg1"/>
                </a:solidFill>
              </a:rPr>
              <a:t>Staví rozlehlé zámky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4471" y="1772816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Staví se především městské domy.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2987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Vyber správné tvrzení</a:t>
            </a:r>
            <a:br>
              <a:rPr lang="cs-CZ" dirty="0" smtClean="0">
                <a:solidFill>
                  <a:srgbClr val="663300"/>
                </a:solidFill>
              </a:rPr>
            </a:br>
            <a:r>
              <a:rPr lang="cs-CZ" dirty="0" smtClean="0">
                <a:solidFill>
                  <a:srgbClr val="663300"/>
                </a:solidFill>
              </a:rPr>
              <a:t>o románském slohu: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1844824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bg1"/>
                </a:solidFill>
              </a:rPr>
              <a:t>Gotická stavba je Chrám s. Barbory v Kutné Hoře.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3336324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bg1"/>
                </a:solidFill>
              </a:rPr>
              <a:t>Gotická stavba je zámek v Litomyšli.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4869160"/>
            <a:ext cx="8208912" cy="1368152"/>
          </a:xfrm>
          <a:prstGeom prst="horizontalScroll">
            <a:avLst/>
          </a:prstGeom>
          <a:solidFill>
            <a:srgbClr val="6633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bg1"/>
                </a:solidFill>
              </a:rPr>
              <a:t>Gotická stavba je Rotunda sv. Jiří na Řípu.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2959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6409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http://cs.wikipedia.org/wiki/Soubor:KUTNA_HORA_(js)_</a:t>
            </a:r>
            <a:r>
              <a:rPr lang="cs-CZ" dirty="0" smtClean="0">
                <a:hlinkClick r:id="rId2"/>
              </a:rPr>
              <a:t>7.jpg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cs.wikipedia.org/wiki/Soubor:Ms0290.jpg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cs.wikipedia.org/wiki/Soubor:Kutn%C3%A1_Hora-Cathedral_St_Barbara-interior6.jpg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http://cs.wikipedia.org/wiki/Soubor:K%C5%99ivokl%C3%A1t,_</a:t>
            </a:r>
            <a:r>
              <a:rPr lang="cs-CZ" dirty="0" smtClean="0">
                <a:hlinkClick r:id="rId5"/>
              </a:rPr>
              <a:t>hrad_z_vyhl%C3%ADdky.jpg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cs.wikipedia.org/wiki/Soubor:SvJakub6.jpg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cs.wikipedia.org/wiki/Soubor:Hrad_Karl%C5%A1tejn.jpg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http://cs.wikipedia.org/wiki/Soubor:Praha,_Katedr%C3%A1la,_</a:t>
            </a:r>
            <a:r>
              <a:rPr lang="cs-CZ" dirty="0" smtClean="0">
                <a:hlinkClick r:id="rId8"/>
              </a:rPr>
              <a:t>JV_01.jpg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http://cs.wikipedia.org/wiki/Soubor:Interior_of_St._</a:t>
            </a:r>
            <a:r>
              <a:rPr lang="cs-CZ" dirty="0" smtClean="0">
                <a:hlinkClick r:id="rId9"/>
              </a:rPr>
              <a:t>Vitus_Cathedral_Prague_01.jpg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http://cs.wikipedia.org/wiki/Soubor:V%C3%ADt_-_</a:t>
            </a:r>
            <a:r>
              <a:rPr lang="cs-CZ" dirty="0" smtClean="0">
                <a:hlinkClick r:id="rId10"/>
              </a:rPr>
              <a:t>vitr%C3%A1%C5%BE.JPG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cs.wikipedia.org/wiki/Soubor:Ane%C5%BEsk%C3%BD-kl%C3%A1%C5%A1ter2011.jpg</a:t>
            </a:r>
            <a:endParaRPr lang="cs-CZ" dirty="0" smtClean="0"/>
          </a:p>
          <a:p>
            <a:r>
              <a:rPr lang="cs-CZ" dirty="0"/>
              <a:t>http://cs.wikipedia.org/wiki/Soubor:Vyssi_Brod_Vysebrodsky_klaster.jpg</a:t>
            </a:r>
          </a:p>
        </p:txBody>
      </p:sp>
    </p:spTree>
    <p:extLst>
      <p:ext uri="{BB962C8B-B14F-4D97-AF65-F5344CB8AC3E}">
        <p14:creationId xmlns:p14="http://schemas.microsoft.com/office/powerpoint/2010/main" val="40978253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131</TotalTime>
  <Words>352</Words>
  <Application>Microsoft Office PowerPoint</Application>
  <PresentationFormat>Předvádění na obrazovce (4:3)</PresentationFormat>
  <Paragraphs>109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Silk</vt:lpstr>
      <vt:lpstr>Prezentace aplikace PowerPoint</vt:lpstr>
      <vt:lpstr>Prezentace aplikace PowerPoint</vt:lpstr>
      <vt:lpstr>G O T I C K Ý S L O H</vt:lpstr>
      <vt:lpstr>Prezentace aplikace PowerPoint</vt:lpstr>
      <vt:lpstr>Stavby gotického slohu:</vt:lpstr>
      <vt:lpstr>Prezentace aplikace PowerPoint</vt:lpstr>
      <vt:lpstr>Chrám sv. Barbory v Kutné Hoře</vt:lpstr>
      <vt:lpstr>Chrámy a kostely</vt:lpstr>
      <vt:lpstr>Katedrála sv. Víta na Pražském hradě</vt:lpstr>
      <vt:lpstr>       Kláštery</vt:lpstr>
      <vt:lpstr>Hrady</vt:lpstr>
      <vt:lpstr>Vyber správné tvrzení o gotickém slohu:</vt:lpstr>
      <vt:lpstr>Vyber správné tvrzení o gotickém slohu:</vt:lpstr>
      <vt:lpstr>Vyber správné tvrzení o gotickém slohu:</vt:lpstr>
      <vt:lpstr>Vyber správné tvrzení o románském slohu: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 O M Á N S K Ý   S L O H</dc:title>
  <dc:creator>a</dc:creator>
  <cp:lastModifiedBy>1SLC</cp:lastModifiedBy>
  <cp:revision>24</cp:revision>
  <dcterms:created xsi:type="dcterms:W3CDTF">2011-02-05T14:21:02Z</dcterms:created>
  <dcterms:modified xsi:type="dcterms:W3CDTF">2012-03-12T15:47:18Z</dcterms:modified>
</cp:coreProperties>
</file>