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9"/>
  </p:notesMasterIdLst>
  <p:sldIdLst>
    <p:sldId id="269" r:id="rId2"/>
    <p:sldId id="270" r:id="rId3"/>
    <p:sldId id="257" r:id="rId4"/>
    <p:sldId id="265" r:id="rId5"/>
    <p:sldId id="258" r:id="rId6"/>
    <p:sldId id="260" r:id="rId7"/>
    <p:sldId id="266" r:id="rId8"/>
    <p:sldId id="262" r:id="rId9"/>
    <p:sldId id="264" r:id="rId10"/>
    <p:sldId id="263" r:id="rId11"/>
    <p:sldId id="267" r:id="rId12"/>
    <p:sldId id="268" r:id="rId13"/>
    <p:sldId id="271" r:id="rId14"/>
    <p:sldId id="272" r:id="rId15"/>
    <p:sldId id="273" r:id="rId16"/>
    <p:sldId id="274" r:id="rId17"/>
    <p:sldId id="259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3_3" csCatId="accent3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VY_32_INOVACE_04_Přemyslovští </a:t>
          </a:r>
          <a:r>
            <a:rPr lang="cs-CZ" sz="2000" baseline="0" dirty="0" smtClean="0"/>
            <a:t>králové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800" dirty="0" smtClean="0"/>
            <a:t>NÁZEV ŠKOLY:  Základní škola Hnátnice, okres Ústí nad Orlicí</a:t>
          </a:r>
          <a:endParaRPr lang="cs-CZ" sz="18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Petra Koutná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 SADY: Vlastivěda pro 4. a 5. </a:t>
          </a:r>
          <a:r>
            <a:rPr lang="cs-CZ" sz="2000" smtClean="0"/>
            <a:t>ročník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 CZ.1.07/1.4.00/21.1871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4865AC3F-78E2-43BA-A56B-7C465B8FCF11}">
      <dgm:prSet custT="1"/>
      <dgm:spPr/>
      <dgm:t>
        <a:bodyPr/>
        <a:lstStyle/>
        <a:p>
          <a:pPr algn="l"/>
          <a:r>
            <a:rPr lang="cs-CZ" sz="2000" dirty="0" smtClean="0"/>
            <a:t>DATUM: 9.4.2011</a:t>
          </a:r>
          <a:endParaRPr lang="cs-CZ" sz="2000" dirty="0"/>
        </a:p>
      </dgm:t>
    </dgm:pt>
    <dgm:pt modelId="{D9035F3F-40E4-44D2-BDEC-8BFACF13ACB4}" type="parTrans" cxnId="{806DB313-5FE6-4929-A678-3696BD1EC39C}">
      <dgm:prSet/>
      <dgm:spPr/>
      <dgm:t>
        <a:bodyPr/>
        <a:lstStyle/>
        <a:p>
          <a:endParaRPr lang="cs-CZ"/>
        </a:p>
      </dgm:t>
    </dgm:pt>
    <dgm:pt modelId="{AC1B04CB-5FFB-4765-BAA6-3C73B9929367}" type="sibTrans" cxnId="{806DB313-5FE6-4929-A678-3696BD1EC39C}">
      <dgm:prSet/>
      <dgm:spPr/>
      <dgm:t>
        <a:bodyPr/>
        <a:lstStyle/>
        <a:p>
          <a:endParaRPr lang="cs-CZ"/>
        </a:p>
      </dgm:t>
    </dgm:pt>
    <dgm:pt modelId="{D05761FA-3C71-4DD0-9183-7C99EBE53F4B}">
      <dgm:prSet custT="1"/>
      <dgm:spPr/>
      <dgm:t>
        <a:bodyPr/>
        <a:lstStyle/>
        <a:p>
          <a:endParaRPr lang="cs-CZ" sz="2000" dirty="0" smtClean="0"/>
        </a:p>
      </dgm:t>
    </dgm:pt>
    <dgm:pt modelId="{AA976F31-B6C2-4F44-AD16-210581F8F750}" type="parTrans" cxnId="{3DD2F2A8-BCEF-4848-BF56-5E4CA7EBE4B6}">
      <dgm:prSet/>
      <dgm:spPr/>
      <dgm:t>
        <a:bodyPr/>
        <a:lstStyle/>
        <a:p>
          <a:endParaRPr lang="cs-CZ"/>
        </a:p>
      </dgm:t>
    </dgm:pt>
    <dgm:pt modelId="{DDDC18D6-5FB0-4A25-8B72-BE62E0EE92EA}" type="sibTrans" cxnId="{3DD2F2A8-BCEF-4848-BF56-5E4CA7EBE4B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-244" custLinFactNeighborY="165"/>
      <dgm:spPr/>
      <dgm:t>
        <a:bodyPr/>
        <a:lstStyle/>
        <a:p>
          <a:endParaRPr lang="cs-CZ"/>
        </a:p>
      </dgm:t>
    </dgm:pt>
    <dgm:pt modelId="{E2699407-A48D-4333-A645-7FA48F1FE3B7}" type="pres">
      <dgm:prSet presAssocID="{4865AC3F-78E2-43BA-A56B-7C465B8FCF11}" presName="vertSpace2" presStyleLbl="node1" presStyleIdx="0" presStyleCnt="7"/>
      <dgm:spPr/>
      <dgm:t>
        <a:bodyPr/>
        <a:lstStyle/>
        <a:p>
          <a:endParaRPr lang="cs-CZ"/>
        </a:p>
      </dgm:t>
    </dgm:pt>
    <dgm:pt modelId="{D5EA2712-68D0-4098-BDE6-B295C6AB6119}" type="pres">
      <dgm:prSet presAssocID="{4865AC3F-78E2-43BA-A56B-7C465B8FCF11}" presName="circle2" presStyleLbl="node1" presStyleIdx="1" presStyleCnt="7"/>
      <dgm:spPr/>
      <dgm:t>
        <a:bodyPr/>
        <a:lstStyle/>
        <a:p>
          <a:endParaRPr lang="cs-CZ"/>
        </a:p>
      </dgm:t>
    </dgm:pt>
    <dgm:pt modelId="{54F8D70D-FB57-4298-A600-D8F61B2A354A}" type="pres">
      <dgm:prSet presAssocID="{4865AC3F-78E2-43BA-A56B-7C465B8FCF11}" presName="rect2" presStyleLbl="alignAcc1" presStyleIdx="1" presStyleCnt="7"/>
      <dgm:spPr/>
      <dgm:t>
        <a:bodyPr/>
        <a:lstStyle/>
        <a:p>
          <a:endParaRPr lang="cs-CZ"/>
        </a:p>
      </dgm:t>
    </dgm:pt>
    <dgm:pt modelId="{C616B022-AA0C-4D3B-BDBF-093D86622E86}" type="pres">
      <dgm:prSet presAssocID="{D1B46980-6531-4606-95E6-44980827E919}" presName="vertSpace3" presStyleLbl="node1" presStyleIdx="1" presStyleCnt="7"/>
      <dgm:spPr/>
      <dgm:t>
        <a:bodyPr/>
        <a:lstStyle/>
        <a:p>
          <a:endParaRPr lang="cs-CZ"/>
        </a:p>
      </dgm:t>
    </dgm:pt>
    <dgm:pt modelId="{69684AB7-5B8D-45A5-BC2F-6AF80EB883EF}" type="pres">
      <dgm:prSet presAssocID="{D1B46980-6531-4606-95E6-44980827E919}" presName="circle3" presStyleLbl="node1" presStyleIdx="2" presStyleCnt="7" custLinFactNeighborX="-715" custLinFactNeighborY="-953"/>
      <dgm:spPr/>
      <dgm:t>
        <a:bodyPr/>
        <a:lstStyle/>
        <a:p>
          <a:endParaRPr lang="cs-CZ"/>
        </a:p>
      </dgm:t>
    </dgm:pt>
    <dgm:pt modelId="{004736B2-18D3-4D6D-AA18-DF3F81E9E312}" type="pres">
      <dgm:prSet presAssocID="{D1B46980-6531-4606-95E6-44980827E919}" presName="rect3" presStyleLbl="alignAcc1" presStyleIdx="2" presStyleCnt="7"/>
      <dgm:spPr/>
      <dgm:t>
        <a:bodyPr/>
        <a:lstStyle/>
        <a:p>
          <a:endParaRPr lang="cs-CZ"/>
        </a:p>
      </dgm:t>
    </dgm:pt>
    <dgm:pt modelId="{9CCAD005-8609-4003-9C1F-3AFC293FB9F9}" type="pres">
      <dgm:prSet presAssocID="{B651F6E3-6281-48DB-9319-2AEAFDAE7572}" presName="vertSpace4" presStyleLbl="node1" presStyleIdx="2" presStyleCnt="7"/>
      <dgm:spPr/>
      <dgm:t>
        <a:bodyPr/>
        <a:lstStyle/>
        <a:p>
          <a:endParaRPr lang="cs-CZ"/>
        </a:p>
      </dgm:t>
    </dgm:pt>
    <dgm:pt modelId="{0C4087F0-2DA9-4805-A823-C8C5404FEF67}" type="pres">
      <dgm:prSet presAssocID="{B651F6E3-6281-48DB-9319-2AEAFDAE7572}" presName="circle4" presStyleLbl="node1" presStyleIdx="3" presStyleCnt="7"/>
      <dgm:spPr/>
      <dgm:t>
        <a:bodyPr/>
        <a:lstStyle/>
        <a:p>
          <a:endParaRPr lang="cs-CZ"/>
        </a:p>
      </dgm:t>
    </dgm:pt>
    <dgm:pt modelId="{7145B55B-1B24-4B93-A1D4-B8021E4AC78C}" type="pres">
      <dgm:prSet presAssocID="{B651F6E3-6281-48DB-9319-2AEAFDAE7572}" presName="rect4" presStyleLbl="alignAcc1" presStyleIdx="3" presStyleCnt="7"/>
      <dgm:spPr/>
      <dgm:t>
        <a:bodyPr/>
        <a:lstStyle/>
        <a:p>
          <a:endParaRPr lang="cs-CZ"/>
        </a:p>
      </dgm:t>
    </dgm:pt>
    <dgm:pt modelId="{6919BCDB-3A39-4371-A415-42187620F612}" type="pres">
      <dgm:prSet presAssocID="{D8197B8C-B260-4A16-BDF4-0947B075E274}" presName="vertSpace5" presStyleLbl="node1" presStyleIdx="3" presStyleCnt="7"/>
      <dgm:spPr/>
      <dgm:t>
        <a:bodyPr/>
        <a:lstStyle/>
        <a:p>
          <a:endParaRPr lang="cs-CZ"/>
        </a:p>
      </dgm:t>
    </dgm:pt>
    <dgm:pt modelId="{19974A4C-782A-40F8-BDC1-A903A52CB5DC}" type="pres">
      <dgm:prSet presAssocID="{D8197B8C-B260-4A16-BDF4-0947B075E274}" presName="circle5" presStyleLbl="node1" presStyleIdx="4" presStyleCnt="7"/>
      <dgm:spPr/>
      <dgm:t>
        <a:bodyPr/>
        <a:lstStyle/>
        <a:p>
          <a:endParaRPr lang="cs-CZ"/>
        </a:p>
      </dgm:t>
    </dgm:pt>
    <dgm:pt modelId="{0F7944D4-5DCA-4B9E-A896-D52854246E44}" type="pres">
      <dgm:prSet presAssocID="{D8197B8C-B260-4A16-BDF4-0947B075E274}" presName="rect5" presStyleLbl="alignAcc1" presStyleIdx="4" presStyleCnt="7"/>
      <dgm:spPr/>
      <dgm:t>
        <a:bodyPr/>
        <a:lstStyle/>
        <a:p>
          <a:endParaRPr lang="cs-CZ"/>
        </a:p>
      </dgm:t>
    </dgm:pt>
    <dgm:pt modelId="{DFC55A8B-2DFD-41AE-A307-96A1D2E66396}" type="pres">
      <dgm:prSet presAssocID="{4C35D32F-0EAB-4CD7-82EE-45574DC2A586}" presName="vertSpace6" presStyleLbl="node1" presStyleIdx="4" presStyleCnt="7"/>
      <dgm:spPr/>
      <dgm:t>
        <a:bodyPr/>
        <a:lstStyle/>
        <a:p>
          <a:endParaRPr lang="cs-CZ"/>
        </a:p>
      </dgm:t>
    </dgm:pt>
    <dgm:pt modelId="{EB210E99-FECE-49F2-86FD-20F903E541DE}" type="pres">
      <dgm:prSet presAssocID="{4C35D32F-0EAB-4CD7-82EE-45574DC2A586}" presName="circle6" presStyleLbl="node1" presStyleIdx="5" presStyleCnt="7"/>
      <dgm:spPr/>
      <dgm:t>
        <a:bodyPr/>
        <a:lstStyle/>
        <a:p>
          <a:endParaRPr lang="cs-CZ"/>
        </a:p>
      </dgm:t>
    </dgm:pt>
    <dgm:pt modelId="{2463512F-938D-4E07-9D5C-7B2E99ABD39E}" type="pres">
      <dgm:prSet presAssocID="{4C35D32F-0EAB-4CD7-82EE-45574DC2A586}" presName="rect6" presStyleLbl="alignAcc1" presStyleIdx="5" presStyleCnt="7"/>
      <dgm:spPr/>
      <dgm:t>
        <a:bodyPr/>
        <a:lstStyle/>
        <a:p>
          <a:endParaRPr lang="cs-CZ"/>
        </a:p>
      </dgm:t>
    </dgm:pt>
    <dgm:pt modelId="{59FE3E3B-A92F-4A98-9A20-76394874AFA6}" type="pres">
      <dgm:prSet presAssocID="{D05761FA-3C71-4DD0-9183-7C99EBE53F4B}" presName="vertSpace7" presStyleLbl="node1" presStyleIdx="5" presStyleCnt="7"/>
      <dgm:spPr/>
      <dgm:t>
        <a:bodyPr/>
        <a:lstStyle/>
        <a:p>
          <a:endParaRPr lang="cs-CZ"/>
        </a:p>
      </dgm:t>
    </dgm:pt>
    <dgm:pt modelId="{8EB502EF-CA4F-4140-AFB6-D26D41E73615}" type="pres">
      <dgm:prSet presAssocID="{D05761FA-3C71-4DD0-9183-7C99EBE53F4B}" presName="circle7" presStyleLbl="node1" presStyleIdx="6" presStyleCnt="7"/>
      <dgm:spPr/>
      <dgm:t>
        <a:bodyPr/>
        <a:lstStyle/>
        <a:p>
          <a:endParaRPr lang="cs-CZ"/>
        </a:p>
      </dgm:t>
    </dgm:pt>
    <dgm:pt modelId="{6204D4B4-078C-4ACF-B823-77A728483A32}" type="pres">
      <dgm:prSet presAssocID="{D05761FA-3C71-4DD0-9183-7C99EBE53F4B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C425D1D-3DF2-408E-A4F8-250CA94A450A}" type="pres">
      <dgm:prSet presAssocID="{4865AC3F-78E2-43BA-A56B-7C465B8FCF11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CDFEC33-8C2A-49C6-B23B-FA3577B1DCE9}" type="pres">
      <dgm:prSet presAssocID="{D1B46980-6531-4606-95E6-44980827E919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0A198DD-41D2-4313-8B5B-1CF1BCF383FB}" type="pres">
      <dgm:prSet presAssocID="{B651F6E3-6281-48DB-9319-2AEAFDAE7572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0D1B75-263C-4468-B985-565C95B9422B}" type="pres">
      <dgm:prSet presAssocID="{D8197B8C-B260-4A16-BDF4-0947B075E274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2C1AC3-4F1B-47BC-9A88-D00EAE61D85A}" type="pres">
      <dgm:prSet presAssocID="{4C35D32F-0EAB-4CD7-82EE-45574DC2A586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3526C68-77CF-4757-B0E2-EC80EC09B19D}" type="pres">
      <dgm:prSet presAssocID="{D05761FA-3C71-4DD0-9183-7C99EBE53F4B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C201F7D-BD69-4D45-97FC-3E19CB0CE839}" type="presOf" srcId="{D05761FA-3C71-4DD0-9183-7C99EBE53F4B}" destId="{23526C68-77CF-4757-B0E2-EC80EC09B19D}" srcOrd="1" destOrd="0" presId="urn:microsoft.com/office/officeart/2005/8/layout/target3"/>
    <dgm:cxn modelId="{CE1BAB51-7CFB-45AC-A864-D6FB1A6EF6F1}" type="presOf" srcId="{B651F6E3-6281-48DB-9319-2AEAFDAE7572}" destId="{7145B55B-1B24-4B93-A1D4-B8021E4AC78C}" srcOrd="0" destOrd="0" presId="urn:microsoft.com/office/officeart/2005/8/layout/target3"/>
    <dgm:cxn modelId="{42724955-2EF5-4D32-B9D4-BC15FA55A46C}" type="presOf" srcId="{D1B46980-6531-4606-95E6-44980827E919}" destId="{004736B2-18D3-4D6D-AA18-DF3F81E9E312}" srcOrd="0" destOrd="0" presId="urn:microsoft.com/office/officeart/2005/8/layout/target3"/>
    <dgm:cxn modelId="{2C6A8EC2-B3E5-473E-99BB-DAD7D0108542}" type="presOf" srcId="{4C35D32F-0EAB-4CD7-82EE-45574DC2A586}" destId="{2463512F-938D-4E07-9D5C-7B2E99ABD39E}" srcOrd="0" destOrd="0" presId="urn:microsoft.com/office/officeart/2005/8/layout/target3"/>
    <dgm:cxn modelId="{7BC66EC3-EBD6-4F3A-99ED-9D25F66FFA51}" srcId="{757F3AB3-0718-4624-B441-E567A8F0AB56}" destId="{B651F6E3-6281-48DB-9319-2AEAFDAE7572}" srcOrd="3" destOrd="0" parTransId="{A571E265-742E-411A-ABCF-E39FDBC7528A}" sibTransId="{E33260FE-399D-481C-B2D6-3B35DD16DC84}"/>
    <dgm:cxn modelId="{EDF6FE6B-9DBE-4D7B-B8FD-7098875B4EED}" srcId="{757F3AB3-0718-4624-B441-E567A8F0AB56}" destId="{D8197B8C-B260-4A16-BDF4-0947B075E274}" srcOrd="4" destOrd="0" parTransId="{51C5993D-B262-45E6-B66E-76BC9D6D883D}" sibTransId="{1AEC7F05-E0FE-459C-BD47-224AC9D7BEE4}"/>
    <dgm:cxn modelId="{C6FA1D6F-D947-4862-8FC5-ED94FB0836F7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2" destOrd="0" parTransId="{4F7B2CF5-A270-4D61-A510-1C1C5A4DCD3B}" sibTransId="{CFF69701-2866-4EF5-BFB5-F3F9B72EB817}"/>
    <dgm:cxn modelId="{83D3EA40-8856-41D2-97B2-51A3F09A3B6D}" type="presOf" srcId="{757F3AB3-0718-4624-B441-E567A8F0AB56}" destId="{333A1088-737F-45CB-B68E-254E46348037}" srcOrd="0" destOrd="0" presId="urn:microsoft.com/office/officeart/2005/8/layout/target3"/>
    <dgm:cxn modelId="{3DD2F2A8-BCEF-4848-BF56-5E4CA7EBE4B6}" srcId="{757F3AB3-0718-4624-B441-E567A8F0AB56}" destId="{D05761FA-3C71-4DD0-9183-7C99EBE53F4B}" srcOrd="6" destOrd="0" parTransId="{AA976F31-B6C2-4F44-AD16-210581F8F750}" sibTransId="{DDDC18D6-5FB0-4A25-8B72-BE62E0EE92EA}"/>
    <dgm:cxn modelId="{495F4FE1-0E49-47FC-9012-6274C247508D}" type="presOf" srcId="{D1D4F407-5343-4D3F-B5B9-D407B03CAEB4}" destId="{AED2198E-93D5-4001-81B4-73124B309672}" srcOrd="1" destOrd="0" presId="urn:microsoft.com/office/officeart/2005/8/layout/target3"/>
    <dgm:cxn modelId="{58D59D35-EB9E-4FFD-9E41-12A2473258E8}" type="presOf" srcId="{4865AC3F-78E2-43BA-A56B-7C465B8FCF11}" destId="{54F8D70D-FB57-4298-A600-D8F61B2A354A}" srcOrd="0" destOrd="0" presId="urn:microsoft.com/office/officeart/2005/8/layout/target3"/>
    <dgm:cxn modelId="{6DF44456-6C8E-4F77-88A4-CD17085EA6BB}" type="presOf" srcId="{D8197B8C-B260-4A16-BDF4-0947B075E274}" destId="{0F7944D4-5DCA-4B9E-A896-D52854246E44}" srcOrd="0" destOrd="0" presId="urn:microsoft.com/office/officeart/2005/8/layout/target3"/>
    <dgm:cxn modelId="{F622EBDA-D265-466C-8476-DEA5A6F89D45}" type="presOf" srcId="{4865AC3F-78E2-43BA-A56B-7C465B8FCF11}" destId="{FC425D1D-3DF2-408E-A4F8-250CA94A450A}" srcOrd="1" destOrd="0" presId="urn:microsoft.com/office/officeart/2005/8/layout/target3"/>
    <dgm:cxn modelId="{7EEBFEDC-E2F7-4198-AD47-A0F28C0E263B}" type="presOf" srcId="{D1B46980-6531-4606-95E6-44980827E919}" destId="{2CDFEC33-8C2A-49C6-B23B-FA3577B1DCE9}" srcOrd="1" destOrd="0" presId="urn:microsoft.com/office/officeart/2005/8/layout/target3"/>
    <dgm:cxn modelId="{ABEBC920-F386-4616-AC79-0BB5BACBC2A5}" type="presOf" srcId="{D05761FA-3C71-4DD0-9183-7C99EBE53F4B}" destId="{6204D4B4-078C-4ACF-B823-77A728483A32}" srcOrd="0" destOrd="0" presId="urn:microsoft.com/office/officeart/2005/8/layout/target3"/>
    <dgm:cxn modelId="{69B9D24A-7DE2-4023-8A12-1FAA8176D8D4}" type="presOf" srcId="{4C35D32F-0EAB-4CD7-82EE-45574DC2A586}" destId="{A02C1AC3-4F1B-47BC-9A88-D00EAE61D85A}" srcOrd="1" destOrd="0" presId="urn:microsoft.com/office/officeart/2005/8/layout/target3"/>
    <dgm:cxn modelId="{806DB313-5FE6-4929-A678-3696BD1EC39C}" srcId="{757F3AB3-0718-4624-B441-E567A8F0AB56}" destId="{4865AC3F-78E2-43BA-A56B-7C465B8FCF11}" srcOrd="1" destOrd="0" parTransId="{D9035F3F-40E4-44D2-BDEC-8BFACF13ACB4}" sibTransId="{AC1B04CB-5FFB-4765-BAA6-3C73B9929367}"/>
    <dgm:cxn modelId="{95AA8FF2-1A01-4601-9DA4-87E1D552412F}" type="presOf" srcId="{D8197B8C-B260-4A16-BDF4-0947B075E274}" destId="{5C0D1B75-263C-4468-B985-565C95B9422B}" srcOrd="1" destOrd="0" presId="urn:microsoft.com/office/officeart/2005/8/layout/target3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786C1601-5916-4D89-9DA3-753518C603B8}" type="presOf" srcId="{B651F6E3-6281-48DB-9319-2AEAFDAE7572}" destId="{70A198DD-41D2-4313-8B5B-1CF1BCF383FB}" srcOrd="1" destOrd="0" presId="urn:microsoft.com/office/officeart/2005/8/layout/target3"/>
    <dgm:cxn modelId="{DC8AAD8A-D272-4C39-B72C-909889994F5B}" type="presParOf" srcId="{333A1088-737F-45CB-B68E-254E46348037}" destId="{F5ABB229-8D3B-4694-996A-96F23CF14429}" srcOrd="0" destOrd="0" presId="urn:microsoft.com/office/officeart/2005/8/layout/target3"/>
    <dgm:cxn modelId="{1938C321-E880-4F95-899C-8FA008FCDC85}" type="presParOf" srcId="{333A1088-737F-45CB-B68E-254E46348037}" destId="{F41139FD-01EE-4571-8B17-4FB00FC51163}" srcOrd="1" destOrd="0" presId="urn:microsoft.com/office/officeart/2005/8/layout/target3"/>
    <dgm:cxn modelId="{F4C26768-AF65-41BA-AE22-4FF1FB92E98B}" type="presParOf" srcId="{333A1088-737F-45CB-B68E-254E46348037}" destId="{D005CE8C-CC26-4C3E-AC11-E15060ECD759}" srcOrd="2" destOrd="0" presId="urn:microsoft.com/office/officeart/2005/8/layout/target3"/>
    <dgm:cxn modelId="{6E9A3F9D-55D8-4F2E-A84E-352F4C4254FE}" type="presParOf" srcId="{333A1088-737F-45CB-B68E-254E46348037}" destId="{E2699407-A48D-4333-A645-7FA48F1FE3B7}" srcOrd="3" destOrd="0" presId="urn:microsoft.com/office/officeart/2005/8/layout/target3"/>
    <dgm:cxn modelId="{B207FB64-384F-470E-B857-0806D8220A47}" type="presParOf" srcId="{333A1088-737F-45CB-B68E-254E46348037}" destId="{D5EA2712-68D0-4098-BDE6-B295C6AB6119}" srcOrd="4" destOrd="0" presId="urn:microsoft.com/office/officeart/2005/8/layout/target3"/>
    <dgm:cxn modelId="{EDF3354D-ACB6-4376-B05C-ABA30155F9F2}" type="presParOf" srcId="{333A1088-737F-45CB-B68E-254E46348037}" destId="{54F8D70D-FB57-4298-A600-D8F61B2A354A}" srcOrd="5" destOrd="0" presId="urn:microsoft.com/office/officeart/2005/8/layout/target3"/>
    <dgm:cxn modelId="{75B23F8E-8F67-4CC2-A0FA-267215D31D57}" type="presParOf" srcId="{333A1088-737F-45CB-B68E-254E46348037}" destId="{C616B022-AA0C-4D3B-BDBF-093D86622E86}" srcOrd="6" destOrd="0" presId="urn:microsoft.com/office/officeart/2005/8/layout/target3"/>
    <dgm:cxn modelId="{93C94386-96A0-480B-99CC-F0DC28190A7F}" type="presParOf" srcId="{333A1088-737F-45CB-B68E-254E46348037}" destId="{69684AB7-5B8D-45A5-BC2F-6AF80EB883EF}" srcOrd="7" destOrd="0" presId="urn:microsoft.com/office/officeart/2005/8/layout/target3"/>
    <dgm:cxn modelId="{D71EB0B9-2976-49C9-8F96-A117AB4E8476}" type="presParOf" srcId="{333A1088-737F-45CB-B68E-254E46348037}" destId="{004736B2-18D3-4D6D-AA18-DF3F81E9E312}" srcOrd="8" destOrd="0" presId="urn:microsoft.com/office/officeart/2005/8/layout/target3"/>
    <dgm:cxn modelId="{FC4B5B6D-F64F-4AD1-BD48-46417FCC0110}" type="presParOf" srcId="{333A1088-737F-45CB-B68E-254E46348037}" destId="{9CCAD005-8609-4003-9C1F-3AFC293FB9F9}" srcOrd="9" destOrd="0" presId="urn:microsoft.com/office/officeart/2005/8/layout/target3"/>
    <dgm:cxn modelId="{F6FB3357-44F0-419C-AA9F-D9B837E8B99F}" type="presParOf" srcId="{333A1088-737F-45CB-B68E-254E46348037}" destId="{0C4087F0-2DA9-4805-A823-C8C5404FEF67}" srcOrd="10" destOrd="0" presId="urn:microsoft.com/office/officeart/2005/8/layout/target3"/>
    <dgm:cxn modelId="{D03C3218-2B10-44B4-B83A-121F1A59E349}" type="presParOf" srcId="{333A1088-737F-45CB-B68E-254E46348037}" destId="{7145B55B-1B24-4B93-A1D4-B8021E4AC78C}" srcOrd="11" destOrd="0" presId="urn:microsoft.com/office/officeart/2005/8/layout/target3"/>
    <dgm:cxn modelId="{A510A28C-8C5C-4983-A04F-5C5A72FF2632}" type="presParOf" srcId="{333A1088-737F-45CB-B68E-254E46348037}" destId="{6919BCDB-3A39-4371-A415-42187620F612}" srcOrd="12" destOrd="0" presId="urn:microsoft.com/office/officeart/2005/8/layout/target3"/>
    <dgm:cxn modelId="{DD8D8D82-5518-4032-8344-848271BF27C2}" type="presParOf" srcId="{333A1088-737F-45CB-B68E-254E46348037}" destId="{19974A4C-782A-40F8-BDC1-A903A52CB5DC}" srcOrd="13" destOrd="0" presId="urn:microsoft.com/office/officeart/2005/8/layout/target3"/>
    <dgm:cxn modelId="{9E6C4A6A-3B18-48DB-BE65-FB81C13E578A}" type="presParOf" srcId="{333A1088-737F-45CB-B68E-254E46348037}" destId="{0F7944D4-5DCA-4B9E-A896-D52854246E44}" srcOrd="14" destOrd="0" presId="urn:microsoft.com/office/officeart/2005/8/layout/target3"/>
    <dgm:cxn modelId="{72A68633-3B2C-4723-877B-0BEA3D7A9EC9}" type="presParOf" srcId="{333A1088-737F-45CB-B68E-254E46348037}" destId="{DFC55A8B-2DFD-41AE-A307-96A1D2E66396}" srcOrd="15" destOrd="0" presId="urn:microsoft.com/office/officeart/2005/8/layout/target3"/>
    <dgm:cxn modelId="{08F8DDA2-BCBD-464D-88B1-B67429E70B39}" type="presParOf" srcId="{333A1088-737F-45CB-B68E-254E46348037}" destId="{EB210E99-FECE-49F2-86FD-20F903E541DE}" srcOrd="16" destOrd="0" presId="urn:microsoft.com/office/officeart/2005/8/layout/target3"/>
    <dgm:cxn modelId="{0126896E-707D-4CAC-91B3-5399D26DD972}" type="presParOf" srcId="{333A1088-737F-45CB-B68E-254E46348037}" destId="{2463512F-938D-4E07-9D5C-7B2E99ABD39E}" srcOrd="17" destOrd="0" presId="urn:microsoft.com/office/officeart/2005/8/layout/target3"/>
    <dgm:cxn modelId="{5A4140DF-A564-4FED-8B7D-446F8933B973}" type="presParOf" srcId="{333A1088-737F-45CB-B68E-254E46348037}" destId="{59FE3E3B-A92F-4A98-9A20-76394874AFA6}" srcOrd="18" destOrd="0" presId="urn:microsoft.com/office/officeart/2005/8/layout/target3"/>
    <dgm:cxn modelId="{0EE682ED-8840-4468-8DA3-8FFFFC76D074}" type="presParOf" srcId="{333A1088-737F-45CB-B68E-254E46348037}" destId="{8EB502EF-CA4F-4140-AFB6-D26D41E73615}" srcOrd="19" destOrd="0" presId="urn:microsoft.com/office/officeart/2005/8/layout/target3"/>
    <dgm:cxn modelId="{974DB33F-C89A-426C-8345-26A369635774}" type="presParOf" srcId="{333A1088-737F-45CB-B68E-254E46348037}" destId="{6204D4B4-078C-4ACF-B823-77A728483A32}" srcOrd="20" destOrd="0" presId="urn:microsoft.com/office/officeart/2005/8/layout/target3"/>
    <dgm:cxn modelId="{A0DE80AE-25D8-4BD0-AD4A-ABA5C0BA7439}" type="presParOf" srcId="{333A1088-737F-45CB-B68E-254E46348037}" destId="{AED2198E-93D5-4001-81B4-73124B309672}" srcOrd="21" destOrd="0" presId="urn:microsoft.com/office/officeart/2005/8/layout/target3"/>
    <dgm:cxn modelId="{49ABB58D-B9F7-487B-A709-BD4E7957CF7C}" type="presParOf" srcId="{333A1088-737F-45CB-B68E-254E46348037}" destId="{FC425D1D-3DF2-408E-A4F8-250CA94A450A}" srcOrd="22" destOrd="0" presId="urn:microsoft.com/office/officeart/2005/8/layout/target3"/>
    <dgm:cxn modelId="{25467C65-3B37-48ED-8078-79C6D938FE5F}" type="presParOf" srcId="{333A1088-737F-45CB-B68E-254E46348037}" destId="{2CDFEC33-8C2A-49C6-B23B-FA3577B1DCE9}" srcOrd="23" destOrd="0" presId="urn:microsoft.com/office/officeart/2005/8/layout/target3"/>
    <dgm:cxn modelId="{DDF33D74-F17A-4A90-9318-79EE69A07782}" type="presParOf" srcId="{333A1088-737F-45CB-B68E-254E46348037}" destId="{70A198DD-41D2-4313-8B5B-1CF1BCF383FB}" srcOrd="24" destOrd="0" presId="urn:microsoft.com/office/officeart/2005/8/layout/target3"/>
    <dgm:cxn modelId="{047FEA31-0C4F-4D8E-B9AB-C2D18849812E}" type="presParOf" srcId="{333A1088-737F-45CB-B68E-254E46348037}" destId="{5C0D1B75-263C-4468-B985-565C95B9422B}" srcOrd="25" destOrd="0" presId="urn:microsoft.com/office/officeart/2005/8/layout/target3"/>
    <dgm:cxn modelId="{BDEDEB2D-9474-4B5D-B766-8631680B3312}" type="presParOf" srcId="{333A1088-737F-45CB-B68E-254E46348037}" destId="{A02C1AC3-4F1B-47BC-9A88-D00EAE61D85A}" srcOrd="26" destOrd="0" presId="urn:microsoft.com/office/officeart/2005/8/layout/target3"/>
    <dgm:cxn modelId="{086D7526-F7B2-4470-A717-7F82DD9B265B}" type="presParOf" srcId="{333A1088-737F-45CB-B68E-254E46348037}" destId="{23526C68-77CF-4757-B0E2-EC80EC09B19D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979762" cy="29797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3">
                <a:shade val="80000"/>
                <a:hueOff val="0"/>
                <a:satOff val="0"/>
                <a:lumOff val="0"/>
                <a:alphaOff val="0"/>
                <a:shade val="60000"/>
              </a:schemeClr>
            </a:gs>
            <a:gs pos="33000">
              <a:schemeClr val="accent3">
                <a:shade val="80000"/>
                <a:hueOff val="0"/>
                <a:satOff val="0"/>
                <a:lumOff val="0"/>
                <a:alphaOff val="0"/>
                <a:tint val="86500"/>
              </a:schemeClr>
            </a:gs>
            <a:gs pos="46750">
              <a:schemeClr val="accent3">
                <a:shade val="8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53000">
              <a:schemeClr val="accent3">
                <a:shade val="80000"/>
                <a:hueOff val="0"/>
                <a:satOff val="0"/>
                <a:lumOff val="0"/>
                <a:alphaOff val="0"/>
                <a:tint val="71000"/>
                <a:satMod val="112000"/>
              </a:schemeClr>
            </a:gs>
            <a:gs pos="68000">
              <a:schemeClr val="accent3">
                <a:shade val="80000"/>
                <a:hueOff val="0"/>
                <a:satOff val="0"/>
                <a:lumOff val="0"/>
                <a:alphaOff val="0"/>
                <a:tint val="86000"/>
              </a:schemeClr>
            </a:gs>
            <a:gs pos="100000">
              <a:schemeClr val="accent3">
                <a:shade val="80000"/>
                <a:hueOff val="0"/>
                <a:satOff val="0"/>
                <a:lumOff val="0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100000"/>
          </a:lightRig>
        </a:scene3d>
        <a:sp3d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71905" y="0"/>
          <a:ext cx="7367103" cy="29797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 Základní škola Hnátnice, okres Ústí nad Orlicí</a:t>
          </a:r>
          <a:endParaRPr lang="cs-CZ" sz="1800" kern="1200" dirty="0"/>
        </a:p>
      </dsp:txBody>
      <dsp:txXfrm>
        <a:off x="1471905" y="0"/>
        <a:ext cx="7367103" cy="297975"/>
      </dsp:txXfrm>
    </dsp:sp>
    <dsp:sp modelId="{D5EA2712-68D0-4098-BDE6-B295C6AB6119}">
      <dsp:nvSpPr>
        <dsp:cNvPr id="0" name=""/>
        <dsp:cNvSpPr/>
      </dsp:nvSpPr>
      <dsp:spPr>
        <a:xfrm>
          <a:off x="223481" y="297975"/>
          <a:ext cx="2532798" cy="253279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3">
                <a:shade val="80000"/>
                <a:hueOff val="-18342"/>
                <a:satOff val="-1389"/>
                <a:lumOff val="5098"/>
                <a:alphaOff val="0"/>
                <a:shade val="60000"/>
              </a:schemeClr>
            </a:gs>
            <a:gs pos="33000">
              <a:schemeClr val="accent3">
                <a:shade val="80000"/>
                <a:hueOff val="-18342"/>
                <a:satOff val="-1389"/>
                <a:lumOff val="5098"/>
                <a:alphaOff val="0"/>
                <a:tint val="86500"/>
              </a:schemeClr>
            </a:gs>
            <a:gs pos="46750">
              <a:schemeClr val="accent3">
                <a:shade val="80000"/>
                <a:hueOff val="-18342"/>
                <a:satOff val="-1389"/>
                <a:lumOff val="5098"/>
                <a:alphaOff val="0"/>
                <a:tint val="71000"/>
                <a:satMod val="112000"/>
              </a:schemeClr>
            </a:gs>
            <a:gs pos="53000">
              <a:schemeClr val="accent3">
                <a:shade val="80000"/>
                <a:hueOff val="-18342"/>
                <a:satOff val="-1389"/>
                <a:lumOff val="5098"/>
                <a:alphaOff val="0"/>
                <a:tint val="71000"/>
                <a:satMod val="112000"/>
              </a:schemeClr>
            </a:gs>
            <a:gs pos="68000">
              <a:schemeClr val="accent3">
                <a:shade val="80000"/>
                <a:hueOff val="-18342"/>
                <a:satOff val="-1389"/>
                <a:lumOff val="5098"/>
                <a:alphaOff val="0"/>
                <a:tint val="86000"/>
              </a:schemeClr>
            </a:gs>
            <a:gs pos="100000">
              <a:schemeClr val="accent3">
                <a:shade val="80000"/>
                <a:hueOff val="-18342"/>
                <a:satOff val="-1389"/>
                <a:lumOff val="5098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100000"/>
          </a:lightRig>
        </a:scene3d>
        <a:sp3d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4F8D70D-FB57-4298-A600-D8F61B2A354A}">
      <dsp:nvSpPr>
        <dsp:cNvPr id="0" name=""/>
        <dsp:cNvSpPr/>
      </dsp:nvSpPr>
      <dsp:spPr>
        <a:xfrm>
          <a:off x="1489881" y="297975"/>
          <a:ext cx="7367103" cy="25327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80000"/>
              <a:hueOff val="-18342"/>
              <a:satOff val="-1389"/>
              <a:lumOff val="5098"/>
              <a:alphaOff val="0"/>
            </a:schemeClr>
          </a:solidFill>
          <a:prstDash val="solid"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DATUM: 9.4.2011</a:t>
          </a:r>
          <a:endParaRPr lang="cs-CZ" sz="2000" kern="1200" dirty="0"/>
        </a:p>
      </dsp:txBody>
      <dsp:txXfrm>
        <a:off x="1489881" y="297975"/>
        <a:ext cx="7367103" cy="297975"/>
      </dsp:txXfrm>
    </dsp:sp>
    <dsp:sp modelId="{69684AB7-5B8D-45A5-BC2F-6AF80EB883EF}">
      <dsp:nvSpPr>
        <dsp:cNvPr id="0" name=""/>
        <dsp:cNvSpPr/>
      </dsp:nvSpPr>
      <dsp:spPr>
        <a:xfrm>
          <a:off x="432050" y="576073"/>
          <a:ext cx="2085834" cy="20858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3">
                <a:shade val="80000"/>
                <a:hueOff val="-36683"/>
                <a:satOff val="-2779"/>
                <a:lumOff val="10196"/>
                <a:alphaOff val="0"/>
                <a:shade val="60000"/>
              </a:schemeClr>
            </a:gs>
            <a:gs pos="33000">
              <a:schemeClr val="accent3">
                <a:shade val="80000"/>
                <a:hueOff val="-36683"/>
                <a:satOff val="-2779"/>
                <a:lumOff val="10196"/>
                <a:alphaOff val="0"/>
                <a:tint val="86500"/>
              </a:schemeClr>
            </a:gs>
            <a:gs pos="46750">
              <a:schemeClr val="accent3">
                <a:shade val="80000"/>
                <a:hueOff val="-36683"/>
                <a:satOff val="-2779"/>
                <a:lumOff val="10196"/>
                <a:alphaOff val="0"/>
                <a:tint val="71000"/>
                <a:satMod val="112000"/>
              </a:schemeClr>
            </a:gs>
            <a:gs pos="53000">
              <a:schemeClr val="accent3">
                <a:shade val="80000"/>
                <a:hueOff val="-36683"/>
                <a:satOff val="-2779"/>
                <a:lumOff val="10196"/>
                <a:alphaOff val="0"/>
                <a:tint val="71000"/>
                <a:satMod val="112000"/>
              </a:schemeClr>
            </a:gs>
            <a:gs pos="68000">
              <a:schemeClr val="accent3">
                <a:shade val="80000"/>
                <a:hueOff val="-36683"/>
                <a:satOff val="-2779"/>
                <a:lumOff val="10196"/>
                <a:alphaOff val="0"/>
                <a:tint val="86000"/>
              </a:schemeClr>
            </a:gs>
            <a:gs pos="100000">
              <a:schemeClr val="accent3">
                <a:shade val="80000"/>
                <a:hueOff val="-36683"/>
                <a:satOff val="-2779"/>
                <a:lumOff val="10196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100000"/>
          </a:lightRig>
        </a:scene3d>
        <a:sp3d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04736B2-18D3-4D6D-AA18-DF3F81E9E312}">
      <dsp:nvSpPr>
        <dsp:cNvPr id="0" name=""/>
        <dsp:cNvSpPr/>
      </dsp:nvSpPr>
      <dsp:spPr>
        <a:xfrm>
          <a:off x="1489881" y="595951"/>
          <a:ext cx="7367103" cy="20858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80000"/>
              <a:hueOff val="-36683"/>
              <a:satOff val="-2779"/>
              <a:lumOff val="10196"/>
              <a:alphaOff val="0"/>
            </a:schemeClr>
          </a:solidFill>
          <a:prstDash val="solid"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Petra Koutná</a:t>
          </a:r>
          <a:endParaRPr lang="cs-CZ" sz="2000" kern="1200" dirty="0"/>
        </a:p>
      </dsp:txBody>
      <dsp:txXfrm>
        <a:off x="1489881" y="595951"/>
        <a:ext cx="7367103" cy="297975"/>
      </dsp:txXfrm>
    </dsp:sp>
    <dsp:sp modelId="{0C4087F0-2DA9-4805-A823-C8C5404FEF67}">
      <dsp:nvSpPr>
        <dsp:cNvPr id="0" name=""/>
        <dsp:cNvSpPr/>
      </dsp:nvSpPr>
      <dsp:spPr>
        <a:xfrm>
          <a:off x="670445" y="893927"/>
          <a:ext cx="1638870" cy="163887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3">
                <a:shade val="80000"/>
                <a:hueOff val="-55025"/>
                <a:satOff val="-4168"/>
                <a:lumOff val="15294"/>
                <a:alphaOff val="0"/>
                <a:shade val="60000"/>
              </a:schemeClr>
            </a:gs>
            <a:gs pos="33000">
              <a:schemeClr val="accent3">
                <a:shade val="80000"/>
                <a:hueOff val="-55025"/>
                <a:satOff val="-4168"/>
                <a:lumOff val="15294"/>
                <a:alphaOff val="0"/>
                <a:tint val="86500"/>
              </a:schemeClr>
            </a:gs>
            <a:gs pos="46750">
              <a:schemeClr val="accent3">
                <a:shade val="80000"/>
                <a:hueOff val="-55025"/>
                <a:satOff val="-4168"/>
                <a:lumOff val="15294"/>
                <a:alphaOff val="0"/>
                <a:tint val="71000"/>
                <a:satMod val="112000"/>
              </a:schemeClr>
            </a:gs>
            <a:gs pos="53000">
              <a:schemeClr val="accent3">
                <a:shade val="80000"/>
                <a:hueOff val="-55025"/>
                <a:satOff val="-4168"/>
                <a:lumOff val="15294"/>
                <a:alphaOff val="0"/>
                <a:tint val="71000"/>
                <a:satMod val="112000"/>
              </a:schemeClr>
            </a:gs>
            <a:gs pos="68000">
              <a:schemeClr val="accent3">
                <a:shade val="80000"/>
                <a:hueOff val="-55025"/>
                <a:satOff val="-4168"/>
                <a:lumOff val="15294"/>
                <a:alphaOff val="0"/>
                <a:tint val="86000"/>
              </a:schemeClr>
            </a:gs>
            <a:gs pos="100000">
              <a:schemeClr val="accent3">
                <a:shade val="80000"/>
                <a:hueOff val="-55025"/>
                <a:satOff val="-4168"/>
                <a:lumOff val="15294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100000"/>
          </a:lightRig>
        </a:scene3d>
        <a:sp3d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145B55B-1B24-4B93-A1D4-B8021E4AC78C}">
      <dsp:nvSpPr>
        <dsp:cNvPr id="0" name=""/>
        <dsp:cNvSpPr/>
      </dsp:nvSpPr>
      <dsp:spPr>
        <a:xfrm>
          <a:off x="1489881" y="893927"/>
          <a:ext cx="7367103" cy="163887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80000"/>
              <a:hueOff val="-55025"/>
              <a:satOff val="-4168"/>
              <a:lumOff val="15294"/>
              <a:alphaOff val="0"/>
            </a:schemeClr>
          </a:solidFill>
          <a:prstDash val="solid"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VY_32_INOVACE_04_Přemyslovští </a:t>
          </a:r>
          <a:r>
            <a:rPr lang="cs-CZ" sz="2000" kern="1200" baseline="0" dirty="0" smtClean="0"/>
            <a:t>králové</a:t>
          </a:r>
          <a:endParaRPr lang="cs-CZ" sz="2000" kern="1200" dirty="0"/>
        </a:p>
      </dsp:txBody>
      <dsp:txXfrm>
        <a:off x="1489881" y="893927"/>
        <a:ext cx="7367103" cy="297978"/>
      </dsp:txXfrm>
    </dsp:sp>
    <dsp:sp modelId="{19974A4C-782A-40F8-BDC1-A903A52CB5DC}">
      <dsp:nvSpPr>
        <dsp:cNvPr id="0" name=""/>
        <dsp:cNvSpPr/>
      </dsp:nvSpPr>
      <dsp:spPr>
        <a:xfrm>
          <a:off x="893929" y="1191906"/>
          <a:ext cx="1191903" cy="119190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3">
                <a:shade val="80000"/>
                <a:hueOff val="-73366"/>
                <a:satOff val="-5557"/>
                <a:lumOff val="20393"/>
                <a:alphaOff val="0"/>
                <a:shade val="60000"/>
              </a:schemeClr>
            </a:gs>
            <a:gs pos="33000">
              <a:schemeClr val="accent3">
                <a:shade val="80000"/>
                <a:hueOff val="-73366"/>
                <a:satOff val="-5557"/>
                <a:lumOff val="20393"/>
                <a:alphaOff val="0"/>
                <a:tint val="86500"/>
              </a:schemeClr>
            </a:gs>
            <a:gs pos="46750">
              <a:schemeClr val="accent3">
                <a:shade val="80000"/>
                <a:hueOff val="-73366"/>
                <a:satOff val="-5557"/>
                <a:lumOff val="20393"/>
                <a:alphaOff val="0"/>
                <a:tint val="71000"/>
                <a:satMod val="112000"/>
              </a:schemeClr>
            </a:gs>
            <a:gs pos="53000">
              <a:schemeClr val="accent3">
                <a:shade val="80000"/>
                <a:hueOff val="-73366"/>
                <a:satOff val="-5557"/>
                <a:lumOff val="20393"/>
                <a:alphaOff val="0"/>
                <a:tint val="71000"/>
                <a:satMod val="112000"/>
              </a:schemeClr>
            </a:gs>
            <a:gs pos="68000">
              <a:schemeClr val="accent3">
                <a:shade val="80000"/>
                <a:hueOff val="-73366"/>
                <a:satOff val="-5557"/>
                <a:lumOff val="20393"/>
                <a:alphaOff val="0"/>
                <a:tint val="86000"/>
              </a:schemeClr>
            </a:gs>
            <a:gs pos="100000">
              <a:schemeClr val="accent3">
                <a:shade val="80000"/>
                <a:hueOff val="-73366"/>
                <a:satOff val="-5557"/>
                <a:lumOff val="20393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100000"/>
          </a:lightRig>
        </a:scene3d>
        <a:sp3d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F7944D4-5DCA-4B9E-A896-D52854246E44}">
      <dsp:nvSpPr>
        <dsp:cNvPr id="0" name=""/>
        <dsp:cNvSpPr/>
      </dsp:nvSpPr>
      <dsp:spPr>
        <a:xfrm>
          <a:off x="1489881" y="1191906"/>
          <a:ext cx="7367103" cy="119190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80000"/>
              <a:hueOff val="-73366"/>
              <a:satOff val="-5557"/>
              <a:lumOff val="20393"/>
              <a:alphaOff val="0"/>
            </a:schemeClr>
          </a:solidFill>
          <a:prstDash val="solid"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 SADY: Vlastivěda pro 4. a 5. </a:t>
          </a:r>
          <a:r>
            <a:rPr lang="cs-CZ" sz="2000" kern="1200" smtClean="0"/>
            <a:t>ročník</a:t>
          </a:r>
          <a:endParaRPr lang="cs-CZ" sz="2000" kern="1200" dirty="0"/>
        </a:p>
      </dsp:txBody>
      <dsp:txXfrm>
        <a:off x="1489881" y="1191906"/>
        <a:ext cx="7367103" cy="297975"/>
      </dsp:txXfrm>
    </dsp:sp>
    <dsp:sp modelId="{EB210E99-FECE-49F2-86FD-20F903E541DE}">
      <dsp:nvSpPr>
        <dsp:cNvPr id="0" name=""/>
        <dsp:cNvSpPr/>
      </dsp:nvSpPr>
      <dsp:spPr>
        <a:xfrm>
          <a:off x="1117411" y="1489881"/>
          <a:ext cx="744939" cy="74493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3">
                <a:shade val="80000"/>
                <a:hueOff val="-91708"/>
                <a:satOff val="-6947"/>
                <a:lumOff val="25491"/>
                <a:alphaOff val="0"/>
                <a:shade val="60000"/>
              </a:schemeClr>
            </a:gs>
            <a:gs pos="33000">
              <a:schemeClr val="accent3">
                <a:shade val="80000"/>
                <a:hueOff val="-91708"/>
                <a:satOff val="-6947"/>
                <a:lumOff val="25491"/>
                <a:alphaOff val="0"/>
                <a:tint val="86500"/>
              </a:schemeClr>
            </a:gs>
            <a:gs pos="46750">
              <a:schemeClr val="accent3">
                <a:shade val="80000"/>
                <a:hueOff val="-91708"/>
                <a:satOff val="-6947"/>
                <a:lumOff val="25491"/>
                <a:alphaOff val="0"/>
                <a:tint val="71000"/>
                <a:satMod val="112000"/>
              </a:schemeClr>
            </a:gs>
            <a:gs pos="53000">
              <a:schemeClr val="accent3">
                <a:shade val="80000"/>
                <a:hueOff val="-91708"/>
                <a:satOff val="-6947"/>
                <a:lumOff val="25491"/>
                <a:alphaOff val="0"/>
                <a:tint val="71000"/>
                <a:satMod val="112000"/>
              </a:schemeClr>
            </a:gs>
            <a:gs pos="68000">
              <a:schemeClr val="accent3">
                <a:shade val="80000"/>
                <a:hueOff val="-91708"/>
                <a:satOff val="-6947"/>
                <a:lumOff val="25491"/>
                <a:alphaOff val="0"/>
                <a:tint val="86000"/>
              </a:schemeClr>
            </a:gs>
            <a:gs pos="100000">
              <a:schemeClr val="accent3">
                <a:shade val="80000"/>
                <a:hueOff val="-91708"/>
                <a:satOff val="-6947"/>
                <a:lumOff val="25491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100000"/>
          </a:lightRig>
        </a:scene3d>
        <a:sp3d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463512F-938D-4E07-9D5C-7B2E99ABD39E}">
      <dsp:nvSpPr>
        <dsp:cNvPr id="0" name=""/>
        <dsp:cNvSpPr/>
      </dsp:nvSpPr>
      <dsp:spPr>
        <a:xfrm>
          <a:off x="1489881" y="1489881"/>
          <a:ext cx="7367103" cy="74493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80000"/>
              <a:hueOff val="-91708"/>
              <a:satOff val="-6947"/>
              <a:lumOff val="25491"/>
              <a:alphaOff val="0"/>
            </a:schemeClr>
          </a:solidFill>
          <a:prstDash val="solid"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 CZ.1.07/1.4.00/21.1871</a:t>
          </a:r>
          <a:endParaRPr lang="cs-CZ" sz="2000" kern="1200" dirty="0"/>
        </a:p>
      </dsp:txBody>
      <dsp:txXfrm>
        <a:off x="1489881" y="1489881"/>
        <a:ext cx="7367103" cy="297975"/>
      </dsp:txXfrm>
    </dsp:sp>
    <dsp:sp modelId="{8EB502EF-CA4F-4140-AFB6-D26D41E73615}">
      <dsp:nvSpPr>
        <dsp:cNvPr id="0" name=""/>
        <dsp:cNvSpPr/>
      </dsp:nvSpPr>
      <dsp:spPr>
        <a:xfrm>
          <a:off x="1340893" y="1787857"/>
          <a:ext cx="297975" cy="29797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3">
                <a:shade val="80000"/>
                <a:hueOff val="-110049"/>
                <a:satOff val="-8336"/>
                <a:lumOff val="30589"/>
                <a:alphaOff val="0"/>
                <a:shade val="60000"/>
              </a:schemeClr>
            </a:gs>
            <a:gs pos="33000">
              <a:schemeClr val="accent3">
                <a:shade val="80000"/>
                <a:hueOff val="-110049"/>
                <a:satOff val="-8336"/>
                <a:lumOff val="30589"/>
                <a:alphaOff val="0"/>
                <a:tint val="86500"/>
              </a:schemeClr>
            </a:gs>
            <a:gs pos="46750">
              <a:schemeClr val="accent3">
                <a:shade val="80000"/>
                <a:hueOff val="-110049"/>
                <a:satOff val="-8336"/>
                <a:lumOff val="30589"/>
                <a:alphaOff val="0"/>
                <a:tint val="71000"/>
                <a:satMod val="112000"/>
              </a:schemeClr>
            </a:gs>
            <a:gs pos="53000">
              <a:schemeClr val="accent3">
                <a:shade val="80000"/>
                <a:hueOff val="-110049"/>
                <a:satOff val="-8336"/>
                <a:lumOff val="30589"/>
                <a:alphaOff val="0"/>
                <a:tint val="71000"/>
                <a:satMod val="112000"/>
              </a:schemeClr>
            </a:gs>
            <a:gs pos="68000">
              <a:schemeClr val="accent3">
                <a:shade val="80000"/>
                <a:hueOff val="-110049"/>
                <a:satOff val="-8336"/>
                <a:lumOff val="30589"/>
                <a:alphaOff val="0"/>
                <a:tint val="86000"/>
              </a:schemeClr>
            </a:gs>
            <a:gs pos="100000">
              <a:schemeClr val="accent3">
                <a:shade val="80000"/>
                <a:hueOff val="-110049"/>
                <a:satOff val="-8336"/>
                <a:lumOff val="30589"/>
                <a:alphaOff val="0"/>
                <a:shade val="60000"/>
              </a:schemeClr>
            </a:gs>
          </a:gsLst>
          <a:lin ang="8350000" scaled="1"/>
        </a:gradFill>
        <a:ln>
          <a:noFill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100000"/>
          </a:lightRig>
        </a:scene3d>
        <a:sp3d>
          <a:bevelT w="50800" h="508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204D4B4-078C-4ACF-B823-77A728483A32}">
      <dsp:nvSpPr>
        <dsp:cNvPr id="0" name=""/>
        <dsp:cNvSpPr/>
      </dsp:nvSpPr>
      <dsp:spPr>
        <a:xfrm>
          <a:off x="1489881" y="1787857"/>
          <a:ext cx="7367103" cy="2979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80000"/>
              <a:hueOff val="-110049"/>
              <a:satOff val="-8336"/>
              <a:lumOff val="30589"/>
              <a:alphaOff val="0"/>
            </a:schemeClr>
          </a:solidFill>
          <a:prstDash val="solid"/>
        </a:ln>
        <a:effectLst>
          <a:outerShdw blurRad="190500" dist="228600" dir="2700000" sy="90000" rotWithShape="0">
            <a:srgbClr val="000000">
              <a:alpha val="255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</dsp:txBody>
      <dsp:txXfrm>
        <a:off x="1489881" y="1787857"/>
        <a:ext cx="7367103" cy="2979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244457-17ED-4A77-B439-C10FE5AB384F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703394-2353-444A-B144-9ECD2C0B7C4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05890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6788B-A8A9-475D-8950-95D38DDC0A64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35C49-8464-4E9E-AE7A-18BFE4284A96}" type="slidenum">
              <a:rPr lang="cs-CZ" smtClean="0"/>
              <a:t>‹#›</a:t>
            </a:fld>
            <a:endParaRPr lang="cs-CZ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6788B-A8A9-475D-8950-95D38DDC0A64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35C49-8464-4E9E-AE7A-18BFE4284A9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6788B-A8A9-475D-8950-95D38DDC0A64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DC435C49-8464-4E9E-AE7A-18BFE4284A96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6788B-A8A9-475D-8950-95D38DDC0A64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35C49-8464-4E9E-AE7A-18BFE4284A9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6788B-A8A9-475D-8950-95D38DDC0A64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35C49-8464-4E9E-AE7A-18BFE4284A9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6788B-A8A9-475D-8950-95D38DDC0A64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35C49-8464-4E9E-AE7A-18BFE4284A9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6788B-A8A9-475D-8950-95D38DDC0A64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35C49-8464-4E9E-AE7A-18BFE4284A9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6788B-A8A9-475D-8950-95D38DDC0A64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35C49-8464-4E9E-AE7A-18BFE4284A9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6788B-A8A9-475D-8950-95D38DDC0A64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35C49-8464-4E9E-AE7A-18BFE4284A9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6788B-A8A9-475D-8950-95D38DDC0A64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35C49-8464-4E9E-AE7A-18BFE4284A9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6788B-A8A9-475D-8950-95D38DDC0A64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435C49-8464-4E9E-AE7A-18BFE4284A9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186788B-A8A9-475D-8950-95D38DDC0A64}" type="datetimeFigureOut">
              <a:rPr lang="cs-CZ" smtClean="0"/>
              <a:t>30.3.2012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DC435C49-8464-4E9E-AE7A-18BFE4284A96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Golden_Bull_of_Sicily.jpg" TargetMode="External"/><Relationship Id="rId13" Type="http://schemas.openxmlformats.org/officeDocument/2006/relationships/hyperlink" Target="http://cs.wikipedia.org/wiki/Soubor:Crusader_cavalry.jpg" TargetMode="External"/><Relationship Id="rId3" Type="http://schemas.openxmlformats.org/officeDocument/2006/relationships/hyperlink" Target="http://cs.wikipedia.org/wiki/Soubor:V%C3%A1clav_I..jpg" TargetMode="External"/><Relationship Id="rId7" Type="http://schemas.openxmlformats.org/officeDocument/2006/relationships/hyperlink" Target="http://cs.wikipedia.org/wiki/Soubor:Vaclav2Zbraslkron.jpg" TargetMode="External"/><Relationship Id="rId12" Type="http://schemas.openxmlformats.org/officeDocument/2006/relationships/hyperlink" Target="http://cs.wikipedia.org/wiki/Soubor:Louvre-peinture-francaise-paire-de-chevaliers-romantiques-p1020301.jpg" TargetMode="External"/><Relationship Id="rId2" Type="http://schemas.openxmlformats.org/officeDocument/2006/relationships/hyperlink" Target="http://cs.wikipedia.org/wiki/Soubor:PremyslOtakarI_Parleruvnahrobek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Vaclav3_prijezd.jpg" TargetMode="External"/><Relationship Id="rId11" Type="http://schemas.openxmlformats.org/officeDocument/2006/relationships/hyperlink" Target="http://cs.wikipedia.org/wiki/Soubor:WenceslausIImap-cs.png" TargetMode="External"/><Relationship Id="rId5" Type="http://schemas.openxmlformats.org/officeDocument/2006/relationships/hyperlink" Target="http://cs.wikipedia.org/wiki/Soubor:PO2jakomormarkrabe.jpg" TargetMode="External"/><Relationship Id="rId10" Type="http://schemas.openxmlformats.org/officeDocument/2006/relationships/hyperlink" Target="http://cs.wikipedia.org/wiki/Soubor:Grossi_pragenses_revers.jpg" TargetMode="External"/><Relationship Id="rId4" Type="http://schemas.openxmlformats.org/officeDocument/2006/relationships/hyperlink" Target="http://cs.wikipedia.org/wiki/Soubor:St_Agnes_tending_the_sick.jpg" TargetMode="External"/><Relationship Id="rId9" Type="http://schemas.openxmlformats.org/officeDocument/2006/relationships/hyperlink" Target="http://cs.wikipedia.org/wiki/Soubor:Anklaster_Vaclav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103580053"/>
              </p:ext>
            </p:extLst>
          </p:nvPr>
        </p:nvGraphicFramePr>
        <p:xfrm>
          <a:off x="179512" y="476672"/>
          <a:ext cx="8856984" cy="2979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0743" y="4293096"/>
            <a:ext cx="6078537" cy="1481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76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99592" y="980728"/>
            <a:ext cx="72008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/>
              <a:t>ANOTACE:</a:t>
            </a:r>
          </a:p>
          <a:p>
            <a:endParaRPr lang="cs-CZ" sz="2000" dirty="0" smtClean="0"/>
          </a:p>
          <a:p>
            <a:r>
              <a:rPr lang="cs-CZ" sz="2000" dirty="0" smtClean="0"/>
              <a:t>Žáci se seznamují s posledními Přemyslovci, získávají informace o životě ve 13. století</a:t>
            </a:r>
          </a:p>
          <a:p>
            <a:r>
              <a:rPr lang="cs-CZ" sz="2000" dirty="0" smtClean="0"/>
              <a:t>Ke konci prezentace plní několik úkolů k procvičení nových znalostí. Mohou políčka přetahovat myší(perem) tak, aby splnili úkol – nebo mohou použít fix a pracovat  na tabuli s jeho pomocí.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262981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PŘEMYSLOVŠTÍ KRÁLOVÉ</a:t>
            </a:r>
            <a:endParaRPr lang="cs-CZ" dirty="0"/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9055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České království ve 13.st.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 české země je to </a:t>
            </a:r>
            <a:r>
              <a:rPr lang="cs-CZ" u="sng" dirty="0" smtClean="0"/>
              <a:t>období rozkvětu</a:t>
            </a:r>
            <a:r>
              <a:rPr lang="cs-CZ" dirty="0" smtClean="0"/>
              <a:t>.</a:t>
            </a:r>
          </a:p>
          <a:p>
            <a:r>
              <a:rPr lang="cs-CZ" dirty="0" smtClean="0"/>
              <a:t>Vznikají </a:t>
            </a:r>
            <a:r>
              <a:rPr lang="cs-CZ" u="sng" dirty="0" smtClean="0"/>
              <a:t>první města</a:t>
            </a:r>
            <a:r>
              <a:rPr lang="cs-CZ" dirty="0" smtClean="0"/>
              <a:t>.</a:t>
            </a:r>
          </a:p>
          <a:p>
            <a:r>
              <a:rPr lang="cs-CZ" dirty="0" smtClean="0"/>
              <a:t>Je budována řada </a:t>
            </a:r>
            <a:r>
              <a:rPr lang="cs-CZ" u="sng" dirty="0" smtClean="0"/>
              <a:t>hradů</a:t>
            </a:r>
            <a:r>
              <a:rPr lang="cs-CZ" dirty="0" smtClean="0"/>
              <a:t> a </a:t>
            </a:r>
            <a:r>
              <a:rPr lang="cs-CZ" u="sng" dirty="0" smtClean="0"/>
              <a:t>kostelů</a:t>
            </a:r>
            <a:r>
              <a:rPr lang="cs-CZ" dirty="0" smtClean="0"/>
              <a:t>.</a:t>
            </a:r>
          </a:p>
          <a:p>
            <a:r>
              <a:rPr lang="cs-CZ" dirty="0" smtClean="0"/>
              <a:t>Je podporován </a:t>
            </a:r>
            <a:r>
              <a:rPr lang="cs-CZ" u="sng" dirty="0" smtClean="0"/>
              <a:t>obchod</a:t>
            </a:r>
            <a:r>
              <a:rPr lang="cs-CZ" dirty="0" smtClean="0"/>
              <a:t>, </a:t>
            </a:r>
            <a:r>
              <a:rPr lang="cs-CZ" u="sng" dirty="0" smtClean="0"/>
              <a:t>trhy</a:t>
            </a:r>
            <a:r>
              <a:rPr lang="cs-CZ" dirty="0" smtClean="0"/>
              <a:t> a </a:t>
            </a:r>
            <a:r>
              <a:rPr lang="cs-CZ" u="sng" dirty="0" smtClean="0"/>
              <a:t>řemesla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6880" y="4005064"/>
            <a:ext cx="4581525" cy="211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5856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57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Přemysl Otakar I.</a:t>
            </a:r>
            <a:endParaRPr lang="cs-CZ" sz="57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37160" indent="0">
              <a:buNone/>
            </a:pPr>
            <a:endParaRPr lang="cs-CZ" dirty="0"/>
          </a:p>
          <a:p>
            <a:pPr marL="137160" indent="0">
              <a:buNone/>
            </a:pPr>
            <a:endParaRPr lang="cs-CZ" dirty="0"/>
          </a:p>
          <a:p>
            <a:r>
              <a:rPr lang="cs-CZ" dirty="0" smtClean="0"/>
              <a:t>Zdatný panovník, dosáhl uznání u ostatních evropských panovníků i u papeže.</a:t>
            </a:r>
          </a:p>
          <a:p>
            <a:r>
              <a:rPr lang="cs-CZ" dirty="0" smtClean="0"/>
              <a:t>V roce </a:t>
            </a:r>
            <a:r>
              <a:rPr lang="cs-CZ" u="sng" dirty="0" smtClean="0"/>
              <a:t>1212</a:t>
            </a:r>
            <a:r>
              <a:rPr lang="cs-CZ" dirty="0" smtClean="0"/>
              <a:t> získal </a:t>
            </a:r>
            <a:r>
              <a:rPr lang="cs-CZ" u="sng" dirty="0" smtClean="0"/>
              <a:t>Zlatou bulu sicilskou</a:t>
            </a:r>
            <a:r>
              <a:rPr lang="cs-CZ" dirty="0" smtClean="0"/>
              <a:t>. Listina zaručovala, že se </a:t>
            </a:r>
            <a:r>
              <a:rPr lang="cs-CZ" u="sng" dirty="0" smtClean="0"/>
              <a:t>královský titul dědí z otce na syna.</a:t>
            </a:r>
          </a:p>
          <a:p>
            <a:endParaRPr lang="cs-CZ" dirty="0" smtClean="0"/>
          </a:p>
          <a:p>
            <a:pPr algn="r"/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148" y="116632"/>
            <a:ext cx="1645106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7073" y="4505664"/>
            <a:ext cx="1656261" cy="2348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24556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6000" dirty="0" smtClean="0"/>
              <a:t>Václav I.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Za jeho vlády pokračuje </a:t>
            </a:r>
            <a:r>
              <a:rPr lang="cs-CZ" u="sng" dirty="0" smtClean="0"/>
              <a:t>osidlování</a:t>
            </a:r>
            <a:r>
              <a:rPr lang="cs-CZ" dirty="0" smtClean="0"/>
              <a:t> </a:t>
            </a:r>
            <a:r>
              <a:rPr lang="cs-CZ" dirty="0" smtClean="0"/>
              <a:t>do té doby zalesněných oblastí.</a:t>
            </a:r>
          </a:p>
          <a:p>
            <a:r>
              <a:rPr lang="cs-CZ" dirty="0" smtClean="0"/>
              <a:t>Svou moc upevnil i díky bohatým </a:t>
            </a:r>
            <a:r>
              <a:rPr lang="cs-CZ" u="sng" dirty="0" smtClean="0"/>
              <a:t>nalezištím stříbra.</a:t>
            </a:r>
          </a:p>
          <a:p>
            <a:r>
              <a:rPr lang="cs-CZ" dirty="0" smtClean="0"/>
              <a:t>Centrem těžby je Jihlava.</a:t>
            </a:r>
          </a:p>
          <a:p>
            <a:endParaRPr lang="cs-CZ" dirty="0" smtClean="0"/>
          </a:p>
          <a:p>
            <a:pPr marL="137160" indent="0" algn="r">
              <a:buNone/>
            </a:pPr>
            <a:r>
              <a:rPr lang="cs-CZ" sz="2000" dirty="0" smtClean="0"/>
              <a:t>Hrobka v </a:t>
            </a:r>
            <a:r>
              <a:rPr lang="cs-CZ" sz="2000" dirty="0"/>
              <a:t>Anežském </a:t>
            </a:r>
            <a:r>
              <a:rPr lang="cs-CZ" sz="2000" dirty="0" smtClean="0"/>
              <a:t>klášteře</a:t>
            </a:r>
            <a:r>
              <a:rPr lang="cs-CZ" dirty="0" smtClean="0"/>
              <a:t>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552" y="260648"/>
            <a:ext cx="2341764" cy="23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5085184"/>
            <a:ext cx="3384376" cy="16786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4718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5700" dirty="0" smtClean="0"/>
              <a:t>Anežka Česká</a:t>
            </a:r>
            <a:endParaRPr lang="cs-CZ" sz="5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 smtClean="0"/>
              <a:t>Dcera Přemysla </a:t>
            </a:r>
            <a:r>
              <a:rPr lang="cs-CZ" dirty="0"/>
              <a:t>O</a:t>
            </a:r>
            <a:r>
              <a:rPr lang="cs-CZ" dirty="0" smtClean="0"/>
              <a:t>takara I., nebyla královnou.</a:t>
            </a:r>
          </a:p>
          <a:p>
            <a:r>
              <a:rPr lang="cs-CZ" dirty="0" smtClean="0"/>
              <a:t>Celý život se starala o nemocné, chudé </a:t>
            </a:r>
            <a:r>
              <a:rPr lang="cs-CZ" dirty="0" smtClean="0"/>
              <a:t>             a </a:t>
            </a:r>
            <a:r>
              <a:rPr lang="cs-CZ" dirty="0" smtClean="0"/>
              <a:t>postižené.</a:t>
            </a:r>
          </a:p>
          <a:p>
            <a:r>
              <a:rPr lang="cs-CZ" dirty="0" smtClean="0"/>
              <a:t>Založila pro ně v Praze </a:t>
            </a:r>
            <a:r>
              <a:rPr lang="cs-CZ" u="sng" dirty="0" smtClean="0"/>
              <a:t>Anežský </a:t>
            </a:r>
            <a:r>
              <a:rPr lang="cs-CZ" u="sng" dirty="0" smtClean="0"/>
              <a:t>klášter</a:t>
            </a:r>
            <a:r>
              <a:rPr lang="cs-CZ" dirty="0" smtClean="0"/>
              <a:t>           se špitálem</a:t>
            </a:r>
            <a:r>
              <a:rPr lang="cs-CZ" dirty="0" smtClean="0"/>
              <a:t>.</a:t>
            </a:r>
          </a:p>
          <a:p>
            <a:r>
              <a:rPr lang="cs-CZ" dirty="0" smtClean="0"/>
              <a:t>Papež ji prohlásil za svatou v roce 1989.</a:t>
            </a:r>
          </a:p>
          <a:p>
            <a:endParaRPr lang="cs-CZ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2107588" cy="2920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2807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5200" dirty="0" smtClean="0"/>
              <a:t>Přemysl Otakar II.</a:t>
            </a:r>
            <a:endParaRPr lang="cs-CZ" sz="5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709160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Nazýván </a:t>
            </a:r>
            <a:r>
              <a:rPr lang="cs-CZ" u="sng" dirty="0" smtClean="0"/>
              <a:t>král železný a zlatý</a:t>
            </a:r>
            <a:r>
              <a:rPr lang="cs-CZ" dirty="0" smtClean="0"/>
              <a:t>.</a:t>
            </a:r>
          </a:p>
          <a:p>
            <a:pPr marL="137160" indent="0">
              <a:buNone/>
            </a:pPr>
            <a:r>
              <a:rPr lang="cs-CZ" dirty="0" smtClean="0"/>
              <a:t>     </a:t>
            </a:r>
            <a:r>
              <a:rPr lang="cs-CZ" sz="2000" dirty="0" smtClean="0"/>
              <a:t>(Železný byl pro spojence a nepřátele díky oddílům rytířů </a:t>
            </a:r>
          </a:p>
          <a:p>
            <a:pPr marL="137160" indent="0">
              <a:buNone/>
            </a:pPr>
            <a:r>
              <a:rPr lang="cs-CZ" sz="2000" dirty="0" smtClean="0"/>
              <a:t>        </a:t>
            </a:r>
            <a:r>
              <a:rPr lang="cs-CZ" sz="2000" dirty="0" smtClean="0"/>
              <a:t>v těžkém </a:t>
            </a:r>
            <a:r>
              <a:rPr lang="cs-CZ" sz="2000" dirty="0" smtClean="0"/>
              <a:t>brnění a zlatý díky bohatství z dolů na stříbro.)</a:t>
            </a:r>
          </a:p>
          <a:p>
            <a:r>
              <a:rPr lang="cs-CZ" dirty="0" smtClean="0"/>
              <a:t>Schopný a cílevědomý panovník, tvrdý válečník, smělý a bezohledný člověk.</a:t>
            </a:r>
          </a:p>
          <a:p>
            <a:r>
              <a:rPr lang="cs-CZ" dirty="0" smtClean="0"/>
              <a:t>Území českého státu se zdvojnásobilo.</a:t>
            </a:r>
          </a:p>
          <a:p>
            <a:r>
              <a:rPr lang="cs-CZ" dirty="0" smtClean="0"/>
              <a:t>Zahynul v </a:t>
            </a:r>
            <a:r>
              <a:rPr lang="cs-CZ" u="sng" dirty="0" smtClean="0"/>
              <a:t>bitvě na Moravském poli</a:t>
            </a:r>
            <a:r>
              <a:rPr lang="cs-CZ" dirty="0" smtClean="0"/>
              <a:t>. </a:t>
            </a:r>
          </a:p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6632"/>
            <a:ext cx="1944216" cy="259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4952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6000" dirty="0" smtClean="0"/>
              <a:t>Václav II.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cs-CZ" dirty="0" smtClean="0"/>
          </a:p>
          <a:p>
            <a:pPr marL="137160" indent="0">
              <a:buNone/>
            </a:pPr>
            <a:endParaRPr lang="cs-CZ" dirty="0" smtClean="0"/>
          </a:p>
          <a:p>
            <a:pPr marL="137160" indent="0">
              <a:buNone/>
            </a:pPr>
            <a:endParaRPr lang="cs-CZ" dirty="0" smtClean="0"/>
          </a:p>
          <a:p>
            <a:r>
              <a:rPr lang="cs-CZ" dirty="0" smtClean="0"/>
              <a:t>Schopný politik a diplomat.</a:t>
            </a:r>
          </a:p>
          <a:p>
            <a:r>
              <a:rPr lang="cs-CZ" dirty="0" smtClean="0"/>
              <a:t>Králem v 7 letech – jeho strýc uvrhl malého Václava do vězení, aby sám mohl vládnout.</a:t>
            </a:r>
          </a:p>
          <a:p>
            <a:r>
              <a:rPr lang="cs-CZ" dirty="0" smtClean="0"/>
              <a:t>V zemi panuje </a:t>
            </a:r>
            <a:r>
              <a:rPr lang="cs-CZ" u="sng" dirty="0" smtClean="0"/>
              <a:t>bezvládí</a:t>
            </a:r>
            <a:r>
              <a:rPr lang="cs-CZ" dirty="0" smtClean="0"/>
              <a:t> – tlupy „Braniborů“ ničí zemi a loupí.</a:t>
            </a:r>
          </a:p>
          <a:p>
            <a:r>
              <a:rPr lang="cs-CZ" dirty="0" smtClean="0"/>
              <a:t>Když se ujme vlády, země vzkvétá.</a:t>
            </a:r>
          </a:p>
          <a:p>
            <a:r>
              <a:rPr lang="cs-CZ" dirty="0" smtClean="0"/>
              <a:t>Zavedl kvalitní měnu: </a:t>
            </a:r>
            <a:r>
              <a:rPr lang="cs-CZ" u="sng" dirty="0" smtClean="0"/>
              <a:t>pražský groš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2592288" cy="2788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941168"/>
            <a:ext cx="1685925" cy="167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2163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cs-CZ" sz="6000" dirty="0" smtClean="0"/>
              <a:t>Václav III.</a:t>
            </a:r>
            <a:endParaRPr lang="cs-CZ" sz="6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4258816" cy="5069160"/>
          </a:xfrm>
        </p:spPr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Král český, polský a uherský.</a:t>
            </a:r>
          </a:p>
          <a:p>
            <a:r>
              <a:rPr lang="cs-CZ" dirty="0" smtClean="0"/>
              <a:t>Vládl pouze 1 rok. Na cestě do Polska byl roku 1306 </a:t>
            </a:r>
            <a:r>
              <a:rPr lang="cs-CZ" u="sng" dirty="0" smtClean="0"/>
              <a:t>v Olomouci zavražděn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2664296" cy="32240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170298"/>
            <a:ext cx="3844211" cy="4108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7112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040560"/>
          </a:xfrm>
        </p:spPr>
        <p:txBody>
          <a:bodyPr>
            <a:normAutofit fontScale="85000" lnSpcReduction="20000"/>
          </a:bodyPr>
          <a:lstStyle/>
          <a:p>
            <a:r>
              <a:rPr lang="cs-CZ" sz="3800" dirty="0" smtClean="0"/>
              <a:t>Smrtí Václava III. </a:t>
            </a:r>
            <a:r>
              <a:rPr lang="cs-CZ" sz="3800" u="sng" dirty="0" smtClean="0"/>
              <a:t>skončila v roce 1306 vláda rodu Přemyslovců</a:t>
            </a:r>
            <a:r>
              <a:rPr lang="cs-CZ" sz="3800" dirty="0" smtClean="0"/>
              <a:t>, která trvala více než 400 let.</a:t>
            </a:r>
          </a:p>
          <a:p>
            <a:pPr marL="137160" indent="0">
              <a:buNone/>
            </a:pPr>
            <a:endParaRPr lang="cs-CZ" sz="3800" dirty="0"/>
          </a:p>
          <a:p>
            <a:pPr marL="137160" indent="0">
              <a:buNone/>
            </a:pPr>
            <a:endParaRPr lang="cs-CZ" sz="3800" dirty="0" smtClean="0"/>
          </a:p>
          <a:p>
            <a:r>
              <a:rPr lang="cs-CZ" sz="3800" dirty="0" smtClean="0"/>
              <a:t>Král Václav III. neměl potomka. Říkáme, že rod </a:t>
            </a:r>
            <a:r>
              <a:rPr lang="cs-CZ" sz="3800" u="sng" dirty="0" smtClean="0"/>
              <a:t>vymřel po meči</a:t>
            </a:r>
            <a:r>
              <a:rPr lang="cs-CZ" sz="3800" dirty="0" smtClean="0"/>
              <a:t>.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137160" indent="0">
              <a:buNone/>
            </a:pPr>
            <a:endParaRPr lang="cs-CZ" dirty="0"/>
          </a:p>
          <a:p>
            <a:pPr marL="137160" indent="0">
              <a:buNone/>
            </a:pPr>
            <a:r>
              <a:rPr lang="cs-CZ" sz="2000" dirty="0" smtClean="0"/>
              <a:t>		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65126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cs-CZ" dirty="0" smtClean="0"/>
              <a:t>Rytíři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268760"/>
            <a:ext cx="8784976" cy="5328592"/>
          </a:xfrm>
        </p:spPr>
        <p:txBody>
          <a:bodyPr/>
          <a:lstStyle/>
          <a:p>
            <a:endParaRPr lang="cs-CZ" dirty="0" smtClean="0"/>
          </a:p>
          <a:p>
            <a:r>
              <a:rPr lang="cs-CZ" dirty="0" smtClean="0"/>
              <a:t>Doba vlády přemyslovských králů je dobou rytířů.</a:t>
            </a:r>
          </a:p>
          <a:p>
            <a:r>
              <a:rPr lang="cs-CZ" dirty="0" smtClean="0"/>
              <a:t>V dobách míru se cvičili v soubojích zvaných </a:t>
            </a:r>
            <a:r>
              <a:rPr lang="cs-CZ" u="sng" dirty="0" smtClean="0"/>
              <a:t>turnaje</a:t>
            </a:r>
            <a:r>
              <a:rPr lang="cs-CZ" dirty="0" smtClean="0"/>
              <a:t>.</a:t>
            </a:r>
          </a:p>
          <a:p>
            <a:r>
              <a:rPr lang="cs-CZ" dirty="0" smtClean="0"/>
              <a:t>Při turnajích bojovali s pomocí </a:t>
            </a:r>
            <a:r>
              <a:rPr lang="cs-CZ" u="sng" dirty="0" smtClean="0"/>
              <a:t>dřevce</a:t>
            </a:r>
            <a:r>
              <a:rPr lang="cs-CZ" dirty="0" smtClean="0"/>
              <a:t> nebo </a:t>
            </a:r>
            <a:r>
              <a:rPr lang="cs-CZ" u="sng" dirty="0" smtClean="0"/>
              <a:t>meče</a:t>
            </a:r>
            <a:r>
              <a:rPr lang="cs-CZ" dirty="0" smtClean="0"/>
              <a:t>.</a:t>
            </a:r>
            <a:endParaRPr lang="cs-CZ" dirty="0"/>
          </a:p>
          <a:p>
            <a:r>
              <a:rPr lang="cs-CZ" dirty="0" smtClean="0"/>
              <a:t>V boji rytíři užívali koně a byli chráněni </a:t>
            </a:r>
            <a:r>
              <a:rPr lang="cs-CZ" u="sng" dirty="0" smtClean="0"/>
              <a:t>brněním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303352"/>
            <a:ext cx="3004765" cy="2350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905000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1752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Ukonči prezentaci a pokus se splnit následující úkoly.</a:t>
            </a:r>
          </a:p>
          <a:p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1422745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Správně seřaď panovníky podle toho, jak po sobě usedali na trůn.</a:t>
            </a:r>
            <a:endParaRPr lang="cs-CZ" dirty="0"/>
          </a:p>
        </p:txBody>
      </p:sp>
      <p:sp>
        <p:nvSpPr>
          <p:cNvPr id="6" name="Vývojový diagram: dokument 5"/>
          <p:cNvSpPr/>
          <p:nvPr/>
        </p:nvSpPr>
        <p:spPr>
          <a:xfrm>
            <a:off x="3355896" y="2593480"/>
            <a:ext cx="2376264" cy="907528"/>
          </a:xfrm>
          <a:prstGeom prst="flowChart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Václav II.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7" name="Vývojový diagram: dokument 6"/>
          <p:cNvSpPr/>
          <p:nvPr/>
        </p:nvSpPr>
        <p:spPr>
          <a:xfrm>
            <a:off x="3355896" y="3573016"/>
            <a:ext cx="2376264" cy="936104"/>
          </a:xfrm>
          <a:prstGeom prst="flowChart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Václav III.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8" name="Vývojový diagram: dokument 7"/>
          <p:cNvSpPr/>
          <p:nvPr/>
        </p:nvSpPr>
        <p:spPr>
          <a:xfrm>
            <a:off x="3347864" y="1513360"/>
            <a:ext cx="2376264" cy="936104"/>
          </a:xfrm>
          <a:prstGeom prst="flowChart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Václav I.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9" name="Vývojový diagram: dokument 8"/>
          <p:cNvSpPr/>
          <p:nvPr/>
        </p:nvSpPr>
        <p:spPr>
          <a:xfrm>
            <a:off x="3360504" y="4653112"/>
            <a:ext cx="2376264" cy="936104"/>
          </a:xfrm>
          <a:prstGeom prst="flowChart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Přemysl Otakar I.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10" name="Vývojový diagram: dokument 9"/>
          <p:cNvSpPr/>
          <p:nvPr/>
        </p:nvSpPr>
        <p:spPr>
          <a:xfrm>
            <a:off x="3394156" y="5733256"/>
            <a:ext cx="2376264" cy="936104"/>
          </a:xfrm>
          <a:prstGeom prst="flowChart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Přemysl Otakar II.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244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Utvoř správné dvojice.</a:t>
            </a:r>
            <a:endParaRPr lang="cs-CZ" dirty="0"/>
          </a:p>
        </p:txBody>
      </p:sp>
      <p:sp>
        <p:nvSpPr>
          <p:cNvPr id="3" name="Vývojový diagram: dokument 2"/>
          <p:cNvSpPr/>
          <p:nvPr/>
        </p:nvSpPr>
        <p:spPr>
          <a:xfrm>
            <a:off x="2123728" y="1499664"/>
            <a:ext cx="2304256" cy="1140696"/>
          </a:xfrm>
          <a:prstGeom prst="flowChart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Anežka Česká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4" name="Vývojový diagram: dokument 3"/>
          <p:cNvSpPr/>
          <p:nvPr/>
        </p:nvSpPr>
        <p:spPr>
          <a:xfrm>
            <a:off x="2123728" y="2924944"/>
            <a:ext cx="2304256" cy="1138408"/>
          </a:xfrm>
          <a:prstGeom prst="flowChart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Přemysl Otakar I.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5" name="Vývojový diagram: dokument 4"/>
          <p:cNvSpPr/>
          <p:nvPr/>
        </p:nvSpPr>
        <p:spPr>
          <a:xfrm>
            <a:off x="2155792" y="4505672"/>
            <a:ext cx="2295072" cy="1094992"/>
          </a:xfrm>
          <a:prstGeom prst="flowChart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Václav II.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6" name="Vývojový diagram: dokument 5"/>
          <p:cNvSpPr/>
          <p:nvPr/>
        </p:nvSpPr>
        <p:spPr>
          <a:xfrm>
            <a:off x="4932040" y="1484784"/>
            <a:ext cx="2376264" cy="1155576"/>
          </a:xfrm>
          <a:prstGeom prst="flowChart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rgbClr val="C00000"/>
                </a:solidFill>
              </a:rPr>
              <a:t>k</a:t>
            </a:r>
            <a:r>
              <a:rPr lang="cs-CZ" sz="2800" b="1" dirty="0" smtClean="0">
                <a:solidFill>
                  <a:srgbClr val="C00000"/>
                </a:solidFill>
              </a:rPr>
              <a:t>rálem v 7 letech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7" name="Vývojový diagram: dokument 6"/>
          <p:cNvSpPr/>
          <p:nvPr/>
        </p:nvSpPr>
        <p:spPr>
          <a:xfrm>
            <a:off x="4932040" y="2911224"/>
            <a:ext cx="2376264" cy="1152128"/>
          </a:xfrm>
          <a:prstGeom prst="flowChart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rgbClr val="C00000"/>
                </a:solidFill>
              </a:rPr>
              <a:t>p</a:t>
            </a:r>
            <a:r>
              <a:rPr lang="cs-CZ" sz="2800" b="1" dirty="0" smtClean="0">
                <a:solidFill>
                  <a:srgbClr val="C00000"/>
                </a:solidFill>
              </a:rPr>
              <a:t>éče o chudé a nemocné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8" name="Vývojový diagram: dokument 7"/>
          <p:cNvSpPr/>
          <p:nvPr/>
        </p:nvSpPr>
        <p:spPr>
          <a:xfrm>
            <a:off x="4918304" y="4465656"/>
            <a:ext cx="2376264" cy="1152128"/>
          </a:xfrm>
          <a:prstGeom prst="flowChart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Zlatá bula sicilská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7767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Utvoř správné dvojice.</a:t>
            </a:r>
            <a:endParaRPr lang="cs-CZ" dirty="0"/>
          </a:p>
        </p:txBody>
      </p:sp>
      <p:sp>
        <p:nvSpPr>
          <p:cNvPr id="3" name="Vývojový diagram: dokument 2"/>
          <p:cNvSpPr/>
          <p:nvPr/>
        </p:nvSpPr>
        <p:spPr>
          <a:xfrm>
            <a:off x="2123728" y="1499664"/>
            <a:ext cx="2304256" cy="1140696"/>
          </a:xfrm>
          <a:prstGeom prst="flowChart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Václav I.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4" name="Vývojový diagram: dokument 3"/>
          <p:cNvSpPr/>
          <p:nvPr/>
        </p:nvSpPr>
        <p:spPr>
          <a:xfrm>
            <a:off x="2123728" y="2924944"/>
            <a:ext cx="2304256" cy="1138408"/>
          </a:xfrm>
          <a:prstGeom prst="flowChart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Václav III.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5" name="Vývojový diagram: dokument 4"/>
          <p:cNvSpPr/>
          <p:nvPr/>
        </p:nvSpPr>
        <p:spPr>
          <a:xfrm>
            <a:off x="2155792" y="4505672"/>
            <a:ext cx="2295072" cy="1094992"/>
          </a:xfrm>
          <a:prstGeom prst="flowChart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Václav II.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6" name="Vývojový diagram: dokument 5"/>
          <p:cNvSpPr/>
          <p:nvPr/>
        </p:nvSpPr>
        <p:spPr>
          <a:xfrm>
            <a:off x="4932040" y="1484784"/>
            <a:ext cx="2376264" cy="1155576"/>
          </a:xfrm>
          <a:prstGeom prst="flowChart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rgbClr val="C00000"/>
                </a:solidFill>
              </a:rPr>
              <a:t>p</a:t>
            </a:r>
            <a:r>
              <a:rPr lang="cs-CZ" sz="2800" b="1" dirty="0" smtClean="0">
                <a:solidFill>
                  <a:srgbClr val="C00000"/>
                </a:solidFill>
              </a:rPr>
              <a:t>ražský groš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7" name="Vývojový diagram: dokument 6"/>
          <p:cNvSpPr/>
          <p:nvPr/>
        </p:nvSpPr>
        <p:spPr>
          <a:xfrm>
            <a:off x="4932040" y="2911224"/>
            <a:ext cx="2376264" cy="1152128"/>
          </a:xfrm>
          <a:prstGeom prst="flowChart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rgbClr val="C00000"/>
                </a:solidFill>
              </a:rPr>
              <a:t>z</a:t>
            </a:r>
            <a:r>
              <a:rPr lang="cs-CZ" sz="2800" b="1" dirty="0" smtClean="0">
                <a:solidFill>
                  <a:srgbClr val="C00000"/>
                </a:solidFill>
              </a:rPr>
              <a:t>avražděn v Olomouci</a:t>
            </a:r>
            <a:endParaRPr lang="cs-CZ" sz="2800" b="1" dirty="0">
              <a:solidFill>
                <a:srgbClr val="C00000"/>
              </a:solidFill>
            </a:endParaRPr>
          </a:p>
        </p:txBody>
      </p:sp>
      <p:sp>
        <p:nvSpPr>
          <p:cNvPr id="8" name="Vývojový diagram: dokument 7"/>
          <p:cNvSpPr/>
          <p:nvPr/>
        </p:nvSpPr>
        <p:spPr>
          <a:xfrm>
            <a:off x="4918304" y="4465656"/>
            <a:ext cx="2376264" cy="1152128"/>
          </a:xfrm>
          <a:prstGeom prst="flowChart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naleziště stříbra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6247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http://cs.wikipedia.org/wiki/Soubor:PremyslOtakarI_Parleruvnahrobek.jpg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http://cs.wikipedia.org/wiki/Soubor:V%C3%A1clav_I..jpg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http://cs.wikipedia.org/wiki/Soubor:St_Agnes_tending_the_sick.jpg</a:t>
            </a:r>
            <a:endParaRPr lang="cs-CZ" dirty="0" smtClean="0"/>
          </a:p>
          <a:p>
            <a:r>
              <a:rPr lang="cs-CZ" dirty="0" smtClean="0">
                <a:hlinkClick r:id="rId5"/>
              </a:rPr>
              <a:t>http://cs.wikipedia.org/wiki/Soubor:PO2jakomormarkrabe.jpg</a:t>
            </a:r>
            <a:endParaRPr lang="cs-CZ" dirty="0" smtClean="0"/>
          </a:p>
          <a:p>
            <a:r>
              <a:rPr lang="cs-CZ" dirty="0" smtClean="0">
                <a:hlinkClick r:id="rId6"/>
              </a:rPr>
              <a:t>http://cs.wikipedia.org/wiki/Soubor:Vaclav3_prijezd.jpg</a:t>
            </a:r>
            <a:endParaRPr lang="cs-CZ" dirty="0" smtClean="0"/>
          </a:p>
          <a:p>
            <a:r>
              <a:rPr lang="cs-CZ" dirty="0" smtClean="0">
                <a:hlinkClick r:id="rId7"/>
              </a:rPr>
              <a:t>http://cs.wikipedia.org/wiki/Soubor:Vaclav2Zbraslkron.jpg</a:t>
            </a:r>
            <a:endParaRPr lang="cs-CZ" dirty="0" smtClean="0"/>
          </a:p>
          <a:p>
            <a:r>
              <a:rPr lang="cs-CZ" dirty="0" smtClean="0">
                <a:hlinkClick r:id="rId8"/>
              </a:rPr>
              <a:t>http://cs.wikipedia.org/wiki/Soubor:Golden_Bull_of_Sicily.jpg</a:t>
            </a:r>
            <a:endParaRPr lang="cs-CZ" dirty="0" smtClean="0"/>
          </a:p>
          <a:p>
            <a:r>
              <a:rPr lang="cs-CZ" dirty="0" smtClean="0">
                <a:hlinkClick r:id="rId9"/>
              </a:rPr>
              <a:t>http://cs.wikipedia.org/wiki/Soubor:Anklaster_Vaclav.jpg</a:t>
            </a:r>
            <a:endParaRPr lang="cs-CZ" dirty="0" smtClean="0"/>
          </a:p>
          <a:p>
            <a:r>
              <a:rPr lang="cs-CZ" dirty="0" smtClean="0">
                <a:hlinkClick r:id="rId10"/>
              </a:rPr>
              <a:t>http://cs.wikipedia.org/wiki/Soubor:Grossi_pragenses_revers.jpg</a:t>
            </a:r>
            <a:endParaRPr lang="cs-CZ" dirty="0" smtClean="0"/>
          </a:p>
          <a:p>
            <a:r>
              <a:rPr lang="cs-CZ" dirty="0" smtClean="0">
                <a:hlinkClick r:id="rId11"/>
              </a:rPr>
              <a:t>http://cs.wikipedia.org/wiki/Soubor:WenceslausIImap-cs.png</a:t>
            </a:r>
            <a:endParaRPr lang="cs-CZ" dirty="0" smtClean="0"/>
          </a:p>
          <a:p>
            <a:r>
              <a:rPr lang="cs-CZ" dirty="0" smtClean="0">
                <a:hlinkClick r:id="rId12"/>
              </a:rPr>
              <a:t>http://cs.wikipedia.org/wiki/Soubor:Louvre-peinture-francaise-paire-de-chevaliers-romantiques-p1020301.jpg</a:t>
            </a:r>
            <a:endParaRPr lang="cs-CZ" dirty="0" smtClean="0"/>
          </a:p>
          <a:p>
            <a:r>
              <a:rPr lang="cs-CZ" dirty="0" smtClean="0">
                <a:hlinkClick r:id="rId13"/>
              </a:rPr>
              <a:t>http://cs.wikipedia.org/wiki/Soubor:Crusader_cavalry.jpg</a:t>
            </a:r>
            <a:endParaRPr lang="cs-CZ" dirty="0" smtClean="0"/>
          </a:p>
          <a:p>
            <a:r>
              <a:rPr lang="cs-CZ" dirty="0" smtClean="0"/>
              <a:t>Galerie vlastních obrázků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11392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rchol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Vrchol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rchol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125</TotalTime>
  <Words>572</Words>
  <Application>Microsoft Office PowerPoint</Application>
  <PresentationFormat>Předvádění na obrazovce (4:3)</PresentationFormat>
  <Paragraphs>114</Paragraphs>
  <Slides>17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Vrchol</vt:lpstr>
      <vt:lpstr>Prezentace aplikace PowerPoint</vt:lpstr>
      <vt:lpstr>Prezentace aplikace PowerPoint</vt:lpstr>
      <vt:lpstr>PŘEMYSLOVŠTÍ KRÁLOVÉ</vt:lpstr>
      <vt:lpstr>České království ve 13.st.</vt:lpstr>
      <vt:lpstr>Přemysl Otakar I.</vt:lpstr>
      <vt:lpstr>Václav I.</vt:lpstr>
      <vt:lpstr>Anežka Česká</vt:lpstr>
      <vt:lpstr>Přemysl Otakar II.</vt:lpstr>
      <vt:lpstr>Václav II.</vt:lpstr>
      <vt:lpstr>Václav III.</vt:lpstr>
      <vt:lpstr>Prezentace aplikace PowerPoint</vt:lpstr>
      <vt:lpstr>Rytíři</vt:lpstr>
      <vt:lpstr>Prezentace aplikace PowerPoint</vt:lpstr>
      <vt:lpstr>Správně seřaď panovníky podle toho, jak po sobě usedali na trůn.</vt:lpstr>
      <vt:lpstr>Utvoř správné dvojice.</vt:lpstr>
      <vt:lpstr>Utvoř správné dvojice.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PŘEMYSLOVŠTÍ KRÁLOVÉ</dc:title>
  <dc:creator>a</dc:creator>
  <cp:lastModifiedBy>Učitel</cp:lastModifiedBy>
  <cp:revision>20</cp:revision>
  <dcterms:created xsi:type="dcterms:W3CDTF">2011-12-03T16:10:32Z</dcterms:created>
  <dcterms:modified xsi:type="dcterms:W3CDTF">2012-03-30T12:56:57Z</dcterms:modified>
</cp:coreProperties>
</file>