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68" r:id="rId2"/>
    <p:sldId id="269" r:id="rId3"/>
    <p:sldId id="257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VY_32_INOVACE_08_Poloha ČR, obyvatelé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6.9.2011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F1ADEC-6B65-4797-B5D9-A39EB4C72090}" type="presOf" srcId="{4C35D32F-0EAB-4CD7-82EE-45574DC2A586}" destId="{2463512F-938D-4E07-9D5C-7B2E99ABD39E}" srcOrd="0" destOrd="0" presId="urn:microsoft.com/office/officeart/2005/8/layout/target3"/>
    <dgm:cxn modelId="{66CAE5B2-D548-4FCD-A5A1-FF97DD88EE79}" type="presOf" srcId="{B651F6E3-6281-48DB-9319-2AEAFDAE7572}" destId="{70A198DD-41D2-4313-8B5B-1CF1BCF383FB}" srcOrd="1" destOrd="0" presId="urn:microsoft.com/office/officeart/2005/8/layout/target3"/>
    <dgm:cxn modelId="{E4BDFFF3-8CBB-488D-B6F8-92789089DC89}" type="presOf" srcId="{4C35D32F-0EAB-4CD7-82EE-45574DC2A586}" destId="{A02C1AC3-4F1B-47BC-9A88-D00EAE61D85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4C389F25-88AE-433B-911E-BCE5A7F40014}" type="presOf" srcId="{4865AC3F-78E2-43BA-A56B-7C465B8FCF11}" destId="{FC425D1D-3DF2-408E-A4F8-250CA94A450A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43B5C2F8-5991-4735-8047-1DD3815650A9}" type="presOf" srcId="{D1D4F407-5343-4D3F-B5B9-D407B03CAEB4}" destId="{AED2198E-93D5-4001-81B4-73124B309672}" srcOrd="1" destOrd="0" presId="urn:microsoft.com/office/officeart/2005/8/layout/target3"/>
    <dgm:cxn modelId="{199469E5-787A-4D79-9BF5-2A55F30EBF86}" type="presOf" srcId="{D05761FA-3C71-4DD0-9183-7C99EBE53F4B}" destId="{6204D4B4-078C-4ACF-B823-77A728483A32}" srcOrd="0" destOrd="0" presId="urn:microsoft.com/office/officeart/2005/8/layout/target3"/>
    <dgm:cxn modelId="{9D688208-50A3-46C7-B795-33C51C3E0A66}" type="presOf" srcId="{B651F6E3-6281-48DB-9319-2AEAFDAE7572}" destId="{7145B55B-1B24-4B93-A1D4-B8021E4AC78C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91E2D00-9242-42E2-AFE2-1EBB2489F025}" type="presOf" srcId="{4865AC3F-78E2-43BA-A56B-7C465B8FCF11}" destId="{54F8D70D-FB57-4298-A600-D8F61B2A354A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A910B7E-5AF9-47ED-A313-A7FD30507206}" type="presOf" srcId="{D8197B8C-B260-4A16-BDF4-0947B075E274}" destId="{5C0D1B75-263C-4468-B985-565C95B9422B}" srcOrd="1" destOrd="0" presId="urn:microsoft.com/office/officeart/2005/8/layout/target3"/>
    <dgm:cxn modelId="{98C62D81-3F05-4F18-9C9E-12F72CBB6DB8}" type="presOf" srcId="{D05761FA-3C71-4DD0-9183-7C99EBE53F4B}" destId="{23526C68-77CF-4757-B0E2-EC80EC09B19D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687E051D-ADB1-4C49-973F-859ECDFFF79C}" type="presOf" srcId="{D1B46980-6531-4606-95E6-44980827E919}" destId="{004736B2-18D3-4D6D-AA18-DF3F81E9E31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EA6AD0A4-8C86-4AA8-9A60-9807BC5805B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D069F55-717B-4D92-A6F5-FB94A347E4E8}" type="presOf" srcId="{D8197B8C-B260-4A16-BDF4-0947B075E274}" destId="{0F7944D4-5DCA-4B9E-A896-D52854246E44}" srcOrd="0" destOrd="0" presId="urn:microsoft.com/office/officeart/2005/8/layout/target3"/>
    <dgm:cxn modelId="{A074E766-FBED-4BB1-BF9C-22D7FD7A538C}" type="presOf" srcId="{D1B46980-6531-4606-95E6-44980827E919}" destId="{2CDFEC33-8C2A-49C6-B23B-FA3577B1DCE9}" srcOrd="1" destOrd="0" presId="urn:microsoft.com/office/officeart/2005/8/layout/target3"/>
    <dgm:cxn modelId="{41B4BA2D-BC18-4587-9101-69053288346A}" type="presOf" srcId="{757F3AB3-0718-4624-B441-E567A8F0AB56}" destId="{333A1088-737F-45CB-B68E-254E46348037}" srcOrd="0" destOrd="0" presId="urn:microsoft.com/office/officeart/2005/8/layout/target3"/>
    <dgm:cxn modelId="{1BBA0CF3-883D-49F3-A2EC-5A84517101A3}" type="presParOf" srcId="{333A1088-737F-45CB-B68E-254E46348037}" destId="{F5ABB229-8D3B-4694-996A-96F23CF14429}" srcOrd="0" destOrd="0" presId="urn:microsoft.com/office/officeart/2005/8/layout/target3"/>
    <dgm:cxn modelId="{1B96A38B-A175-4DF6-93E7-5D401E988005}" type="presParOf" srcId="{333A1088-737F-45CB-B68E-254E46348037}" destId="{F41139FD-01EE-4571-8B17-4FB00FC51163}" srcOrd="1" destOrd="0" presId="urn:microsoft.com/office/officeart/2005/8/layout/target3"/>
    <dgm:cxn modelId="{E3635158-422E-498E-B1FD-05CFF4BAB6E6}" type="presParOf" srcId="{333A1088-737F-45CB-B68E-254E46348037}" destId="{D005CE8C-CC26-4C3E-AC11-E15060ECD759}" srcOrd="2" destOrd="0" presId="urn:microsoft.com/office/officeart/2005/8/layout/target3"/>
    <dgm:cxn modelId="{5351DF5B-84BC-41D8-BBC0-1D86D03F1A91}" type="presParOf" srcId="{333A1088-737F-45CB-B68E-254E46348037}" destId="{E2699407-A48D-4333-A645-7FA48F1FE3B7}" srcOrd="3" destOrd="0" presId="urn:microsoft.com/office/officeart/2005/8/layout/target3"/>
    <dgm:cxn modelId="{4532162F-AB3F-492C-9FCF-7E67C60F26C9}" type="presParOf" srcId="{333A1088-737F-45CB-B68E-254E46348037}" destId="{D5EA2712-68D0-4098-BDE6-B295C6AB6119}" srcOrd="4" destOrd="0" presId="urn:microsoft.com/office/officeart/2005/8/layout/target3"/>
    <dgm:cxn modelId="{5A7BB75A-3574-44E5-8034-8254ED9844D1}" type="presParOf" srcId="{333A1088-737F-45CB-B68E-254E46348037}" destId="{54F8D70D-FB57-4298-A600-D8F61B2A354A}" srcOrd="5" destOrd="0" presId="urn:microsoft.com/office/officeart/2005/8/layout/target3"/>
    <dgm:cxn modelId="{F1B3D163-BAB9-4188-A6D6-AAB004B165FF}" type="presParOf" srcId="{333A1088-737F-45CB-B68E-254E46348037}" destId="{C616B022-AA0C-4D3B-BDBF-093D86622E86}" srcOrd="6" destOrd="0" presId="urn:microsoft.com/office/officeart/2005/8/layout/target3"/>
    <dgm:cxn modelId="{BC83C394-14EA-4419-93E4-A3ABD65A5866}" type="presParOf" srcId="{333A1088-737F-45CB-B68E-254E46348037}" destId="{69684AB7-5B8D-45A5-BC2F-6AF80EB883EF}" srcOrd="7" destOrd="0" presId="urn:microsoft.com/office/officeart/2005/8/layout/target3"/>
    <dgm:cxn modelId="{745E6D22-B201-4754-9461-B4030BC7D708}" type="presParOf" srcId="{333A1088-737F-45CB-B68E-254E46348037}" destId="{004736B2-18D3-4D6D-AA18-DF3F81E9E312}" srcOrd="8" destOrd="0" presId="urn:microsoft.com/office/officeart/2005/8/layout/target3"/>
    <dgm:cxn modelId="{CE28F917-A169-4B0F-9679-81ADD4993F5A}" type="presParOf" srcId="{333A1088-737F-45CB-B68E-254E46348037}" destId="{9CCAD005-8609-4003-9C1F-3AFC293FB9F9}" srcOrd="9" destOrd="0" presId="urn:microsoft.com/office/officeart/2005/8/layout/target3"/>
    <dgm:cxn modelId="{3DC3C4D6-7CF4-4ED4-9392-3310C161E2B3}" type="presParOf" srcId="{333A1088-737F-45CB-B68E-254E46348037}" destId="{0C4087F0-2DA9-4805-A823-C8C5404FEF67}" srcOrd="10" destOrd="0" presId="urn:microsoft.com/office/officeart/2005/8/layout/target3"/>
    <dgm:cxn modelId="{52513560-5E2C-47C2-909C-360FC26D5A4D}" type="presParOf" srcId="{333A1088-737F-45CB-B68E-254E46348037}" destId="{7145B55B-1B24-4B93-A1D4-B8021E4AC78C}" srcOrd="11" destOrd="0" presId="urn:microsoft.com/office/officeart/2005/8/layout/target3"/>
    <dgm:cxn modelId="{F2881F51-50C1-4AE9-9E43-C97C92707A79}" type="presParOf" srcId="{333A1088-737F-45CB-B68E-254E46348037}" destId="{6919BCDB-3A39-4371-A415-42187620F612}" srcOrd="12" destOrd="0" presId="urn:microsoft.com/office/officeart/2005/8/layout/target3"/>
    <dgm:cxn modelId="{B01177B9-D60A-4D51-B0B0-BA9BAC98E4A3}" type="presParOf" srcId="{333A1088-737F-45CB-B68E-254E46348037}" destId="{19974A4C-782A-40F8-BDC1-A903A52CB5DC}" srcOrd="13" destOrd="0" presId="urn:microsoft.com/office/officeart/2005/8/layout/target3"/>
    <dgm:cxn modelId="{9FD12B86-2D16-4509-88DA-6148440FD33C}" type="presParOf" srcId="{333A1088-737F-45CB-B68E-254E46348037}" destId="{0F7944D4-5DCA-4B9E-A896-D52854246E44}" srcOrd="14" destOrd="0" presId="urn:microsoft.com/office/officeart/2005/8/layout/target3"/>
    <dgm:cxn modelId="{74C47CB3-B601-46C9-ADAE-41253DD99873}" type="presParOf" srcId="{333A1088-737F-45CB-B68E-254E46348037}" destId="{DFC55A8B-2DFD-41AE-A307-96A1D2E66396}" srcOrd="15" destOrd="0" presId="urn:microsoft.com/office/officeart/2005/8/layout/target3"/>
    <dgm:cxn modelId="{FDE34FC0-2927-467F-986E-A38B9BB5590D}" type="presParOf" srcId="{333A1088-737F-45CB-B68E-254E46348037}" destId="{EB210E99-FECE-49F2-86FD-20F903E541DE}" srcOrd="16" destOrd="0" presId="urn:microsoft.com/office/officeart/2005/8/layout/target3"/>
    <dgm:cxn modelId="{5B1FC35D-C3F9-4AC0-B5FB-251644E93CE0}" type="presParOf" srcId="{333A1088-737F-45CB-B68E-254E46348037}" destId="{2463512F-938D-4E07-9D5C-7B2E99ABD39E}" srcOrd="17" destOrd="0" presId="urn:microsoft.com/office/officeart/2005/8/layout/target3"/>
    <dgm:cxn modelId="{353A0644-F7FD-48DE-98F3-D91F9DF61305}" type="presParOf" srcId="{333A1088-737F-45CB-B68E-254E46348037}" destId="{59FE3E3B-A92F-4A98-9A20-76394874AFA6}" srcOrd="18" destOrd="0" presId="urn:microsoft.com/office/officeart/2005/8/layout/target3"/>
    <dgm:cxn modelId="{361509D3-336E-4F56-9804-638D5F516C22}" type="presParOf" srcId="{333A1088-737F-45CB-B68E-254E46348037}" destId="{8EB502EF-CA4F-4140-AFB6-D26D41E73615}" srcOrd="19" destOrd="0" presId="urn:microsoft.com/office/officeart/2005/8/layout/target3"/>
    <dgm:cxn modelId="{EA34827F-3A4F-4153-B2CB-14740356B0C8}" type="presParOf" srcId="{333A1088-737F-45CB-B68E-254E46348037}" destId="{6204D4B4-078C-4ACF-B823-77A728483A32}" srcOrd="20" destOrd="0" presId="urn:microsoft.com/office/officeart/2005/8/layout/target3"/>
    <dgm:cxn modelId="{BB64EA5F-A3B0-4AD1-8F4F-E408AD3DA7C5}" type="presParOf" srcId="{333A1088-737F-45CB-B68E-254E46348037}" destId="{AED2198E-93D5-4001-81B4-73124B309672}" srcOrd="21" destOrd="0" presId="urn:microsoft.com/office/officeart/2005/8/layout/target3"/>
    <dgm:cxn modelId="{BE5547CB-C602-4C75-BF85-A81F2ECF3A6D}" type="presParOf" srcId="{333A1088-737F-45CB-B68E-254E46348037}" destId="{FC425D1D-3DF2-408E-A4F8-250CA94A450A}" srcOrd="22" destOrd="0" presId="urn:microsoft.com/office/officeart/2005/8/layout/target3"/>
    <dgm:cxn modelId="{3BC003DE-5943-410D-855B-9749114F2CAB}" type="presParOf" srcId="{333A1088-737F-45CB-B68E-254E46348037}" destId="{2CDFEC33-8C2A-49C6-B23B-FA3577B1DCE9}" srcOrd="23" destOrd="0" presId="urn:microsoft.com/office/officeart/2005/8/layout/target3"/>
    <dgm:cxn modelId="{029D051B-4722-47D0-9BE4-B0B43C1ACCF2}" type="presParOf" srcId="{333A1088-737F-45CB-B68E-254E46348037}" destId="{70A198DD-41D2-4313-8B5B-1CF1BCF383FB}" srcOrd="24" destOrd="0" presId="urn:microsoft.com/office/officeart/2005/8/layout/target3"/>
    <dgm:cxn modelId="{6E9F68D7-4DC7-49D9-8832-0B3ED5635C94}" type="presParOf" srcId="{333A1088-737F-45CB-B68E-254E46348037}" destId="{5C0D1B75-263C-4468-B985-565C95B9422B}" srcOrd="25" destOrd="0" presId="urn:microsoft.com/office/officeart/2005/8/layout/target3"/>
    <dgm:cxn modelId="{D43EC06F-49E4-4325-9B16-D0CE21E49253}" type="presParOf" srcId="{333A1088-737F-45CB-B68E-254E46348037}" destId="{A02C1AC3-4F1B-47BC-9A88-D00EAE61D85A}" srcOrd="26" destOrd="0" presId="urn:microsoft.com/office/officeart/2005/8/layout/target3"/>
    <dgm:cxn modelId="{67F4E86F-C297-4388-8A5F-B90D8307374A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shade val="50000"/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113310"/>
                <a:satOff val="-1365"/>
                <a:lumOff val="12599"/>
                <a:alphaOff val="0"/>
                <a:tint val="75000"/>
                <a:satMod val="110000"/>
              </a:schemeClr>
            </a:gs>
            <a:gs pos="30000">
              <a:schemeClr val="accent1">
                <a:shade val="50000"/>
                <a:hueOff val="-113310"/>
                <a:satOff val="-1365"/>
                <a:lumOff val="12599"/>
                <a:alphaOff val="0"/>
                <a:shade val="75000"/>
                <a:satMod val="130000"/>
              </a:schemeClr>
            </a:gs>
            <a:gs pos="50000">
              <a:schemeClr val="accent1">
                <a:shade val="50000"/>
                <a:hueOff val="-113310"/>
                <a:satOff val="-1365"/>
                <a:lumOff val="12599"/>
                <a:alphaOff val="0"/>
                <a:shade val="70000"/>
                <a:satMod val="135000"/>
              </a:schemeClr>
            </a:gs>
            <a:gs pos="100000">
              <a:schemeClr val="accent1">
                <a:shade val="50000"/>
                <a:hueOff val="-113310"/>
                <a:satOff val="-1365"/>
                <a:lumOff val="12599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shade val="50000"/>
              <a:hueOff val="-113310"/>
              <a:satOff val="-1365"/>
              <a:lumOff val="12599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113310"/>
              <a:satOff val="-1365"/>
              <a:lumOff val="12599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6.9.2011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226620"/>
                <a:satOff val="-2729"/>
                <a:lumOff val="25198"/>
                <a:alphaOff val="0"/>
                <a:tint val="75000"/>
                <a:satMod val="110000"/>
              </a:schemeClr>
            </a:gs>
            <a:gs pos="30000">
              <a:schemeClr val="accent1">
                <a:shade val="50000"/>
                <a:hueOff val="-226620"/>
                <a:satOff val="-2729"/>
                <a:lumOff val="25198"/>
                <a:alphaOff val="0"/>
                <a:shade val="75000"/>
                <a:satMod val="130000"/>
              </a:schemeClr>
            </a:gs>
            <a:gs pos="50000">
              <a:schemeClr val="accent1">
                <a:shade val="50000"/>
                <a:hueOff val="-226620"/>
                <a:satOff val="-2729"/>
                <a:lumOff val="25198"/>
                <a:alphaOff val="0"/>
                <a:shade val="70000"/>
                <a:satMod val="135000"/>
              </a:schemeClr>
            </a:gs>
            <a:gs pos="100000">
              <a:schemeClr val="accent1">
                <a:shade val="50000"/>
                <a:hueOff val="-226620"/>
                <a:satOff val="-2729"/>
                <a:lumOff val="25198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shade val="50000"/>
              <a:hueOff val="-226620"/>
              <a:satOff val="-2729"/>
              <a:lumOff val="25198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226620"/>
              <a:satOff val="-2729"/>
              <a:lumOff val="25198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339931"/>
                <a:satOff val="-4094"/>
                <a:lumOff val="37797"/>
                <a:alphaOff val="0"/>
                <a:tint val="75000"/>
                <a:satMod val="110000"/>
              </a:schemeClr>
            </a:gs>
            <a:gs pos="30000">
              <a:schemeClr val="accent1">
                <a:shade val="50000"/>
                <a:hueOff val="-339931"/>
                <a:satOff val="-4094"/>
                <a:lumOff val="37797"/>
                <a:alphaOff val="0"/>
                <a:shade val="75000"/>
                <a:satMod val="130000"/>
              </a:schemeClr>
            </a:gs>
            <a:gs pos="50000">
              <a:schemeClr val="accent1">
                <a:shade val="50000"/>
                <a:hueOff val="-339931"/>
                <a:satOff val="-4094"/>
                <a:lumOff val="37797"/>
                <a:alphaOff val="0"/>
                <a:shade val="70000"/>
                <a:satMod val="135000"/>
              </a:schemeClr>
            </a:gs>
            <a:gs pos="100000">
              <a:schemeClr val="accent1">
                <a:shade val="50000"/>
                <a:hueOff val="-339931"/>
                <a:satOff val="-4094"/>
                <a:lumOff val="37797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shade val="50000"/>
              <a:hueOff val="-339931"/>
              <a:satOff val="-4094"/>
              <a:lumOff val="37797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339931"/>
              <a:satOff val="-4094"/>
              <a:lumOff val="37797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VY_32_INOVACE_08_Poloha ČR, obyvatelé ČR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339931"/>
                <a:satOff val="-4094"/>
                <a:lumOff val="37797"/>
                <a:alphaOff val="0"/>
                <a:tint val="75000"/>
                <a:satMod val="110000"/>
              </a:schemeClr>
            </a:gs>
            <a:gs pos="30000">
              <a:schemeClr val="accent1">
                <a:shade val="50000"/>
                <a:hueOff val="-339931"/>
                <a:satOff val="-4094"/>
                <a:lumOff val="37797"/>
                <a:alphaOff val="0"/>
                <a:shade val="75000"/>
                <a:satMod val="130000"/>
              </a:schemeClr>
            </a:gs>
            <a:gs pos="50000">
              <a:schemeClr val="accent1">
                <a:shade val="50000"/>
                <a:hueOff val="-339931"/>
                <a:satOff val="-4094"/>
                <a:lumOff val="37797"/>
                <a:alphaOff val="0"/>
                <a:shade val="70000"/>
                <a:satMod val="135000"/>
              </a:schemeClr>
            </a:gs>
            <a:gs pos="100000">
              <a:schemeClr val="accent1">
                <a:shade val="50000"/>
                <a:hueOff val="-339931"/>
                <a:satOff val="-4094"/>
                <a:lumOff val="37797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shade val="50000"/>
              <a:hueOff val="-339931"/>
              <a:satOff val="-4094"/>
              <a:lumOff val="37797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339931"/>
              <a:satOff val="-4094"/>
              <a:lumOff val="37797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226620"/>
                <a:satOff val="-2729"/>
                <a:lumOff val="25198"/>
                <a:alphaOff val="0"/>
                <a:tint val="75000"/>
                <a:satMod val="110000"/>
              </a:schemeClr>
            </a:gs>
            <a:gs pos="30000">
              <a:schemeClr val="accent1">
                <a:shade val="50000"/>
                <a:hueOff val="-226620"/>
                <a:satOff val="-2729"/>
                <a:lumOff val="25198"/>
                <a:alphaOff val="0"/>
                <a:shade val="75000"/>
                <a:satMod val="130000"/>
              </a:schemeClr>
            </a:gs>
            <a:gs pos="50000">
              <a:schemeClr val="accent1">
                <a:shade val="50000"/>
                <a:hueOff val="-226620"/>
                <a:satOff val="-2729"/>
                <a:lumOff val="25198"/>
                <a:alphaOff val="0"/>
                <a:shade val="70000"/>
                <a:satMod val="135000"/>
              </a:schemeClr>
            </a:gs>
            <a:gs pos="100000">
              <a:schemeClr val="accent1">
                <a:shade val="50000"/>
                <a:hueOff val="-226620"/>
                <a:satOff val="-2729"/>
                <a:lumOff val="25198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shade val="50000"/>
              <a:hueOff val="-226620"/>
              <a:satOff val="-2729"/>
              <a:lumOff val="25198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226620"/>
              <a:satOff val="-2729"/>
              <a:lumOff val="25198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113310"/>
                <a:satOff val="-1365"/>
                <a:lumOff val="12599"/>
                <a:alphaOff val="0"/>
                <a:tint val="75000"/>
                <a:satMod val="110000"/>
              </a:schemeClr>
            </a:gs>
            <a:gs pos="30000">
              <a:schemeClr val="accent1">
                <a:shade val="50000"/>
                <a:hueOff val="-113310"/>
                <a:satOff val="-1365"/>
                <a:lumOff val="12599"/>
                <a:alphaOff val="0"/>
                <a:shade val="75000"/>
                <a:satMod val="130000"/>
              </a:schemeClr>
            </a:gs>
            <a:gs pos="50000">
              <a:schemeClr val="accent1">
                <a:shade val="50000"/>
                <a:hueOff val="-113310"/>
                <a:satOff val="-1365"/>
                <a:lumOff val="12599"/>
                <a:alphaOff val="0"/>
                <a:shade val="70000"/>
                <a:satMod val="135000"/>
              </a:schemeClr>
            </a:gs>
            <a:gs pos="100000">
              <a:schemeClr val="accent1">
                <a:shade val="50000"/>
                <a:hueOff val="-113310"/>
                <a:satOff val="-1365"/>
                <a:lumOff val="12599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shade val="50000"/>
              <a:hueOff val="-113310"/>
              <a:satOff val="-1365"/>
              <a:lumOff val="12599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113310"/>
              <a:satOff val="-1365"/>
              <a:lumOff val="12599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78B1C-D399-45C4-880C-65DC7AD783F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BEA4FB-2A32-462E-BE99-54F49AFC40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888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180C495-4470-4F78-9B63-141C7C18D70A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DFC098C-4822-41D9-B475-A7F6F8540DAE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chengenzone.svg" TargetMode="External"/><Relationship Id="rId2" Type="http://schemas.openxmlformats.org/officeDocument/2006/relationships/hyperlink" Target="http://cs.wikipedia.org/wiki/Soubor:EU_location_CZE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Soubor:Czech_Rep._-_Bohemia,_Moravia_and_Silesia_III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2655700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8141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má za úkol  žáky seznámit se základními údaji </a:t>
            </a:r>
            <a:r>
              <a:rPr lang="cs-CZ" sz="2000" dirty="0" smtClean="0"/>
              <a:t>         o </a:t>
            </a:r>
            <a:r>
              <a:rPr lang="cs-CZ" sz="2000" dirty="0" smtClean="0"/>
              <a:t>poloze České republiky a jejích obyvatelích – menšinách, většinách, přibližuje </a:t>
            </a:r>
            <a:r>
              <a:rPr lang="cs-CZ" sz="2000" dirty="0" smtClean="0"/>
              <a:t>historické </a:t>
            </a:r>
            <a:r>
              <a:rPr lang="cs-CZ" sz="2000" dirty="0" smtClean="0"/>
              <a:t>rozdělení na Čechy, Moravu </a:t>
            </a:r>
            <a:r>
              <a:rPr lang="cs-CZ" sz="2000" dirty="0" smtClean="0"/>
              <a:t>    a </a:t>
            </a:r>
            <a:r>
              <a:rPr lang="cs-CZ" sz="2000" dirty="0" smtClean="0"/>
              <a:t>Slezsko. V závěru je hravý </a:t>
            </a:r>
            <a:r>
              <a:rPr lang="cs-CZ" sz="2000" dirty="0" smtClean="0"/>
              <a:t>test </a:t>
            </a:r>
            <a:r>
              <a:rPr lang="cs-CZ" sz="2000" dirty="0" smtClean="0"/>
              <a:t>ověřující nově získané znalosti.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3309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Poloha </a:t>
            </a:r>
            <a:r>
              <a:rPr lang="cs-CZ" dirty="0" smtClean="0"/>
              <a:t>ČR,            obyvatelé ČR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62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Česká republika (Česko) </a:t>
            </a:r>
            <a:r>
              <a:rPr lang="cs-CZ" dirty="0" smtClean="0"/>
              <a:t>leží uprostřed Evropy.   </a:t>
            </a:r>
          </a:p>
          <a:p>
            <a:r>
              <a:rPr lang="cs-CZ" dirty="0" smtClean="0"/>
              <a:t>Je to </a:t>
            </a:r>
            <a:r>
              <a:rPr lang="cs-CZ" b="1" dirty="0" smtClean="0"/>
              <a:t>vnitrozemský stát</a:t>
            </a:r>
            <a:r>
              <a:rPr lang="cs-CZ" dirty="0" smtClean="0"/>
              <a:t>. </a:t>
            </a:r>
          </a:p>
          <a:p>
            <a:r>
              <a:rPr lang="cs-CZ" dirty="0" smtClean="0"/>
              <a:t>Rozloha ČR 78 866 kilometrů čtverečných.       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115264"/>
            <a:ext cx="4680520" cy="3510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714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210146"/>
          </a:xfrm>
        </p:spPr>
        <p:txBody>
          <a:bodyPr/>
          <a:lstStyle/>
          <a:p>
            <a:r>
              <a:rPr lang="cs-CZ" sz="3300" dirty="0" smtClean="0"/>
              <a:t>Od území ostatních států je oddělena </a:t>
            </a:r>
            <a:r>
              <a:rPr lang="cs-CZ" sz="3300" u="sng" dirty="0" smtClean="0"/>
              <a:t>státní hranicí</a:t>
            </a:r>
            <a:r>
              <a:rPr lang="cs-CZ" sz="3300" dirty="0" smtClean="0"/>
              <a:t>.</a:t>
            </a:r>
            <a:endParaRPr lang="cs-CZ" sz="3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534400" cy="4224536"/>
          </a:xfrm>
        </p:spPr>
        <p:txBody>
          <a:bodyPr/>
          <a:lstStyle/>
          <a:p>
            <a:r>
              <a:rPr lang="cs-CZ" sz="3500" dirty="0"/>
              <a:t>Sousedí se čtyřmi státy:</a:t>
            </a:r>
          </a:p>
          <a:p>
            <a:r>
              <a:rPr lang="cs-CZ" sz="3500" dirty="0"/>
              <a:t>s Polskem</a:t>
            </a:r>
          </a:p>
          <a:p>
            <a:r>
              <a:rPr lang="cs-CZ" sz="3500" dirty="0"/>
              <a:t>se Slovenskem</a:t>
            </a:r>
          </a:p>
          <a:p>
            <a:r>
              <a:rPr lang="cs-CZ" sz="3500" dirty="0"/>
              <a:t>s Rakouskem</a:t>
            </a:r>
          </a:p>
          <a:p>
            <a:r>
              <a:rPr lang="cs-CZ" sz="3500" dirty="0"/>
              <a:t>s </a:t>
            </a:r>
            <a:r>
              <a:rPr lang="cs-CZ" sz="3500" dirty="0" smtClean="0"/>
              <a:t>Německem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48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ČR je od 1.května 2004 členským státem Evropské unie (EU).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Modře jsou vyznačeny státy EU.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760" y="1484784"/>
            <a:ext cx="4464496" cy="4291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81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Obyvatelé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Území </a:t>
            </a:r>
            <a:r>
              <a:rPr lang="cs-CZ" dirty="0"/>
              <a:t>ČR bývalo rozděleno na tři historické </a:t>
            </a:r>
            <a:r>
              <a:rPr lang="cs-CZ" dirty="0" smtClean="0"/>
              <a:t>země:</a:t>
            </a:r>
          </a:p>
          <a:p>
            <a:r>
              <a:rPr lang="cs-CZ" b="1" dirty="0" smtClean="0"/>
              <a:t>Čechy</a:t>
            </a:r>
          </a:p>
          <a:p>
            <a:r>
              <a:rPr lang="cs-CZ" b="1" dirty="0" smtClean="0"/>
              <a:t>Morava</a:t>
            </a:r>
          </a:p>
          <a:p>
            <a:r>
              <a:rPr lang="cs-CZ" b="1" dirty="0" smtClean="0"/>
              <a:t>Slezsko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25753"/>
            <a:ext cx="6336704" cy="3596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326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ČR žije více než 10 milionů obyvatel.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</a:t>
            </a:r>
            <a:r>
              <a:rPr lang="cs-CZ" b="1" dirty="0" smtClean="0"/>
              <a:t>Češi</a:t>
            </a:r>
            <a:r>
              <a:rPr lang="cs-CZ" dirty="0" smtClean="0"/>
              <a:t>, </a:t>
            </a:r>
            <a:r>
              <a:rPr lang="cs-CZ" b="1" dirty="0"/>
              <a:t>M</a:t>
            </a:r>
            <a:r>
              <a:rPr lang="cs-CZ" b="1" dirty="0" smtClean="0"/>
              <a:t>oravané</a:t>
            </a:r>
            <a:r>
              <a:rPr lang="cs-CZ" dirty="0" smtClean="0"/>
              <a:t> a </a:t>
            </a:r>
            <a:r>
              <a:rPr lang="cs-CZ" b="1" dirty="0" smtClean="0"/>
              <a:t>Slezané</a:t>
            </a:r>
            <a:r>
              <a:rPr lang="cs-CZ" dirty="0" smtClean="0"/>
              <a:t>, kteří jsou české, moravské a slezské národnosti. Jsou národnostní </a:t>
            </a:r>
            <a:r>
              <a:rPr lang="cs-CZ" b="1" dirty="0" smtClean="0"/>
              <a:t>většina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 znamená, že jsou příslušníky skupiny obyvatel se společným jazykem, kulturou, historií atd.</a:t>
            </a:r>
          </a:p>
          <a:p>
            <a:r>
              <a:rPr lang="cs-CZ" dirty="0" smtClean="0"/>
              <a:t> V ČR žijí příslušníci národnostních </a:t>
            </a:r>
            <a:r>
              <a:rPr lang="cs-CZ" b="1" dirty="0" smtClean="0"/>
              <a:t>menšin</a:t>
            </a:r>
            <a:r>
              <a:rPr lang="cs-CZ" dirty="0" smtClean="0"/>
              <a:t>. Například </a:t>
            </a:r>
            <a:r>
              <a:rPr lang="cs-CZ" b="1" dirty="0" smtClean="0"/>
              <a:t>Slováci, Poláci, Němci, Romové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Úředním jazykem v ČR je  </a:t>
            </a:r>
            <a:r>
              <a:rPr lang="cs-CZ" b="1" dirty="0" smtClean="0"/>
              <a:t>čeština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70983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Kliknutím označ správnou odpověď. Kolik hezkých </a:t>
            </a:r>
            <a:r>
              <a:rPr lang="cs-CZ" sz="2800" dirty="0" err="1" smtClean="0"/>
              <a:t>smajlíků</a:t>
            </a:r>
            <a:r>
              <a:rPr lang="cs-CZ" sz="2800" dirty="0" smtClean="0"/>
              <a:t> ti za správné odpovědi přiletí?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 leží v Evropě.</a:t>
            </a:r>
          </a:p>
          <a:p>
            <a:endParaRPr lang="cs-CZ" dirty="0"/>
          </a:p>
          <a:p>
            <a:r>
              <a:rPr lang="cs-CZ" dirty="0" smtClean="0"/>
              <a:t>Česká republika má 5 sousedních států.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Češi, Moravané a Slezané jsou národnostní většina.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870408" y="1772816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7236296" y="1772816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65192"/>
            <a:ext cx="1052736" cy="1052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7252256" y="3300412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5847690" y="3284984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8750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vál 16"/>
          <p:cNvSpPr/>
          <p:nvPr/>
        </p:nvSpPr>
        <p:spPr>
          <a:xfrm>
            <a:off x="5887853" y="4790097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8" name="Ovál 17"/>
          <p:cNvSpPr/>
          <p:nvPr/>
        </p:nvSpPr>
        <p:spPr>
          <a:xfrm>
            <a:off x="7236296" y="4792103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108" y="5387504"/>
            <a:ext cx="1075983" cy="1075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32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Kliknutím označ správnou odpověď. Kolik hezkých </a:t>
            </a:r>
            <a:r>
              <a:rPr lang="cs-CZ" sz="2800" dirty="0" err="1" smtClean="0"/>
              <a:t>smajlíků</a:t>
            </a:r>
            <a:r>
              <a:rPr lang="cs-CZ" sz="2800" dirty="0" smtClean="0"/>
              <a:t> ti za správné odpovědi přiletí?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Úředním jazykem v ČR je čeština.</a:t>
            </a:r>
          </a:p>
          <a:p>
            <a:endParaRPr lang="cs-CZ" dirty="0"/>
          </a:p>
          <a:p>
            <a:r>
              <a:rPr lang="cs-CZ" dirty="0" smtClean="0"/>
              <a:t>Česká republika je vnitrozemský stát.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Romové jsou v naší republice národnostní většina.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125886" y="1916832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7668344" y="1916832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6125886" y="3284984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7639000" y="3284984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7" name="Ovál 16"/>
          <p:cNvSpPr/>
          <p:nvPr/>
        </p:nvSpPr>
        <p:spPr>
          <a:xfrm>
            <a:off x="7613713" y="4792103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8" name="Ovál 17"/>
          <p:cNvSpPr/>
          <p:nvPr/>
        </p:nvSpPr>
        <p:spPr>
          <a:xfrm>
            <a:off x="6125886" y="4762692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02447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224151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202446"/>
            <a:ext cx="1291141" cy="1291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303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Kliknutím označ správnou odpověď. Kolik hezkých </a:t>
            </a:r>
            <a:r>
              <a:rPr lang="cs-CZ" sz="2800" dirty="0" err="1" smtClean="0"/>
              <a:t>smajlíků</a:t>
            </a:r>
            <a:r>
              <a:rPr lang="cs-CZ" sz="2800" dirty="0" smtClean="0"/>
              <a:t> ti za správné odpovědi přiletí?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ČR žije méně než 10 milionů obyvatel.</a:t>
            </a:r>
          </a:p>
          <a:p>
            <a:endParaRPr lang="cs-CZ" dirty="0"/>
          </a:p>
          <a:p>
            <a:r>
              <a:rPr lang="cs-CZ" dirty="0" smtClean="0"/>
              <a:t>Česká republika vstoupila do Evropské unie.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Od území sousedních států je ČR oddělena mořem.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7249481" y="2062639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5842247" y="2062639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5839610" y="3245633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7269360" y="3313449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7" name="Ovál 16"/>
          <p:cNvSpPr/>
          <p:nvPr/>
        </p:nvSpPr>
        <p:spPr>
          <a:xfrm>
            <a:off x="7249481" y="4801975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8" name="Ovál 17"/>
          <p:cNvSpPr/>
          <p:nvPr/>
        </p:nvSpPr>
        <p:spPr>
          <a:xfrm>
            <a:off x="5870408" y="4792103"/>
            <a:ext cx="108012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ANO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13176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116917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055727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491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8569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http://cs.wikipedia.org/wiki/Soubor:EU_location_CZE.png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http://cs.wikipedia.org/wiki/Soubor:Schengenzone.svg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http://cs.wikipedia.org/wiki/Soubor:Czech_Rep._-_Bohemia,_Moravia_and_Silesia_III.png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76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97</TotalTime>
  <Words>384</Words>
  <Application>Microsoft Office PowerPoint</Application>
  <PresentationFormat>Předvádění na obrazovce (4:3)</PresentationFormat>
  <Paragraphs>88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Prefab</vt:lpstr>
      <vt:lpstr>Prezentace aplikace PowerPoint</vt:lpstr>
      <vt:lpstr>Prezentace aplikace PowerPoint</vt:lpstr>
      <vt:lpstr>Poloha ČR,            obyvatelé ČR</vt:lpstr>
      <vt:lpstr>Poloha České republiky</vt:lpstr>
      <vt:lpstr>Od území ostatních států je oddělena státní hranicí.</vt:lpstr>
      <vt:lpstr>ČR je od 1.května 2004 členským státem Evropské unie (EU).</vt:lpstr>
      <vt:lpstr>Obyvatelé České republiky</vt:lpstr>
      <vt:lpstr>V ČR žije více než 10 milionů obyvatel.</vt:lpstr>
      <vt:lpstr>Kliknutím označ správnou odpověď. Kolik hezkých smajlíků ti za správné odpovědi přiletí?</vt:lpstr>
      <vt:lpstr>Kliknutím označ správnou odpověď. Kolik hezkých smajlíků ti za správné odpovědi přiletí?</vt:lpstr>
      <vt:lpstr>Kliknutím označ správnou odpověď. Kolik hezkých smajlíků ti za správné odpovědi přiletí?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 ČR,            obyvatelé ČR</dc:title>
  <dc:creator>a</dc:creator>
  <cp:lastModifiedBy>Učitel</cp:lastModifiedBy>
  <cp:revision>15</cp:revision>
  <dcterms:created xsi:type="dcterms:W3CDTF">2011-09-06T18:49:15Z</dcterms:created>
  <dcterms:modified xsi:type="dcterms:W3CDTF">2012-03-31T09:35:32Z</dcterms:modified>
</cp:coreProperties>
</file>