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78" r:id="rId4"/>
    <p:sldId id="292" r:id="rId5"/>
    <p:sldId id="293" r:id="rId6"/>
    <p:sldId id="289" r:id="rId7"/>
    <p:sldId id="282" r:id="rId8"/>
    <p:sldId id="283" r:id="rId9"/>
    <p:sldId id="290" r:id="rId10"/>
    <p:sldId id="284" r:id="rId11"/>
    <p:sldId id="291" r:id="rId12"/>
    <p:sldId id="285" r:id="rId13"/>
    <p:sldId id="294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632BC"/>
    <a:srgbClr val="6600FF"/>
    <a:srgbClr val="99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10" autoAdjust="0"/>
    <p:restoredTop sz="98969" autoAdjust="0"/>
  </p:normalViewPr>
  <p:slideViewPr>
    <p:cSldViewPr>
      <p:cViewPr>
        <p:scale>
          <a:sx n="75" d="100"/>
          <a:sy n="75" d="100"/>
        </p:scale>
        <p:origin x="-62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4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880205D-53CB-4625-808A-C17A03A7EF85}" type="datetimeFigureOut">
              <a:rPr lang="cs-CZ"/>
              <a:pPr>
                <a:defRPr/>
              </a:pPr>
              <a:t>13. 3. 2014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E646E54-A73E-493D-B178-B7D9769D145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536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C743141-A664-400E-958E-755EE2965488}" type="slidenum">
              <a:rPr lang="cs-CZ" smtClean="0"/>
              <a:pPr/>
              <a:t>1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638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555A5EE-336F-4FF4-BCE2-DE0230230F95}" type="slidenum">
              <a:rPr lang="cs-CZ" smtClean="0"/>
              <a:pPr/>
              <a:t>2</a:t>
            </a:fld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1741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8B2E4C2-5C45-4BFF-A9E6-074C99D27E22}" type="slidenum">
              <a:rPr lang="cs-CZ" smtClean="0"/>
              <a:pPr/>
              <a:t>3</a:t>
            </a:fld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1843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19505FC-F8CA-4DC6-A087-06753D5BD4AE}" type="slidenum">
              <a:rPr lang="cs-CZ" smtClean="0"/>
              <a:pPr/>
              <a:t>4</a:t>
            </a:fld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1946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DACE7BA-7003-4837-B886-9FFA1271F0AD}" type="slidenum">
              <a:rPr lang="cs-CZ" smtClean="0"/>
              <a:pPr/>
              <a:t>5</a:t>
            </a:fld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A2E9CAC-F215-417C-8BBD-B7585D886BDA}" type="slidenum">
              <a:rPr lang="cs-CZ" smtClean="0"/>
              <a:pPr/>
              <a:t>6</a:t>
            </a:fld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2150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AD19BED-3F7B-4C03-979A-7B927774ACCD}" type="slidenum">
              <a:rPr lang="cs-CZ" smtClean="0"/>
              <a:pPr/>
              <a:t>7</a:t>
            </a:fld>
            <a:endParaRPr 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2253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9D60D73-AF1A-4A51-A19D-48894D1367C0}" type="slidenum">
              <a:rPr lang="cs-CZ" smtClean="0"/>
              <a:pPr/>
              <a:t>8</a:t>
            </a:fld>
            <a:endParaRPr lang="cs-CZ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2355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5FA0B99-4C42-4830-B107-1FE1E938463D}" type="slidenum">
              <a:rPr lang="cs-CZ" smtClean="0"/>
              <a:pPr/>
              <a:t>9</a:t>
            </a:fld>
            <a:endParaRPr lang="cs-CZ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2458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859938A-B054-4FD2-95C2-B9726AA14812}" type="slidenum">
              <a:rPr lang="cs-CZ" smtClean="0"/>
              <a:pPr/>
              <a:t>10</a:t>
            </a:fld>
            <a:endParaRPr lang="cs-CZ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2560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8B00A7B-0A87-4E90-92AA-885574016BDF}" type="slidenum">
              <a:rPr lang="cs-CZ" smtClean="0"/>
              <a:pPr/>
              <a:t>11</a:t>
            </a:fld>
            <a:endParaRPr lang="cs-CZ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cs-CZ" smtClean="0"/>
              <a:t>K </a:t>
            </a:r>
          </a:p>
        </p:txBody>
      </p:sp>
      <p:sp>
        <p:nvSpPr>
          <p:cNvPr id="2662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CEC78A6-8A11-4CA8-8E72-64D2508F4678}" type="slidenum">
              <a:rPr lang="cs-CZ" smtClean="0"/>
              <a:pPr/>
              <a:t>12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E7F888-DD21-4D14-9747-9206CF20721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CBAE93-6D0B-448F-9FE9-480BC13604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0B5268-118D-4604-B15E-B046194387F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07CADD-4D11-4D32-9436-5F95F6FD26A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4C7ECB-2947-4B4D-92EF-E97D3146ADD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45E5F9-EC9C-4F59-8349-4CDCFC63F7D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EAECA8-A874-4DBA-A8E3-1CB5C415FCC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B226DC-6268-467A-95D0-F9D2FE7B49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1BA143-BE8E-4060-AC0D-8786D096ED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E62231-F608-4921-BFC2-ADF82815D0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C11332-2970-40D5-9B8C-2BBB849292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BE600AD3-72FB-46FD-95B8-2A6955FF49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7.bin"/><Relationship Id="rId4" Type="http://schemas.openxmlformats.org/officeDocument/2006/relationships/oleObject" Target="../embeddings/oleObject6.bin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oleObject9.bin"/><Relationship Id="rId4" Type="http://schemas.openxmlformats.org/officeDocument/2006/relationships/oleObject" Target="../embeddings/oleObject8.bin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7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2.bin"/><Relationship Id="rId5" Type="http://schemas.openxmlformats.org/officeDocument/2006/relationships/oleObject" Target="../embeddings/oleObject11.bin"/><Relationship Id="rId4" Type="http://schemas.openxmlformats.org/officeDocument/2006/relationships/oleObject" Target="../embeddings/oleObject10.bin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50825" y="1989138"/>
            <a:ext cx="8785225" cy="4535487"/>
          </a:xfrm>
        </p:spPr>
        <p:txBody>
          <a:bodyPr/>
          <a:lstStyle/>
          <a:p>
            <a:pPr eaLnBrk="1" hangingPunct="1"/>
            <a:r>
              <a:rPr lang="cs-CZ" sz="2000" dirty="0" smtClean="0">
                <a:solidFill>
                  <a:schemeClr val="bg1"/>
                </a:solidFill>
              </a:rPr>
              <a:t>Střední průmyslová škola elektrotechnická a informačních technologií Brno</a:t>
            </a:r>
            <a:br>
              <a:rPr lang="cs-CZ" sz="2000" dirty="0" smtClean="0">
                <a:solidFill>
                  <a:schemeClr val="bg1"/>
                </a:solidFill>
              </a:rPr>
            </a:br>
            <a:r>
              <a:rPr lang="cs-CZ" sz="2000" dirty="0" smtClean="0">
                <a:solidFill>
                  <a:schemeClr val="bg1"/>
                </a:solidFill>
              </a:rPr>
              <a:t/>
            </a:r>
            <a:br>
              <a:rPr lang="cs-CZ" sz="2000" dirty="0" smtClean="0">
                <a:solidFill>
                  <a:schemeClr val="bg1"/>
                </a:solidFill>
              </a:rPr>
            </a:br>
            <a:r>
              <a:rPr lang="cs-CZ" sz="2000" dirty="0" smtClean="0">
                <a:solidFill>
                  <a:schemeClr val="bg1"/>
                </a:solidFill>
              </a:rPr>
              <a:t/>
            </a:r>
            <a:br>
              <a:rPr lang="cs-CZ" sz="2000" dirty="0" smtClean="0">
                <a:solidFill>
                  <a:schemeClr val="bg1"/>
                </a:solidFill>
              </a:rPr>
            </a:br>
            <a:r>
              <a:rPr lang="cs-CZ" sz="2000" dirty="0" smtClean="0">
                <a:solidFill>
                  <a:schemeClr val="bg1"/>
                </a:solidFill>
              </a:rPr>
              <a:t>Číslo a název projektu:	CZ.1.07/1.5.00/34.0521 – Investice do vzdělání nesou nejvyšší úrok</a:t>
            </a:r>
            <a:br>
              <a:rPr lang="cs-CZ" sz="2000" dirty="0" smtClean="0">
                <a:solidFill>
                  <a:schemeClr val="bg1"/>
                </a:solidFill>
              </a:rPr>
            </a:br>
            <a:r>
              <a:rPr lang="cs-CZ" sz="2000" dirty="0" smtClean="0">
                <a:solidFill>
                  <a:schemeClr val="bg1"/>
                </a:solidFill>
              </a:rPr>
              <a:t/>
            </a:r>
            <a:br>
              <a:rPr lang="cs-CZ" sz="2000" dirty="0" smtClean="0">
                <a:solidFill>
                  <a:schemeClr val="bg1"/>
                </a:solidFill>
              </a:rPr>
            </a:br>
            <a:r>
              <a:rPr lang="cs-CZ" sz="2000" dirty="0" smtClean="0">
                <a:solidFill>
                  <a:schemeClr val="bg1"/>
                </a:solidFill>
              </a:rPr>
              <a:t>Autor:	Mgr. Nina Nováková </a:t>
            </a:r>
            <a:br>
              <a:rPr lang="cs-CZ" sz="2000" dirty="0" smtClean="0">
                <a:solidFill>
                  <a:schemeClr val="bg1"/>
                </a:solidFill>
              </a:rPr>
            </a:br>
            <a:r>
              <a:rPr lang="cs-CZ" sz="2000" dirty="0" smtClean="0">
                <a:solidFill>
                  <a:schemeClr val="bg1"/>
                </a:solidFill>
              </a:rPr>
              <a:t/>
            </a:r>
            <a:br>
              <a:rPr lang="cs-CZ" sz="2000" dirty="0" smtClean="0">
                <a:solidFill>
                  <a:schemeClr val="bg1"/>
                </a:solidFill>
              </a:rPr>
            </a:br>
            <a:r>
              <a:rPr lang="cs-CZ" sz="2000" dirty="0" smtClean="0">
                <a:solidFill>
                  <a:schemeClr val="bg1"/>
                </a:solidFill>
              </a:rPr>
              <a:t>Tematická sada: Aplikační matematické úlohy v hodinách chemie</a:t>
            </a:r>
            <a:br>
              <a:rPr lang="cs-CZ" sz="2000" dirty="0" smtClean="0">
                <a:solidFill>
                  <a:schemeClr val="bg1"/>
                </a:solidFill>
              </a:rPr>
            </a:br>
            <a:r>
              <a:rPr lang="cs-CZ" sz="2000" dirty="0" smtClean="0">
                <a:solidFill>
                  <a:schemeClr val="bg1"/>
                </a:solidFill>
              </a:rPr>
              <a:t/>
            </a:r>
            <a:br>
              <a:rPr lang="cs-CZ" sz="2000" dirty="0" smtClean="0">
                <a:solidFill>
                  <a:schemeClr val="bg1"/>
                </a:solidFill>
              </a:rPr>
            </a:br>
            <a:r>
              <a:rPr lang="cs-CZ" sz="2000" dirty="0" smtClean="0">
                <a:solidFill>
                  <a:schemeClr val="bg1"/>
                </a:solidFill>
              </a:rPr>
              <a:t>Téma:	Roztoky – křížové pravidlo</a:t>
            </a:r>
            <a:br>
              <a:rPr lang="cs-CZ" sz="2000" dirty="0" smtClean="0">
                <a:solidFill>
                  <a:schemeClr val="bg1"/>
                </a:solidFill>
              </a:rPr>
            </a:br>
            <a:r>
              <a:rPr lang="cs-CZ" sz="2000" dirty="0" smtClean="0">
                <a:solidFill>
                  <a:schemeClr val="bg1"/>
                </a:solidFill>
              </a:rPr>
              <a:t/>
            </a:r>
            <a:br>
              <a:rPr lang="cs-CZ" sz="2000" dirty="0" smtClean="0">
                <a:solidFill>
                  <a:schemeClr val="bg1"/>
                </a:solidFill>
              </a:rPr>
            </a:br>
            <a:r>
              <a:rPr lang="cs-CZ" sz="2000" dirty="0" smtClean="0">
                <a:solidFill>
                  <a:schemeClr val="bg1"/>
                </a:solidFill>
              </a:rPr>
              <a:t>Číslo materiálu:	VY_42_INOVACE_06_15_NONI</a:t>
            </a:r>
          </a:p>
        </p:txBody>
      </p:sp>
      <p:pic>
        <p:nvPicPr>
          <p:cNvPr id="7171" name="il_fi" descr="OPVK_hor_zakladni_logolink_RGB_cz-1024x22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6763" y="249238"/>
            <a:ext cx="7550150" cy="164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FontTx/>
              <a:buNone/>
            </a:pPr>
            <a:endParaRPr lang="cs-CZ" sz="2000" smtClean="0"/>
          </a:p>
          <a:p>
            <a:pPr marL="0" indent="0" eaLnBrk="1" hangingPunct="1">
              <a:buFontTx/>
              <a:buNone/>
            </a:pPr>
            <a:r>
              <a:rPr lang="cs-CZ" sz="2400" smtClean="0">
                <a:solidFill>
                  <a:schemeClr val="bg1"/>
                </a:solidFill>
              </a:rPr>
              <a:t>Anotace:</a:t>
            </a:r>
          </a:p>
          <a:p>
            <a:pPr marL="0" indent="0" eaLnBrk="1" hangingPunct="1">
              <a:buFontTx/>
              <a:buNone/>
            </a:pPr>
            <a:r>
              <a:rPr lang="cs-CZ" sz="2000" smtClean="0">
                <a:solidFill>
                  <a:schemeClr val="bg1"/>
                </a:solidFill>
              </a:rPr>
              <a:t>Tato prezentace slouží k objasnění výpočtů složení roztoků pomocí křížového pravidla.Pro pochopení látky se  předpokládá  znalost řešení lineárních rovnic, poměr a přímá úměrnost, které by měli studenti znát z hodin matematiky. Tuto prezentaci je možné využít v 1.ročníku oboru Průmyslová ekologie v hodinách chemie, v 1. ročnících oborů Elektrotechnika a pro zopakování látky v hodinách monitorování životního prostředí ve 3.ročníku oboru Průmyslová ekologie.</a:t>
            </a:r>
            <a:r>
              <a:rPr lang="cs-CZ" smtClean="0"/>
              <a:t/>
            </a:r>
            <a:br>
              <a:rPr lang="cs-CZ" smtClean="0"/>
            </a:br>
            <a:endParaRPr lang="cs-CZ" smtClean="0"/>
          </a:p>
        </p:txBody>
      </p:sp>
      <p:pic>
        <p:nvPicPr>
          <p:cNvPr id="8195" name="il_fi" descr="OPVK_hor_zakladni_logolink_RGB_cz-1024x22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9350" y="127000"/>
            <a:ext cx="6807200" cy="148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 smtClean="0">
                <a:solidFill>
                  <a:srgbClr val="FF0000"/>
                </a:solidFill>
              </a:rPr>
              <a:t>Křížové pravidlo</a:t>
            </a:r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>
          <a:xfrm>
            <a:off x="468313" y="1412875"/>
            <a:ext cx="8229600" cy="4741863"/>
          </a:xfrm>
        </p:spPr>
        <p:txBody>
          <a:bodyPr/>
          <a:lstStyle/>
          <a:p>
            <a:r>
              <a:rPr lang="cs-CZ" sz="2800" dirty="0" smtClean="0">
                <a:solidFill>
                  <a:schemeClr val="bg1"/>
                </a:solidFill>
              </a:rPr>
              <a:t>diagonální schéma směšovací rovnice</a:t>
            </a:r>
          </a:p>
          <a:p>
            <a:r>
              <a:rPr lang="cs-CZ" sz="2800" dirty="0" smtClean="0">
                <a:solidFill>
                  <a:schemeClr val="bg1"/>
                </a:solidFill>
              </a:rPr>
              <a:t>slouží k výpočtům potřebných při ředění roztoků</a:t>
            </a:r>
          </a:p>
          <a:p>
            <a:r>
              <a:rPr lang="cs-CZ" sz="2800" dirty="0" smtClean="0">
                <a:solidFill>
                  <a:schemeClr val="bg1"/>
                </a:solidFill>
              </a:rPr>
              <a:t>lze jej využít též pro přípravu roztoků</a:t>
            </a:r>
          </a:p>
          <a:p>
            <a:r>
              <a:rPr lang="cs-CZ" sz="2800" dirty="0" smtClean="0">
                <a:solidFill>
                  <a:schemeClr val="bg1"/>
                </a:solidFill>
              </a:rPr>
              <a:t>při výpočtech nemusíme počítat  s hmotnostním zlomkem, ale přímo s %</a:t>
            </a:r>
          </a:p>
          <a:p>
            <a:r>
              <a:rPr lang="cs-CZ" sz="2800" dirty="0" smtClean="0">
                <a:solidFill>
                  <a:schemeClr val="bg1"/>
                </a:solidFill>
              </a:rPr>
              <a:t>pro dopočítání se používá logické úvahy, popř. trojčlenka</a:t>
            </a:r>
          </a:p>
          <a:p>
            <a:endParaRPr lang="cs-CZ" sz="2800" dirty="0" smtClean="0">
              <a:solidFill>
                <a:schemeClr val="bg1"/>
              </a:solidFill>
            </a:endParaRPr>
          </a:p>
          <a:p>
            <a:pPr>
              <a:buFontTx/>
              <a:buNone/>
            </a:pPr>
            <a:endParaRPr lang="cs-CZ" sz="2400" dirty="0" smtClean="0">
              <a:solidFill>
                <a:schemeClr val="bg1"/>
              </a:solidFill>
            </a:endParaRPr>
          </a:p>
          <a:p>
            <a:pPr>
              <a:buFontTx/>
              <a:buNone/>
            </a:pPr>
            <a:endParaRPr lang="cs-CZ" sz="2400" dirty="0" smtClean="0">
              <a:solidFill>
                <a:schemeClr val="bg1"/>
              </a:solidFill>
            </a:endParaRPr>
          </a:p>
          <a:p>
            <a:pPr>
              <a:buFontTx/>
              <a:buNone/>
            </a:pPr>
            <a:endParaRPr lang="cs-CZ" sz="2400" dirty="0" smtClean="0">
              <a:solidFill>
                <a:schemeClr val="bg1"/>
              </a:solidFill>
            </a:endParaRPr>
          </a:p>
          <a:p>
            <a:pPr>
              <a:buFontTx/>
              <a:buNone/>
            </a:pPr>
            <a:endParaRPr lang="cs-CZ" sz="2400" dirty="0" smtClean="0">
              <a:solidFill>
                <a:schemeClr val="bg1"/>
              </a:solidFill>
            </a:endParaRPr>
          </a:p>
          <a:p>
            <a:pPr>
              <a:buFontTx/>
              <a:buNone/>
            </a:pPr>
            <a:endParaRPr lang="cs-CZ" sz="2400" dirty="0" smtClean="0">
              <a:solidFill>
                <a:schemeClr val="bg1"/>
              </a:solidFill>
            </a:endParaRPr>
          </a:p>
          <a:p>
            <a:pPr>
              <a:buFontTx/>
              <a:buNone/>
            </a:pPr>
            <a:endParaRPr lang="cs-CZ" sz="2400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150"/>
            <a:ext cx="8229600" cy="5434013"/>
          </a:xfrm>
        </p:spPr>
        <p:txBody>
          <a:bodyPr/>
          <a:lstStyle/>
          <a:p>
            <a:pPr>
              <a:buFontTx/>
              <a:buNone/>
            </a:pPr>
            <a:r>
              <a:rPr lang="cs-CZ" sz="2400" dirty="0" smtClean="0">
                <a:solidFill>
                  <a:schemeClr val="bg1"/>
                </a:solidFill>
              </a:rPr>
              <a:t>schéma:</a:t>
            </a:r>
          </a:p>
          <a:p>
            <a:pPr>
              <a:buFontTx/>
              <a:buNone/>
            </a:pPr>
            <a:r>
              <a:rPr lang="cs-CZ" sz="2400" dirty="0" smtClean="0">
                <a:solidFill>
                  <a:schemeClr val="bg1"/>
                </a:solidFill>
              </a:rPr>
              <a:t>		</a:t>
            </a:r>
            <a:r>
              <a:rPr lang="cs-CZ" sz="2400" dirty="0" smtClean="0">
                <a:solidFill>
                  <a:schemeClr val="accent2"/>
                </a:solidFill>
              </a:rPr>
              <a:t>w</a:t>
            </a:r>
            <a:r>
              <a:rPr lang="cs-CZ" sz="2400" baseline="-25000" dirty="0" smtClean="0">
                <a:solidFill>
                  <a:schemeClr val="accent2"/>
                </a:solidFill>
              </a:rPr>
              <a:t>1                                         </a:t>
            </a:r>
            <a:r>
              <a:rPr lang="cs-CZ" sz="2400" dirty="0" smtClean="0">
                <a:solidFill>
                  <a:schemeClr val="accent2"/>
                </a:solidFill>
              </a:rPr>
              <a:t>w</a:t>
            </a:r>
            <a:r>
              <a:rPr lang="cs-CZ" sz="2400" baseline="-25000" dirty="0" smtClean="0">
                <a:solidFill>
                  <a:schemeClr val="accent2"/>
                </a:solidFill>
              </a:rPr>
              <a:t>3</a:t>
            </a:r>
            <a:r>
              <a:rPr lang="cs-CZ" sz="2400" dirty="0" smtClean="0">
                <a:solidFill>
                  <a:schemeClr val="accent2"/>
                </a:solidFill>
              </a:rPr>
              <a:t> -  w</a:t>
            </a:r>
            <a:r>
              <a:rPr lang="cs-CZ" sz="2400" baseline="-25000" dirty="0" smtClean="0">
                <a:solidFill>
                  <a:schemeClr val="accent2"/>
                </a:solidFill>
              </a:rPr>
              <a:t>2  </a:t>
            </a:r>
            <a:r>
              <a:rPr lang="cs-CZ" sz="2400" dirty="0" smtClean="0">
                <a:solidFill>
                  <a:schemeClr val="accent2"/>
                </a:solidFill>
              </a:rPr>
              <a:t>      </a:t>
            </a:r>
            <a:r>
              <a:rPr lang="cs-CZ" sz="2400" dirty="0" smtClean="0">
                <a:solidFill>
                  <a:schemeClr val="bg1"/>
                </a:solidFill>
              </a:rPr>
              <a:t>…</a:t>
            </a:r>
            <a:r>
              <a:rPr lang="cs-CZ" sz="2400" dirty="0" smtClean="0">
                <a:solidFill>
                  <a:schemeClr val="accent2"/>
                </a:solidFill>
              </a:rPr>
              <a:t> </a:t>
            </a:r>
            <a:r>
              <a:rPr lang="cs-CZ" sz="2400" dirty="0" smtClean="0">
                <a:solidFill>
                  <a:schemeClr val="bg1"/>
                </a:solidFill>
              </a:rPr>
              <a:t>počet hmotnostních dílů 				                  výchozího roztoku (látky)</a:t>
            </a:r>
            <a:r>
              <a:rPr lang="cs-CZ" sz="2400" baseline="-25000" dirty="0" smtClean="0">
                <a:solidFill>
                  <a:schemeClr val="accent2"/>
                </a:solidFill>
              </a:rPr>
              <a:t>                                            		    </a:t>
            </a:r>
            <a:r>
              <a:rPr lang="cs-CZ" sz="2400" dirty="0" smtClean="0">
                <a:solidFill>
                  <a:schemeClr val="accent2"/>
                </a:solidFill>
              </a:rPr>
              <a:t>w</a:t>
            </a:r>
            <a:r>
              <a:rPr lang="cs-CZ" sz="2400" baseline="-25000" dirty="0" smtClean="0">
                <a:solidFill>
                  <a:schemeClr val="accent2"/>
                </a:solidFill>
              </a:rPr>
              <a:t>3</a:t>
            </a:r>
          </a:p>
          <a:p>
            <a:pPr>
              <a:buFontTx/>
              <a:buNone/>
            </a:pPr>
            <a:r>
              <a:rPr lang="cs-CZ" sz="2400" baseline="-25000" dirty="0" smtClean="0">
                <a:solidFill>
                  <a:schemeClr val="accent2"/>
                </a:solidFill>
              </a:rPr>
              <a:t> 		</a:t>
            </a:r>
            <a:r>
              <a:rPr lang="cs-CZ" sz="2400" dirty="0" smtClean="0">
                <a:solidFill>
                  <a:schemeClr val="accent2"/>
                </a:solidFill>
              </a:rPr>
              <a:t>w</a:t>
            </a:r>
            <a:r>
              <a:rPr lang="cs-CZ" sz="2400" baseline="-25000" dirty="0" smtClean="0">
                <a:solidFill>
                  <a:schemeClr val="accent2"/>
                </a:solidFill>
              </a:rPr>
              <a:t>2		</a:t>
            </a:r>
            <a:r>
              <a:rPr lang="cs-CZ" sz="2400" dirty="0" smtClean="0">
                <a:solidFill>
                  <a:schemeClr val="accent2"/>
                </a:solidFill>
              </a:rPr>
              <a:t>      w</a:t>
            </a:r>
            <a:r>
              <a:rPr lang="cs-CZ" sz="2400" baseline="-25000" dirty="0" smtClean="0">
                <a:solidFill>
                  <a:schemeClr val="accent2"/>
                </a:solidFill>
              </a:rPr>
              <a:t>1</a:t>
            </a:r>
            <a:r>
              <a:rPr lang="cs-CZ" sz="2400" dirty="0" smtClean="0">
                <a:solidFill>
                  <a:schemeClr val="accent2"/>
                </a:solidFill>
              </a:rPr>
              <a:t> -  w</a:t>
            </a:r>
            <a:r>
              <a:rPr lang="cs-CZ" sz="2400" baseline="-25000" dirty="0" smtClean="0">
                <a:solidFill>
                  <a:schemeClr val="accent2"/>
                </a:solidFill>
              </a:rPr>
              <a:t>3          </a:t>
            </a:r>
            <a:r>
              <a:rPr lang="cs-CZ" sz="2400" dirty="0" smtClean="0">
                <a:solidFill>
                  <a:schemeClr val="bg1"/>
                </a:solidFill>
              </a:rPr>
              <a:t>… počet hmotnostních dílů      					    rozpouštědla</a:t>
            </a:r>
          </a:p>
          <a:p>
            <a:pPr>
              <a:buFontTx/>
              <a:buNone/>
            </a:pPr>
            <a:endParaRPr lang="cs-CZ" sz="2400" baseline="-25000" dirty="0" smtClean="0">
              <a:solidFill>
                <a:schemeClr val="bg1"/>
              </a:solidFill>
            </a:endParaRPr>
          </a:p>
          <a:p>
            <a:pPr>
              <a:buFontTx/>
              <a:buNone/>
            </a:pPr>
            <a:endParaRPr lang="cs-CZ" sz="2400" baseline="-25000" dirty="0" smtClean="0">
              <a:solidFill>
                <a:schemeClr val="bg1"/>
              </a:solidFill>
            </a:endParaRPr>
          </a:p>
          <a:p>
            <a:pPr>
              <a:buFontTx/>
              <a:buNone/>
            </a:pPr>
            <a:endParaRPr lang="cs-CZ" sz="2400" baseline="-25000" dirty="0" smtClean="0">
              <a:solidFill>
                <a:schemeClr val="bg1"/>
              </a:solidFill>
            </a:endParaRPr>
          </a:p>
          <a:p>
            <a:pPr>
              <a:buFontTx/>
              <a:buNone/>
            </a:pPr>
            <a:endParaRPr lang="cs-CZ" sz="2400" baseline="-25000" dirty="0" smtClean="0">
              <a:solidFill>
                <a:schemeClr val="bg1"/>
              </a:solidFill>
            </a:endParaRPr>
          </a:p>
          <a:p>
            <a:pPr>
              <a:buFontTx/>
              <a:buNone/>
            </a:pPr>
            <a:endParaRPr lang="cs-CZ" sz="2400" baseline="-25000" dirty="0" smtClean="0">
              <a:solidFill>
                <a:schemeClr val="bg1"/>
              </a:solidFill>
            </a:endParaRPr>
          </a:p>
          <a:p>
            <a:pPr>
              <a:buFontTx/>
              <a:buNone/>
            </a:pPr>
            <a:r>
              <a:rPr lang="cs-CZ" sz="2400" dirty="0" smtClean="0">
                <a:solidFill>
                  <a:schemeClr val="bg1"/>
                </a:solidFill>
              </a:rPr>
              <a:t>w</a:t>
            </a:r>
            <a:r>
              <a:rPr lang="cs-CZ" sz="2400" baseline="-25000" dirty="0" smtClean="0">
                <a:solidFill>
                  <a:schemeClr val="bg1"/>
                </a:solidFill>
              </a:rPr>
              <a:t>1 </a:t>
            </a:r>
            <a:r>
              <a:rPr lang="cs-CZ" sz="2400" dirty="0" smtClean="0">
                <a:solidFill>
                  <a:schemeClr val="bg1"/>
                </a:solidFill>
              </a:rPr>
              <a:t>…</a:t>
            </a:r>
            <a:r>
              <a:rPr lang="cs-CZ" sz="2400" baseline="-25000" dirty="0" smtClean="0">
                <a:solidFill>
                  <a:schemeClr val="bg1"/>
                </a:solidFill>
              </a:rPr>
              <a:t>   </a:t>
            </a:r>
            <a:r>
              <a:rPr lang="cs-CZ" sz="2400" dirty="0" smtClean="0">
                <a:solidFill>
                  <a:schemeClr val="bg1"/>
                </a:solidFill>
              </a:rPr>
              <a:t>hmotnostní zlomek, popř. % koncentrované látky</a:t>
            </a:r>
            <a:endParaRPr lang="cs-CZ" sz="2400" baseline="-25000" dirty="0" smtClean="0">
              <a:solidFill>
                <a:schemeClr val="bg1"/>
              </a:solidFill>
            </a:endParaRPr>
          </a:p>
          <a:p>
            <a:pPr>
              <a:buFontTx/>
              <a:buNone/>
            </a:pPr>
            <a:r>
              <a:rPr lang="cs-CZ" sz="2400" dirty="0" smtClean="0">
                <a:solidFill>
                  <a:schemeClr val="bg1"/>
                </a:solidFill>
              </a:rPr>
              <a:t>w</a:t>
            </a:r>
            <a:r>
              <a:rPr lang="cs-CZ" sz="2400" baseline="-25000" dirty="0" smtClean="0">
                <a:solidFill>
                  <a:schemeClr val="bg1"/>
                </a:solidFill>
              </a:rPr>
              <a:t>2</a:t>
            </a:r>
            <a:r>
              <a:rPr lang="cs-CZ" sz="2400" dirty="0" smtClean="0">
                <a:solidFill>
                  <a:schemeClr val="bg1"/>
                </a:solidFill>
              </a:rPr>
              <a:t>…   hmotnostní zlomek ředidla (méně koncentrované látky)</a:t>
            </a:r>
          </a:p>
          <a:p>
            <a:pPr>
              <a:buFontTx/>
              <a:buNone/>
            </a:pPr>
            <a:r>
              <a:rPr lang="cs-CZ" sz="2400" dirty="0" smtClean="0">
                <a:solidFill>
                  <a:schemeClr val="bg1"/>
                </a:solidFill>
              </a:rPr>
              <a:t>w</a:t>
            </a:r>
            <a:r>
              <a:rPr lang="cs-CZ" sz="2400" baseline="-25000" dirty="0" smtClean="0">
                <a:solidFill>
                  <a:schemeClr val="bg1"/>
                </a:solidFill>
              </a:rPr>
              <a:t>3</a:t>
            </a:r>
            <a:r>
              <a:rPr lang="cs-CZ" sz="2400" dirty="0" smtClean="0">
                <a:solidFill>
                  <a:schemeClr val="bg1"/>
                </a:solidFill>
              </a:rPr>
              <a:t> …  hmotnostní zlomek požadovaného roztoku</a:t>
            </a:r>
            <a:endParaRPr lang="cs-CZ" sz="2400" baseline="-25000" dirty="0" smtClean="0">
              <a:solidFill>
                <a:schemeClr val="bg1"/>
              </a:solidFill>
            </a:endParaRPr>
          </a:p>
          <a:p>
            <a:pPr>
              <a:buFontTx/>
              <a:buNone/>
            </a:pPr>
            <a:endParaRPr lang="cs-CZ" dirty="0" smtClean="0"/>
          </a:p>
        </p:txBody>
      </p:sp>
      <p:cxnSp>
        <p:nvCxnSpPr>
          <p:cNvPr id="5" name="Přímá spojovací šipka 4"/>
          <p:cNvCxnSpPr/>
          <p:nvPr/>
        </p:nvCxnSpPr>
        <p:spPr>
          <a:xfrm>
            <a:off x="3059113" y="2276475"/>
            <a:ext cx="433387" cy="215900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šipka 5"/>
          <p:cNvCxnSpPr/>
          <p:nvPr/>
        </p:nvCxnSpPr>
        <p:spPr>
          <a:xfrm flipV="1">
            <a:off x="3059113" y="1557338"/>
            <a:ext cx="360362" cy="215900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1979613" y="1628775"/>
            <a:ext cx="431800" cy="28733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1908175" y="2205038"/>
            <a:ext cx="503238" cy="287337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26" name="Object 8"/>
          <p:cNvGraphicFramePr>
            <a:graphicFrameLocks noChangeAspect="1"/>
          </p:cNvGraphicFramePr>
          <p:nvPr/>
        </p:nvGraphicFramePr>
        <p:xfrm>
          <a:off x="2916238" y="3284538"/>
          <a:ext cx="2016125" cy="993775"/>
        </p:xfrm>
        <a:graphic>
          <a:graphicData uri="http://schemas.openxmlformats.org/presentationml/2006/ole">
            <p:oleObj spid="_x0000_s1026" name="Rovnice" r:id="rId4" imgW="876240" imgH="4316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10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02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102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713"/>
            <a:ext cx="8229600" cy="5505450"/>
          </a:xfrm>
        </p:spPr>
        <p:txBody>
          <a:bodyPr/>
          <a:lstStyle/>
          <a:p>
            <a:pPr>
              <a:buFontTx/>
              <a:buNone/>
              <a:defRPr/>
            </a:pPr>
            <a:r>
              <a:rPr lang="cs-CZ" sz="2400" dirty="0" smtClean="0">
                <a:solidFill>
                  <a:schemeClr val="bg1"/>
                </a:solidFill>
              </a:rPr>
              <a:t>Př. 1.  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Vypočítejte hmotnost chloridu sodného a vody, které potřebujeme na přípravu 200 g 24% roztoku </a:t>
            </a:r>
            <a:r>
              <a:rPr lang="cs-CZ" sz="2400" dirty="0" err="1" smtClean="0">
                <a:solidFill>
                  <a:schemeClr val="tx2">
                    <a:lumMod val="50000"/>
                  </a:schemeClr>
                </a:solidFill>
              </a:rPr>
              <a:t>NaCl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.</a:t>
            </a:r>
          </a:p>
          <a:p>
            <a:pPr>
              <a:buFontTx/>
              <a:buNone/>
              <a:defRPr/>
            </a:pPr>
            <a:r>
              <a:rPr lang="cs-CZ" sz="2400" dirty="0" smtClean="0">
                <a:solidFill>
                  <a:schemeClr val="bg1"/>
                </a:solidFill>
              </a:rPr>
              <a:t>řešení: 	m</a:t>
            </a:r>
            <a:r>
              <a:rPr lang="cs-CZ" sz="2400" baseline="-25000" dirty="0" smtClean="0">
                <a:solidFill>
                  <a:schemeClr val="bg1"/>
                </a:solidFill>
              </a:rPr>
              <a:t>3</a:t>
            </a:r>
            <a:r>
              <a:rPr lang="cs-CZ" sz="2400" dirty="0" smtClean="0">
                <a:solidFill>
                  <a:schemeClr val="bg1"/>
                </a:solidFill>
              </a:rPr>
              <a:t> = 200 g</a:t>
            </a:r>
          </a:p>
          <a:p>
            <a:pPr>
              <a:buFontTx/>
              <a:buNone/>
              <a:defRPr/>
            </a:pPr>
            <a:r>
              <a:rPr lang="cs-CZ" sz="2400" dirty="0" smtClean="0">
                <a:solidFill>
                  <a:schemeClr val="bg1"/>
                </a:solidFill>
              </a:rPr>
              <a:t>		w</a:t>
            </a:r>
            <a:r>
              <a:rPr lang="cs-CZ" sz="2400" baseline="-25000" dirty="0" smtClean="0">
                <a:solidFill>
                  <a:schemeClr val="bg1"/>
                </a:solidFill>
              </a:rPr>
              <a:t>3 </a:t>
            </a:r>
            <a:r>
              <a:rPr lang="cs-CZ" sz="2400" dirty="0" smtClean="0">
                <a:solidFill>
                  <a:schemeClr val="bg1"/>
                </a:solidFill>
              </a:rPr>
              <a:t> = 0,24</a:t>
            </a:r>
          </a:p>
          <a:p>
            <a:pPr>
              <a:buFontTx/>
              <a:buNone/>
              <a:defRPr/>
            </a:pPr>
            <a:r>
              <a:rPr lang="cs-CZ" sz="2400" dirty="0" smtClean="0">
                <a:solidFill>
                  <a:schemeClr val="bg1"/>
                </a:solidFill>
              </a:rPr>
              <a:t>		w</a:t>
            </a:r>
            <a:r>
              <a:rPr lang="cs-CZ" sz="2400" baseline="-25000" dirty="0" smtClean="0">
                <a:solidFill>
                  <a:schemeClr val="bg1"/>
                </a:solidFill>
              </a:rPr>
              <a:t>2 </a:t>
            </a:r>
            <a:r>
              <a:rPr lang="cs-CZ" sz="2400" dirty="0" smtClean="0">
                <a:solidFill>
                  <a:schemeClr val="bg1"/>
                </a:solidFill>
              </a:rPr>
              <a:t> = 0  (voda)</a:t>
            </a:r>
          </a:p>
          <a:p>
            <a:pPr>
              <a:buFontTx/>
              <a:buNone/>
              <a:defRPr/>
            </a:pPr>
            <a:r>
              <a:rPr lang="cs-CZ" sz="2400" dirty="0" smtClean="0">
                <a:solidFill>
                  <a:schemeClr val="bg1"/>
                </a:solidFill>
              </a:rPr>
              <a:t>		w</a:t>
            </a:r>
            <a:r>
              <a:rPr lang="cs-CZ" sz="2400" baseline="-25000" dirty="0" smtClean="0">
                <a:solidFill>
                  <a:schemeClr val="bg1"/>
                </a:solidFill>
              </a:rPr>
              <a:t>1 </a:t>
            </a:r>
            <a:r>
              <a:rPr lang="cs-CZ" sz="2400" dirty="0" smtClean="0">
                <a:solidFill>
                  <a:schemeClr val="bg1"/>
                </a:solidFill>
              </a:rPr>
              <a:t> = 1  (</a:t>
            </a:r>
            <a:r>
              <a:rPr lang="cs-CZ" sz="2400" dirty="0" err="1" smtClean="0">
                <a:solidFill>
                  <a:schemeClr val="bg1"/>
                </a:solidFill>
              </a:rPr>
              <a:t>NaCl</a:t>
            </a:r>
            <a:r>
              <a:rPr lang="cs-CZ" sz="2400" dirty="0" smtClean="0">
                <a:solidFill>
                  <a:schemeClr val="bg1"/>
                </a:solidFill>
              </a:rPr>
              <a:t>)</a:t>
            </a:r>
          </a:p>
          <a:p>
            <a:pPr>
              <a:buFontTx/>
              <a:buNone/>
              <a:defRPr/>
            </a:pPr>
            <a:endParaRPr lang="cs-CZ" sz="2400" dirty="0" smtClean="0">
              <a:solidFill>
                <a:schemeClr val="bg1"/>
              </a:solidFill>
            </a:endParaRPr>
          </a:p>
          <a:p>
            <a:pPr>
              <a:buFontTx/>
              <a:buNone/>
              <a:defRPr/>
            </a:pPr>
            <a:r>
              <a:rPr lang="cs-CZ" sz="2400" dirty="0" smtClean="0">
                <a:solidFill>
                  <a:schemeClr val="bg1"/>
                </a:solidFill>
              </a:rPr>
              <a:t>w</a:t>
            </a:r>
            <a:r>
              <a:rPr lang="cs-CZ" sz="2400" baseline="-25000" dirty="0" smtClean="0">
                <a:solidFill>
                  <a:schemeClr val="bg1"/>
                </a:solidFill>
              </a:rPr>
              <a:t>1			</a:t>
            </a:r>
            <a:r>
              <a:rPr lang="cs-CZ" sz="2400" dirty="0" smtClean="0">
                <a:solidFill>
                  <a:schemeClr val="bg1"/>
                </a:solidFill>
              </a:rPr>
              <a:t> w</a:t>
            </a:r>
            <a:r>
              <a:rPr lang="cs-CZ" sz="2400" baseline="-25000" dirty="0" smtClean="0">
                <a:solidFill>
                  <a:schemeClr val="bg1"/>
                </a:solidFill>
              </a:rPr>
              <a:t>3</a:t>
            </a:r>
            <a:r>
              <a:rPr lang="cs-CZ" sz="2400" dirty="0" smtClean="0">
                <a:solidFill>
                  <a:schemeClr val="bg1"/>
                </a:solidFill>
              </a:rPr>
              <a:t> - w</a:t>
            </a:r>
            <a:r>
              <a:rPr lang="cs-CZ" sz="2400" baseline="-25000" dirty="0" smtClean="0">
                <a:solidFill>
                  <a:schemeClr val="bg1"/>
                </a:solidFill>
              </a:rPr>
              <a:t>2	      </a:t>
            </a:r>
            <a:r>
              <a:rPr lang="cs-CZ" sz="2400" dirty="0" smtClean="0">
                <a:solidFill>
                  <a:schemeClr val="bg1"/>
                </a:solidFill>
              </a:rPr>
              <a:t>100                     24		              </a:t>
            </a:r>
            <a:r>
              <a:rPr lang="cs-CZ" sz="2400" baseline="-25000" dirty="0" smtClean="0">
                <a:solidFill>
                  <a:schemeClr val="bg1"/>
                </a:solidFill>
              </a:rPr>
              <a:t>	</a:t>
            </a:r>
            <a:r>
              <a:rPr lang="cs-CZ" sz="2400" dirty="0" smtClean="0">
                <a:solidFill>
                  <a:schemeClr val="bg1"/>
                </a:solidFill>
              </a:rPr>
              <a:t>w</a:t>
            </a:r>
            <a:r>
              <a:rPr lang="cs-CZ" sz="2400" baseline="-25000" dirty="0" smtClean="0">
                <a:solidFill>
                  <a:schemeClr val="bg1"/>
                </a:solidFill>
              </a:rPr>
              <a:t>3                                                                               </a:t>
            </a:r>
            <a:r>
              <a:rPr lang="cs-CZ" sz="2400" dirty="0" smtClean="0">
                <a:solidFill>
                  <a:schemeClr val="bg1"/>
                </a:solidFill>
              </a:rPr>
              <a:t> 24</a:t>
            </a:r>
          </a:p>
          <a:p>
            <a:pPr>
              <a:buFontTx/>
              <a:buNone/>
              <a:defRPr/>
            </a:pPr>
            <a:r>
              <a:rPr lang="cs-CZ" sz="2400" dirty="0" smtClean="0">
                <a:solidFill>
                  <a:schemeClr val="bg1"/>
                </a:solidFill>
              </a:rPr>
              <a:t>w</a:t>
            </a:r>
            <a:r>
              <a:rPr lang="cs-CZ" sz="2400" baseline="-25000" dirty="0" smtClean="0">
                <a:solidFill>
                  <a:schemeClr val="bg1"/>
                </a:solidFill>
              </a:rPr>
              <a:t>2			</a:t>
            </a:r>
            <a:r>
              <a:rPr lang="cs-CZ" sz="2400" dirty="0" smtClean="0">
                <a:solidFill>
                  <a:schemeClr val="bg1"/>
                </a:solidFill>
              </a:rPr>
              <a:t>w</a:t>
            </a:r>
            <a:r>
              <a:rPr lang="cs-CZ" sz="2400" baseline="-25000" dirty="0" smtClean="0">
                <a:solidFill>
                  <a:schemeClr val="bg1"/>
                </a:solidFill>
              </a:rPr>
              <a:t>1</a:t>
            </a:r>
            <a:r>
              <a:rPr lang="cs-CZ" sz="2400" dirty="0" smtClean="0">
                <a:solidFill>
                  <a:schemeClr val="bg1"/>
                </a:solidFill>
              </a:rPr>
              <a:t> – w</a:t>
            </a:r>
            <a:r>
              <a:rPr lang="cs-CZ" sz="2400" baseline="-25000" dirty="0" smtClean="0">
                <a:solidFill>
                  <a:schemeClr val="bg1"/>
                </a:solidFill>
              </a:rPr>
              <a:t>3                               </a:t>
            </a:r>
            <a:r>
              <a:rPr lang="cs-CZ" sz="2400" dirty="0" smtClean="0">
                <a:solidFill>
                  <a:schemeClr val="bg1"/>
                </a:solidFill>
              </a:rPr>
              <a:t>0	                   76</a:t>
            </a:r>
          </a:p>
          <a:p>
            <a:pPr>
              <a:buFontTx/>
              <a:buNone/>
              <a:defRPr/>
            </a:pPr>
            <a:endParaRPr lang="cs-CZ" sz="2400" dirty="0" smtClean="0">
              <a:solidFill>
                <a:schemeClr val="bg1"/>
              </a:solidFill>
            </a:endParaRPr>
          </a:p>
          <a:p>
            <a:pPr>
              <a:buFontTx/>
              <a:buNone/>
              <a:defRPr/>
            </a:pPr>
            <a:r>
              <a:rPr lang="cs-CZ" sz="2400" dirty="0" smtClean="0">
                <a:solidFill>
                  <a:schemeClr val="bg1"/>
                </a:solidFill>
              </a:rPr>
              <a:t>pro dopočítání použijeme trojčlenku:</a:t>
            </a:r>
          </a:p>
          <a:p>
            <a:pPr>
              <a:buFontTx/>
              <a:buNone/>
              <a:defRPr/>
            </a:pPr>
            <a:endParaRPr lang="cs-CZ" dirty="0" smtClean="0"/>
          </a:p>
        </p:txBody>
      </p:sp>
      <p:cxnSp>
        <p:nvCxnSpPr>
          <p:cNvPr id="5" name="Přímá spojovací šipka 4"/>
          <p:cNvCxnSpPr/>
          <p:nvPr/>
        </p:nvCxnSpPr>
        <p:spPr>
          <a:xfrm>
            <a:off x="5867400" y="4292600"/>
            <a:ext cx="504825" cy="288925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šipka 5"/>
          <p:cNvCxnSpPr/>
          <p:nvPr/>
        </p:nvCxnSpPr>
        <p:spPr>
          <a:xfrm flipV="1">
            <a:off x="5795963" y="3860800"/>
            <a:ext cx="504825" cy="215900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šipka 6"/>
          <p:cNvCxnSpPr/>
          <p:nvPr/>
        </p:nvCxnSpPr>
        <p:spPr>
          <a:xfrm>
            <a:off x="1835150" y="4365625"/>
            <a:ext cx="504825" cy="287338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 flipV="1">
            <a:off x="1835150" y="3933825"/>
            <a:ext cx="504825" cy="215900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 flipV="1">
            <a:off x="4932363" y="4365625"/>
            <a:ext cx="503237" cy="28733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 flipV="1">
            <a:off x="900113" y="4365625"/>
            <a:ext cx="431800" cy="21590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>
            <a:off x="5003800" y="3860800"/>
            <a:ext cx="504825" cy="21590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>
            <a:off x="900113" y="3860800"/>
            <a:ext cx="503237" cy="21590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0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0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02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4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2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102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Zástupný symbol pro obsah 3"/>
          <p:cNvGraphicFramePr>
            <a:graphicFrameLocks noChangeAspect="1"/>
          </p:cNvGraphicFramePr>
          <p:nvPr>
            <p:ph idx="1"/>
          </p:nvPr>
        </p:nvGraphicFramePr>
        <p:xfrm>
          <a:off x="684213" y="1052513"/>
          <a:ext cx="3455987" cy="1065212"/>
        </p:xfrm>
        <a:graphic>
          <a:graphicData uri="http://schemas.openxmlformats.org/presentationml/2006/ole">
            <p:oleObj spid="_x0000_s2050" name="Rovnice" r:id="rId4" imgW="1523880" imgH="469800" progId="Equation.3">
              <p:embed/>
            </p:oleObj>
          </a:graphicData>
        </a:graphic>
      </p:graphicFrame>
      <p:cxnSp>
        <p:nvCxnSpPr>
          <p:cNvPr id="6" name="Přímá spojovací šipka 5"/>
          <p:cNvCxnSpPr/>
          <p:nvPr/>
        </p:nvCxnSpPr>
        <p:spPr>
          <a:xfrm flipV="1">
            <a:off x="4356100" y="1052513"/>
            <a:ext cx="0" cy="1081087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šipka 6"/>
          <p:cNvCxnSpPr/>
          <p:nvPr/>
        </p:nvCxnSpPr>
        <p:spPr>
          <a:xfrm flipV="1">
            <a:off x="611188" y="1052513"/>
            <a:ext cx="0" cy="1081087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051" name="Object 3"/>
          <p:cNvGraphicFramePr>
            <a:graphicFrameLocks noChangeAspect="1"/>
          </p:cNvGraphicFramePr>
          <p:nvPr/>
        </p:nvGraphicFramePr>
        <p:xfrm>
          <a:off x="684213" y="2205038"/>
          <a:ext cx="3240087" cy="1276350"/>
        </p:xfrm>
        <a:graphic>
          <a:graphicData uri="http://schemas.openxmlformats.org/presentationml/2006/ole">
            <p:oleObj spid="_x0000_s2051" name="Rovnice" r:id="rId5" imgW="1612800" imgH="634680" progId="Equation.3">
              <p:embed/>
            </p:oleObj>
          </a:graphicData>
        </a:graphic>
      </p:graphicFrame>
      <p:graphicFrame>
        <p:nvGraphicFramePr>
          <p:cNvPr id="2052" name="Object 4"/>
          <p:cNvGraphicFramePr>
            <a:graphicFrameLocks noChangeAspect="1"/>
          </p:cNvGraphicFramePr>
          <p:nvPr/>
        </p:nvGraphicFramePr>
        <p:xfrm>
          <a:off x="2484438" y="3068638"/>
          <a:ext cx="1219200" cy="504825"/>
        </p:xfrm>
        <a:graphic>
          <a:graphicData uri="http://schemas.openxmlformats.org/presentationml/2006/ole">
            <p:oleObj spid="_x0000_s2052" name="Rovnice" r:id="rId6" imgW="583920" imgH="241200" progId="Equation.3">
              <p:embed/>
            </p:oleObj>
          </a:graphicData>
        </a:graphic>
      </p:graphicFrame>
      <p:sp>
        <p:nvSpPr>
          <p:cNvPr id="2056" name="TextovéPole 9"/>
          <p:cNvSpPr txBox="1">
            <a:spLocks noChangeArrowheads="1"/>
          </p:cNvSpPr>
          <p:nvPr/>
        </p:nvSpPr>
        <p:spPr bwMode="auto">
          <a:xfrm>
            <a:off x="611188" y="549275"/>
            <a:ext cx="143986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dirty="0">
                <a:solidFill>
                  <a:schemeClr val="bg1"/>
                </a:solidFill>
              </a:rPr>
              <a:t>voda:</a:t>
            </a:r>
          </a:p>
        </p:txBody>
      </p:sp>
      <p:sp>
        <p:nvSpPr>
          <p:cNvPr id="2057" name="TextovéPole 11"/>
          <p:cNvSpPr txBox="1">
            <a:spLocks noChangeArrowheads="1"/>
          </p:cNvSpPr>
          <p:nvPr/>
        </p:nvSpPr>
        <p:spPr bwMode="auto">
          <a:xfrm>
            <a:off x="539750" y="3933825"/>
            <a:ext cx="165576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dirty="0" err="1">
                <a:solidFill>
                  <a:schemeClr val="bg1"/>
                </a:solidFill>
              </a:rPr>
              <a:t>NaCl</a:t>
            </a:r>
            <a:r>
              <a:rPr lang="cs-CZ" sz="2400" dirty="0">
                <a:solidFill>
                  <a:schemeClr val="bg1"/>
                </a:solidFill>
              </a:rPr>
              <a:t>:</a:t>
            </a:r>
            <a:endParaRPr lang="cs-CZ" sz="2400" dirty="0"/>
          </a:p>
        </p:txBody>
      </p:sp>
      <p:graphicFrame>
        <p:nvGraphicFramePr>
          <p:cNvPr id="2053" name="Object 5"/>
          <p:cNvGraphicFramePr>
            <a:graphicFrameLocks noChangeAspect="1"/>
          </p:cNvGraphicFramePr>
          <p:nvPr/>
        </p:nvGraphicFramePr>
        <p:xfrm>
          <a:off x="1619250" y="3933825"/>
          <a:ext cx="2232025" cy="528638"/>
        </p:xfrm>
        <a:graphic>
          <a:graphicData uri="http://schemas.openxmlformats.org/presentationml/2006/ole">
            <p:oleObj spid="_x0000_s2053" name="Rovnice" r:id="rId7" imgW="1015920" imgH="241200" progId="Equation.3">
              <p:embed/>
            </p:oleObj>
          </a:graphicData>
        </a:graphic>
      </p:graphicFrame>
      <p:sp>
        <p:nvSpPr>
          <p:cNvPr id="2058" name="TextovéPole 14"/>
          <p:cNvSpPr txBox="1">
            <a:spLocks noChangeArrowheads="1"/>
          </p:cNvSpPr>
          <p:nvPr/>
        </p:nvSpPr>
        <p:spPr bwMode="auto">
          <a:xfrm>
            <a:off x="323850" y="5157788"/>
            <a:ext cx="780097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 dirty="0">
                <a:solidFill>
                  <a:schemeClr val="bg1"/>
                </a:solidFill>
              </a:rPr>
              <a:t>odpověď: Pro přípravu roztoku je potřeba 152 g vody a </a:t>
            </a:r>
          </a:p>
          <a:p>
            <a:r>
              <a:rPr lang="cs-CZ" sz="2400" dirty="0">
                <a:solidFill>
                  <a:schemeClr val="bg1"/>
                </a:solidFill>
              </a:rPr>
              <a:t>                42 g </a:t>
            </a:r>
            <a:r>
              <a:rPr lang="cs-CZ" sz="2400" dirty="0" err="1">
                <a:solidFill>
                  <a:schemeClr val="bg1"/>
                </a:solidFill>
              </a:rPr>
              <a:t>NaCl</a:t>
            </a:r>
            <a:r>
              <a:rPr lang="cs-CZ" sz="2400" dirty="0">
                <a:solidFill>
                  <a:schemeClr val="bg1"/>
                </a:solidFill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20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20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6" grpId="0"/>
      <p:bldP spid="205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Zástupný symbol pro obsah 2"/>
          <p:cNvSpPr>
            <a:spLocks noGrp="1"/>
          </p:cNvSpPr>
          <p:nvPr>
            <p:ph idx="1"/>
          </p:nvPr>
        </p:nvSpPr>
        <p:spPr>
          <a:xfrm>
            <a:off x="468313" y="549275"/>
            <a:ext cx="8229600" cy="5721350"/>
          </a:xfrm>
        </p:spPr>
        <p:txBody>
          <a:bodyPr/>
          <a:lstStyle/>
          <a:p>
            <a:pPr>
              <a:buFontTx/>
              <a:buNone/>
              <a:defRPr/>
            </a:pPr>
            <a:r>
              <a:rPr lang="cs-CZ" sz="2400" dirty="0" smtClean="0">
                <a:solidFill>
                  <a:schemeClr val="bg1"/>
                </a:solidFill>
              </a:rPr>
              <a:t>Př. 2.  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Vypočítejte procentovou koncentraci roztoku, který vznikne rozpuštěním 40 g </a:t>
            </a:r>
            <a:r>
              <a:rPr lang="cs-CZ" sz="2400" dirty="0" err="1" smtClean="0">
                <a:solidFill>
                  <a:schemeClr val="tx2">
                    <a:lumMod val="50000"/>
                  </a:schemeClr>
                </a:solidFill>
              </a:rPr>
              <a:t>KBr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 ve 490 g H</a:t>
            </a:r>
            <a:r>
              <a:rPr lang="cs-CZ" sz="2400" baseline="-25000" dirty="0" smtClean="0">
                <a:solidFill>
                  <a:schemeClr val="tx2">
                    <a:lumMod val="50000"/>
                  </a:schemeClr>
                </a:solidFill>
              </a:rPr>
              <a:t>2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O.</a:t>
            </a:r>
          </a:p>
          <a:p>
            <a:pPr>
              <a:buFontTx/>
              <a:buNone/>
              <a:defRPr/>
            </a:pPr>
            <a:r>
              <a:rPr lang="cs-CZ" sz="2400" dirty="0" smtClean="0">
                <a:solidFill>
                  <a:schemeClr val="bg1"/>
                </a:solidFill>
              </a:rPr>
              <a:t>řešení: 	w</a:t>
            </a:r>
            <a:r>
              <a:rPr lang="cs-CZ" sz="2400" baseline="-25000" dirty="0" smtClean="0">
                <a:solidFill>
                  <a:schemeClr val="bg1"/>
                </a:solidFill>
              </a:rPr>
              <a:t>2 </a:t>
            </a:r>
            <a:r>
              <a:rPr lang="cs-CZ" sz="2400" dirty="0" smtClean="0">
                <a:solidFill>
                  <a:schemeClr val="bg1"/>
                </a:solidFill>
              </a:rPr>
              <a:t> = 0  (voda) 		m</a:t>
            </a:r>
            <a:r>
              <a:rPr lang="cs-CZ" sz="2400" baseline="-25000" dirty="0" smtClean="0">
                <a:solidFill>
                  <a:schemeClr val="bg1"/>
                </a:solidFill>
              </a:rPr>
              <a:t>1</a:t>
            </a:r>
            <a:r>
              <a:rPr lang="cs-CZ" sz="2400" dirty="0" smtClean="0">
                <a:solidFill>
                  <a:schemeClr val="bg1"/>
                </a:solidFill>
              </a:rPr>
              <a:t> = 490 g  </a:t>
            </a:r>
          </a:p>
          <a:p>
            <a:pPr>
              <a:buFontTx/>
              <a:buNone/>
              <a:defRPr/>
            </a:pPr>
            <a:r>
              <a:rPr lang="cs-CZ" sz="2400" dirty="0" smtClean="0">
                <a:solidFill>
                  <a:schemeClr val="bg1"/>
                </a:solidFill>
              </a:rPr>
              <a:t>			w</a:t>
            </a:r>
            <a:r>
              <a:rPr lang="cs-CZ" sz="2400" baseline="-25000" dirty="0" smtClean="0">
                <a:solidFill>
                  <a:schemeClr val="bg1"/>
                </a:solidFill>
              </a:rPr>
              <a:t>1 </a:t>
            </a:r>
            <a:r>
              <a:rPr lang="cs-CZ" sz="2400" dirty="0" smtClean="0">
                <a:solidFill>
                  <a:schemeClr val="bg1"/>
                </a:solidFill>
              </a:rPr>
              <a:t> = 100  (</a:t>
            </a:r>
            <a:r>
              <a:rPr lang="cs-CZ" sz="2400" dirty="0" err="1" smtClean="0">
                <a:solidFill>
                  <a:schemeClr val="bg1"/>
                </a:solidFill>
              </a:rPr>
              <a:t>KBr</a:t>
            </a:r>
            <a:r>
              <a:rPr lang="cs-CZ" sz="2400" dirty="0" smtClean="0">
                <a:solidFill>
                  <a:schemeClr val="bg1"/>
                </a:solidFill>
              </a:rPr>
              <a:t>)	 m</a:t>
            </a:r>
            <a:r>
              <a:rPr lang="cs-CZ" sz="2400" baseline="-25000" dirty="0" smtClean="0">
                <a:solidFill>
                  <a:schemeClr val="bg1"/>
                </a:solidFill>
              </a:rPr>
              <a:t>2 </a:t>
            </a:r>
            <a:r>
              <a:rPr lang="cs-CZ" sz="2400" dirty="0" smtClean="0">
                <a:solidFill>
                  <a:schemeClr val="bg1"/>
                </a:solidFill>
              </a:rPr>
              <a:t>= 40 g	 w</a:t>
            </a:r>
            <a:r>
              <a:rPr lang="cs-CZ" sz="2400" baseline="-25000" dirty="0" smtClean="0">
                <a:solidFill>
                  <a:schemeClr val="bg1"/>
                </a:solidFill>
              </a:rPr>
              <a:t>3 </a:t>
            </a:r>
            <a:r>
              <a:rPr lang="cs-CZ" sz="2400" dirty="0" smtClean="0">
                <a:solidFill>
                  <a:schemeClr val="bg1"/>
                </a:solidFill>
              </a:rPr>
              <a:t> = ?</a:t>
            </a:r>
          </a:p>
          <a:p>
            <a:pPr>
              <a:buFontTx/>
              <a:buNone/>
              <a:defRPr/>
            </a:pPr>
            <a:endParaRPr lang="cs-CZ" sz="1000" u="sng" dirty="0" smtClean="0">
              <a:solidFill>
                <a:schemeClr val="bg1"/>
              </a:solidFill>
            </a:endParaRPr>
          </a:p>
          <a:p>
            <a:pPr>
              <a:buFontTx/>
              <a:buNone/>
              <a:defRPr/>
            </a:pPr>
            <a:r>
              <a:rPr lang="cs-CZ" sz="2400" dirty="0" smtClean="0">
                <a:solidFill>
                  <a:schemeClr val="bg1"/>
                </a:solidFill>
              </a:rPr>
              <a:t>w</a:t>
            </a:r>
            <a:r>
              <a:rPr lang="cs-CZ" sz="2400" baseline="-25000" dirty="0" smtClean="0">
                <a:solidFill>
                  <a:schemeClr val="bg1"/>
                </a:solidFill>
              </a:rPr>
              <a:t>1			</a:t>
            </a:r>
            <a:r>
              <a:rPr lang="cs-CZ" sz="2400" dirty="0" smtClean="0">
                <a:solidFill>
                  <a:schemeClr val="bg1"/>
                </a:solidFill>
              </a:rPr>
              <a:t> w</a:t>
            </a:r>
            <a:r>
              <a:rPr lang="cs-CZ" sz="2400" baseline="-25000" dirty="0" smtClean="0">
                <a:solidFill>
                  <a:schemeClr val="bg1"/>
                </a:solidFill>
              </a:rPr>
              <a:t>3</a:t>
            </a:r>
            <a:r>
              <a:rPr lang="cs-CZ" sz="2400" dirty="0" smtClean="0">
                <a:solidFill>
                  <a:schemeClr val="bg1"/>
                </a:solidFill>
              </a:rPr>
              <a:t> - w</a:t>
            </a:r>
            <a:r>
              <a:rPr lang="cs-CZ" sz="2400" baseline="-25000" dirty="0" smtClean="0">
                <a:solidFill>
                  <a:schemeClr val="bg1"/>
                </a:solidFill>
              </a:rPr>
              <a:t>2	      </a:t>
            </a:r>
            <a:r>
              <a:rPr lang="cs-CZ" sz="2400" dirty="0" smtClean="0">
                <a:solidFill>
                  <a:schemeClr val="bg1"/>
                </a:solidFill>
              </a:rPr>
              <a:t>100                     x  …….. 40 g		 w</a:t>
            </a:r>
            <a:r>
              <a:rPr lang="cs-CZ" sz="2400" baseline="-25000" dirty="0" smtClean="0">
                <a:solidFill>
                  <a:schemeClr val="bg1"/>
                </a:solidFill>
              </a:rPr>
              <a:t>3                                                                               </a:t>
            </a:r>
            <a:r>
              <a:rPr lang="cs-CZ" sz="2400" dirty="0" smtClean="0">
                <a:solidFill>
                  <a:schemeClr val="bg1"/>
                </a:solidFill>
              </a:rPr>
              <a:t> x</a:t>
            </a:r>
          </a:p>
          <a:p>
            <a:pPr>
              <a:buFontTx/>
              <a:buNone/>
              <a:defRPr/>
            </a:pPr>
            <a:r>
              <a:rPr lang="cs-CZ" sz="2400" dirty="0" smtClean="0">
                <a:solidFill>
                  <a:schemeClr val="bg1"/>
                </a:solidFill>
              </a:rPr>
              <a:t>w</a:t>
            </a:r>
            <a:r>
              <a:rPr lang="cs-CZ" sz="2400" baseline="-25000" dirty="0" smtClean="0">
                <a:solidFill>
                  <a:schemeClr val="bg1"/>
                </a:solidFill>
              </a:rPr>
              <a:t>2			</a:t>
            </a:r>
            <a:r>
              <a:rPr lang="cs-CZ" sz="2400" dirty="0" smtClean="0">
                <a:solidFill>
                  <a:schemeClr val="bg1"/>
                </a:solidFill>
              </a:rPr>
              <a:t>w</a:t>
            </a:r>
            <a:r>
              <a:rPr lang="cs-CZ" sz="2400" baseline="-25000" dirty="0" smtClean="0">
                <a:solidFill>
                  <a:schemeClr val="bg1"/>
                </a:solidFill>
              </a:rPr>
              <a:t>1</a:t>
            </a:r>
            <a:r>
              <a:rPr lang="cs-CZ" sz="2400" dirty="0" smtClean="0">
                <a:solidFill>
                  <a:schemeClr val="bg1"/>
                </a:solidFill>
              </a:rPr>
              <a:t> – w</a:t>
            </a:r>
            <a:r>
              <a:rPr lang="cs-CZ" sz="2400" baseline="-25000" dirty="0" smtClean="0">
                <a:solidFill>
                  <a:schemeClr val="bg1"/>
                </a:solidFill>
              </a:rPr>
              <a:t>3                               </a:t>
            </a:r>
            <a:r>
              <a:rPr lang="cs-CZ" sz="2400" dirty="0" smtClean="0">
                <a:solidFill>
                  <a:schemeClr val="bg1"/>
                </a:solidFill>
              </a:rPr>
              <a:t>0	                   100-x …490 g</a:t>
            </a:r>
          </a:p>
          <a:p>
            <a:pPr>
              <a:buFontTx/>
              <a:buNone/>
              <a:defRPr/>
            </a:pPr>
            <a:r>
              <a:rPr lang="cs-CZ" sz="2400" baseline="-25000" dirty="0" smtClean="0">
                <a:solidFill>
                  <a:schemeClr val="bg1"/>
                </a:solidFill>
              </a:rPr>
              <a:t> </a:t>
            </a:r>
            <a:r>
              <a:rPr lang="cs-CZ" sz="2400" dirty="0" smtClean="0">
                <a:solidFill>
                  <a:schemeClr val="bg1"/>
                </a:solidFill>
              </a:rPr>
              <a:t>dopočítáme pomocí trojčlenky: </a:t>
            </a:r>
            <a:r>
              <a:rPr lang="cs-CZ" sz="2400" baseline="-25000" dirty="0" smtClean="0">
                <a:solidFill>
                  <a:schemeClr val="bg1"/>
                </a:solidFill>
              </a:rPr>
              <a:t>		</a:t>
            </a:r>
            <a:endParaRPr lang="cs-CZ" sz="2400" u="sng" dirty="0" smtClean="0">
              <a:solidFill>
                <a:schemeClr val="bg1"/>
              </a:solidFill>
            </a:endParaRPr>
          </a:p>
          <a:p>
            <a:pPr>
              <a:buFontTx/>
              <a:buNone/>
              <a:defRPr/>
            </a:pPr>
            <a:endParaRPr lang="cs-CZ" sz="1000" u="sng" dirty="0" smtClean="0">
              <a:solidFill>
                <a:schemeClr val="bg1"/>
              </a:solidFill>
            </a:endParaRPr>
          </a:p>
          <a:p>
            <a:pPr>
              <a:buFontTx/>
              <a:buNone/>
              <a:defRPr/>
            </a:pPr>
            <a:endParaRPr lang="cs-CZ" sz="1000" u="sng" dirty="0" smtClean="0">
              <a:solidFill>
                <a:schemeClr val="bg1"/>
              </a:solidFill>
            </a:endParaRPr>
          </a:p>
          <a:p>
            <a:pPr>
              <a:buFontTx/>
              <a:buNone/>
              <a:defRPr/>
            </a:pPr>
            <a:endParaRPr lang="cs-CZ" sz="1000" u="sng" dirty="0" smtClean="0">
              <a:solidFill>
                <a:schemeClr val="bg1"/>
              </a:solidFill>
            </a:endParaRPr>
          </a:p>
          <a:p>
            <a:pPr>
              <a:buFontTx/>
              <a:buNone/>
              <a:defRPr/>
            </a:pPr>
            <a:endParaRPr lang="cs-CZ" sz="1000" u="sng" dirty="0" smtClean="0">
              <a:solidFill>
                <a:schemeClr val="bg1"/>
              </a:solidFill>
            </a:endParaRPr>
          </a:p>
          <a:p>
            <a:pPr>
              <a:buFontTx/>
              <a:buNone/>
              <a:defRPr/>
            </a:pPr>
            <a:endParaRPr lang="cs-CZ" sz="1000" u="sng" dirty="0" smtClean="0">
              <a:solidFill>
                <a:schemeClr val="bg1"/>
              </a:solidFill>
            </a:endParaRPr>
          </a:p>
          <a:p>
            <a:pPr>
              <a:buFontTx/>
              <a:buNone/>
              <a:defRPr/>
            </a:pPr>
            <a:endParaRPr lang="cs-CZ" sz="1000" u="sng" dirty="0" smtClean="0">
              <a:solidFill>
                <a:schemeClr val="bg1"/>
              </a:solidFill>
            </a:endParaRPr>
          </a:p>
          <a:p>
            <a:pPr>
              <a:buFontTx/>
              <a:buNone/>
              <a:defRPr/>
            </a:pPr>
            <a:endParaRPr lang="cs-CZ" sz="2400" dirty="0" smtClean="0">
              <a:solidFill>
                <a:schemeClr val="bg1"/>
              </a:solidFill>
            </a:endParaRPr>
          </a:p>
          <a:p>
            <a:pPr>
              <a:buFontTx/>
              <a:buNone/>
              <a:defRPr/>
            </a:pPr>
            <a:endParaRPr lang="cs-CZ" sz="2400" dirty="0" smtClean="0">
              <a:solidFill>
                <a:schemeClr val="bg1"/>
              </a:solidFill>
            </a:endParaRPr>
          </a:p>
          <a:p>
            <a:pPr>
              <a:buFontTx/>
              <a:buNone/>
              <a:defRPr/>
            </a:pPr>
            <a:r>
              <a:rPr lang="cs-CZ" sz="2400" dirty="0" smtClean="0">
                <a:solidFill>
                  <a:schemeClr val="bg1"/>
                </a:solidFill>
              </a:rPr>
              <a:t>odpověď: Připravený  roztok je 7,55% . </a:t>
            </a:r>
          </a:p>
        </p:txBody>
      </p:sp>
      <p:cxnSp>
        <p:nvCxnSpPr>
          <p:cNvPr id="6" name="Přímá spojovací šipka 5"/>
          <p:cNvCxnSpPr/>
          <p:nvPr/>
        </p:nvCxnSpPr>
        <p:spPr>
          <a:xfrm>
            <a:off x="1908175" y="3213100"/>
            <a:ext cx="360363" cy="215900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>
            <a:off x="5867400" y="3213100"/>
            <a:ext cx="360363" cy="215900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/>
          <p:nvPr/>
        </p:nvCxnSpPr>
        <p:spPr>
          <a:xfrm flipV="1">
            <a:off x="1979613" y="2708275"/>
            <a:ext cx="288925" cy="215900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 flipV="1">
            <a:off x="5940425" y="2708275"/>
            <a:ext cx="287338" cy="215900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 flipV="1">
            <a:off x="5076825" y="3141663"/>
            <a:ext cx="358775" cy="287337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 flipV="1">
            <a:off x="971550" y="3141663"/>
            <a:ext cx="431800" cy="287337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971550" y="2708275"/>
            <a:ext cx="431800" cy="21590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>
            <a:off x="5003800" y="2636838"/>
            <a:ext cx="431800" cy="287337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074" name="Object 5"/>
          <p:cNvGraphicFramePr>
            <a:graphicFrameLocks noChangeAspect="1"/>
          </p:cNvGraphicFramePr>
          <p:nvPr/>
        </p:nvGraphicFramePr>
        <p:xfrm>
          <a:off x="539750" y="4149725"/>
          <a:ext cx="4251325" cy="719138"/>
        </p:xfrm>
        <a:graphic>
          <a:graphicData uri="http://schemas.openxmlformats.org/presentationml/2006/ole">
            <p:oleObj spid="_x0000_s3074" name="Rovnice" r:id="rId4" imgW="2323800" imgH="393480" progId="Equation.3">
              <p:embed/>
            </p:oleObj>
          </a:graphicData>
        </a:graphic>
      </p:graphicFrame>
      <p:graphicFrame>
        <p:nvGraphicFramePr>
          <p:cNvPr id="3075" name="Object 7"/>
          <p:cNvGraphicFramePr>
            <a:graphicFrameLocks noChangeAspect="1"/>
          </p:cNvGraphicFramePr>
          <p:nvPr/>
        </p:nvGraphicFramePr>
        <p:xfrm>
          <a:off x="2484438" y="4724400"/>
          <a:ext cx="2303462" cy="1338263"/>
        </p:xfrm>
        <a:graphic>
          <a:graphicData uri="http://schemas.openxmlformats.org/presentationml/2006/ole">
            <p:oleObj spid="_x0000_s3075" name="Rovnice" r:id="rId5" imgW="1180800" imgH="6858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0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0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20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20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0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20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20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20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205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205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205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4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2" dur="500"/>
                                        <p:tgtEl>
                                          <p:spTgt spid="205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Zástupný symbol pro obsah 2"/>
          <p:cNvSpPr>
            <a:spLocks noGrp="1"/>
          </p:cNvSpPr>
          <p:nvPr>
            <p:ph idx="1"/>
          </p:nvPr>
        </p:nvSpPr>
        <p:spPr>
          <a:xfrm>
            <a:off x="457200" y="549275"/>
            <a:ext cx="8229600" cy="5576888"/>
          </a:xfrm>
        </p:spPr>
        <p:txBody>
          <a:bodyPr/>
          <a:lstStyle/>
          <a:p>
            <a:pPr>
              <a:buFontTx/>
              <a:buNone/>
              <a:defRPr/>
            </a:pPr>
            <a:r>
              <a:rPr lang="cs-CZ" sz="2400" dirty="0" smtClean="0">
                <a:solidFill>
                  <a:schemeClr val="bg1"/>
                </a:solidFill>
              </a:rPr>
              <a:t>Př. 3.  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Smísením 20 g 45% </a:t>
            </a:r>
            <a:r>
              <a:rPr lang="cs-CZ" sz="2400" dirty="0" err="1" smtClean="0">
                <a:solidFill>
                  <a:schemeClr val="tx2">
                    <a:lumMod val="50000"/>
                  </a:schemeClr>
                </a:solidFill>
              </a:rPr>
              <a:t>ního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 roztoku </a:t>
            </a:r>
            <a:r>
              <a:rPr lang="cs-CZ" sz="2400" dirty="0" err="1" smtClean="0">
                <a:solidFill>
                  <a:schemeClr val="tx2">
                    <a:lumMod val="50000"/>
                  </a:schemeClr>
                </a:solidFill>
              </a:rPr>
              <a:t>kys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. sírové se 150 g </a:t>
            </a:r>
          </a:p>
          <a:p>
            <a:pPr>
              <a:buFontTx/>
              <a:buNone/>
              <a:defRPr/>
            </a:pP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            roztoku </a:t>
            </a:r>
            <a:r>
              <a:rPr lang="cs-CZ" sz="2400" dirty="0" err="1" smtClean="0">
                <a:solidFill>
                  <a:schemeClr val="tx2">
                    <a:lumMod val="50000"/>
                  </a:schemeClr>
                </a:solidFill>
              </a:rPr>
              <a:t>kys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. sírové neznámé koncentrace připravíme 20 % </a:t>
            </a:r>
          </a:p>
          <a:p>
            <a:pPr>
              <a:buFontTx/>
              <a:buNone/>
              <a:defRPr/>
            </a:pP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            roztok. Určete neznámou koncentraci.</a:t>
            </a:r>
          </a:p>
          <a:p>
            <a:pPr>
              <a:buFontTx/>
              <a:buNone/>
              <a:defRPr/>
            </a:pPr>
            <a:r>
              <a:rPr lang="cs-CZ" sz="2400" dirty="0" smtClean="0">
                <a:solidFill>
                  <a:schemeClr val="bg1"/>
                </a:solidFill>
              </a:rPr>
              <a:t>řešení: 	m</a:t>
            </a:r>
            <a:r>
              <a:rPr lang="cs-CZ" sz="2400" baseline="-25000" dirty="0" smtClean="0">
                <a:solidFill>
                  <a:schemeClr val="bg1"/>
                </a:solidFill>
              </a:rPr>
              <a:t>1</a:t>
            </a:r>
            <a:r>
              <a:rPr lang="cs-CZ" sz="2400" dirty="0" smtClean="0">
                <a:solidFill>
                  <a:schemeClr val="bg1"/>
                </a:solidFill>
              </a:rPr>
              <a:t> = 20 g		w</a:t>
            </a:r>
            <a:r>
              <a:rPr lang="cs-CZ" sz="2400" baseline="-25000" dirty="0" smtClean="0">
                <a:solidFill>
                  <a:schemeClr val="bg1"/>
                </a:solidFill>
              </a:rPr>
              <a:t>1 </a:t>
            </a:r>
            <a:r>
              <a:rPr lang="cs-CZ" sz="2400" dirty="0" smtClean="0">
                <a:solidFill>
                  <a:schemeClr val="bg1"/>
                </a:solidFill>
              </a:rPr>
              <a:t> =45</a:t>
            </a:r>
          </a:p>
          <a:p>
            <a:pPr>
              <a:buFontTx/>
              <a:buNone/>
              <a:defRPr/>
            </a:pPr>
            <a:r>
              <a:rPr lang="cs-CZ" sz="2400" dirty="0" smtClean="0">
                <a:solidFill>
                  <a:schemeClr val="bg1"/>
                </a:solidFill>
              </a:rPr>
              <a:t>		m</a:t>
            </a:r>
            <a:r>
              <a:rPr lang="cs-CZ" sz="2400" baseline="-25000" dirty="0" smtClean="0">
                <a:solidFill>
                  <a:schemeClr val="bg1"/>
                </a:solidFill>
              </a:rPr>
              <a:t>2</a:t>
            </a:r>
            <a:r>
              <a:rPr lang="cs-CZ" sz="2400" dirty="0" smtClean="0">
                <a:solidFill>
                  <a:schemeClr val="bg1"/>
                </a:solidFill>
              </a:rPr>
              <a:t> = 150 g  		w</a:t>
            </a:r>
            <a:r>
              <a:rPr lang="cs-CZ" sz="2400" baseline="-25000" dirty="0" smtClean="0">
                <a:solidFill>
                  <a:schemeClr val="bg1"/>
                </a:solidFill>
              </a:rPr>
              <a:t>2</a:t>
            </a:r>
            <a:r>
              <a:rPr lang="cs-CZ" sz="2400" dirty="0" smtClean="0">
                <a:solidFill>
                  <a:schemeClr val="bg1"/>
                </a:solidFill>
              </a:rPr>
              <a:t> = ?</a:t>
            </a:r>
          </a:p>
          <a:p>
            <a:pPr>
              <a:buFontTx/>
              <a:buNone/>
              <a:defRPr/>
            </a:pPr>
            <a:r>
              <a:rPr lang="cs-CZ" sz="2400" dirty="0" smtClean="0">
                <a:solidFill>
                  <a:schemeClr val="bg1"/>
                </a:solidFill>
              </a:rPr>
              <a:t>		m</a:t>
            </a:r>
            <a:r>
              <a:rPr lang="cs-CZ" sz="2400" baseline="-25000" dirty="0" smtClean="0">
                <a:solidFill>
                  <a:schemeClr val="bg1"/>
                </a:solidFill>
              </a:rPr>
              <a:t>3 </a:t>
            </a:r>
            <a:r>
              <a:rPr lang="cs-CZ" sz="2400" dirty="0" smtClean="0">
                <a:solidFill>
                  <a:schemeClr val="bg1"/>
                </a:solidFill>
              </a:rPr>
              <a:t> = ?			w</a:t>
            </a:r>
            <a:r>
              <a:rPr lang="cs-CZ" sz="2400" baseline="-25000" dirty="0" smtClean="0">
                <a:solidFill>
                  <a:schemeClr val="bg1"/>
                </a:solidFill>
              </a:rPr>
              <a:t>3 </a:t>
            </a:r>
            <a:r>
              <a:rPr lang="cs-CZ" sz="2400" dirty="0" smtClean="0">
                <a:solidFill>
                  <a:schemeClr val="bg1"/>
                </a:solidFill>
              </a:rPr>
              <a:t>= 20	</a:t>
            </a:r>
          </a:p>
          <a:p>
            <a:pPr>
              <a:buFontTx/>
              <a:buNone/>
              <a:defRPr/>
            </a:pPr>
            <a:endParaRPr lang="cs-CZ" sz="2400" dirty="0" smtClean="0">
              <a:solidFill>
                <a:schemeClr val="bg1"/>
              </a:solidFill>
            </a:endParaRPr>
          </a:p>
          <a:p>
            <a:pPr>
              <a:buFontTx/>
              <a:buNone/>
              <a:defRPr/>
            </a:pPr>
            <a:r>
              <a:rPr lang="cs-CZ" sz="2400" dirty="0" smtClean="0">
                <a:solidFill>
                  <a:schemeClr val="bg1"/>
                </a:solidFill>
              </a:rPr>
              <a:t>w</a:t>
            </a:r>
            <a:r>
              <a:rPr lang="cs-CZ" sz="2400" baseline="-25000" dirty="0" smtClean="0">
                <a:solidFill>
                  <a:schemeClr val="bg1"/>
                </a:solidFill>
              </a:rPr>
              <a:t>1			</a:t>
            </a:r>
            <a:r>
              <a:rPr lang="cs-CZ" sz="2400" dirty="0" smtClean="0">
                <a:solidFill>
                  <a:schemeClr val="bg1"/>
                </a:solidFill>
              </a:rPr>
              <a:t> w</a:t>
            </a:r>
            <a:r>
              <a:rPr lang="cs-CZ" sz="2400" baseline="-25000" dirty="0" smtClean="0">
                <a:solidFill>
                  <a:schemeClr val="bg1"/>
                </a:solidFill>
              </a:rPr>
              <a:t>3</a:t>
            </a:r>
            <a:r>
              <a:rPr lang="cs-CZ" sz="2400" dirty="0" smtClean="0">
                <a:solidFill>
                  <a:schemeClr val="bg1"/>
                </a:solidFill>
              </a:rPr>
              <a:t> - w</a:t>
            </a:r>
            <a:r>
              <a:rPr lang="cs-CZ" sz="2400" baseline="-25000" dirty="0" smtClean="0">
                <a:solidFill>
                  <a:schemeClr val="bg1"/>
                </a:solidFill>
              </a:rPr>
              <a:t>2	        </a:t>
            </a:r>
            <a:r>
              <a:rPr lang="cs-CZ" sz="2400" dirty="0" smtClean="0">
                <a:solidFill>
                  <a:schemeClr val="bg1"/>
                </a:solidFill>
              </a:rPr>
              <a:t> 45                     20-x	….  20g	              </a:t>
            </a:r>
            <a:r>
              <a:rPr lang="cs-CZ" sz="2400" baseline="-25000" dirty="0" smtClean="0">
                <a:solidFill>
                  <a:schemeClr val="bg1"/>
                </a:solidFill>
              </a:rPr>
              <a:t>	</a:t>
            </a:r>
            <a:r>
              <a:rPr lang="cs-CZ" sz="2400" dirty="0" smtClean="0">
                <a:solidFill>
                  <a:schemeClr val="bg1"/>
                </a:solidFill>
              </a:rPr>
              <a:t>w</a:t>
            </a:r>
            <a:r>
              <a:rPr lang="cs-CZ" sz="2400" baseline="-25000" dirty="0" smtClean="0">
                <a:solidFill>
                  <a:schemeClr val="bg1"/>
                </a:solidFill>
              </a:rPr>
              <a:t>3                                                                               </a:t>
            </a:r>
            <a:r>
              <a:rPr lang="cs-CZ" sz="2400" dirty="0" smtClean="0">
                <a:solidFill>
                  <a:schemeClr val="bg1"/>
                </a:solidFill>
              </a:rPr>
              <a:t> 20</a:t>
            </a:r>
          </a:p>
          <a:p>
            <a:pPr>
              <a:buFontTx/>
              <a:buNone/>
              <a:defRPr/>
            </a:pPr>
            <a:r>
              <a:rPr lang="cs-CZ" sz="2400" dirty="0" smtClean="0">
                <a:solidFill>
                  <a:schemeClr val="bg1"/>
                </a:solidFill>
              </a:rPr>
              <a:t>w</a:t>
            </a:r>
            <a:r>
              <a:rPr lang="cs-CZ" sz="2400" baseline="-25000" dirty="0" smtClean="0">
                <a:solidFill>
                  <a:schemeClr val="bg1"/>
                </a:solidFill>
              </a:rPr>
              <a:t>2			</a:t>
            </a:r>
            <a:r>
              <a:rPr lang="cs-CZ" sz="2400" dirty="0" smtClean="0">
                <a:solidFill>
                  <a:schemeClr val="bg1"/>
                </a:solidFill>
              </a:rPr>
              <a:t>w</a:t>
            </a:r>
            <a:r>
              <a:rPr lang="cs-CZ" sz="2400" baseline="-25000" dirty="0" smtClean="0">
                <a:solidFill>
                  <a:schemeClr val="bg1"/>
                </a:solidFill>
              </a:rPr>
              <a:t>1</a:t>
            </a:r>
            <a:r>
              <a:rPr lang="cs-CZ" sz="2400" dirty="0" smtClean="0">
                <a:solidFill>
                  <a:schemeClr val="bg1"/>
                </a:solidFill>
              </a:rPr>
              <a:t> – w</a:t>
            </a:r>
            <a:r>
              <a:rPr lang="cs-CZ" sz="2400" baseline="-25000" dirty="0" smtClean="0">
                <a:solidFill>
                  <a:schemeClr val="bg1"/>
                </a:solidFill>
              </a:rPr>
              <a:t>3                               </a:t>
            </a:r>
            <a:r>
              <a:rPr lang="cs-CZ" sz="2400" dirty="0" smtClean="0">
                <a:solidFill>
                  <a:schemeClr val="bg1"/>
                </a:solidFill>
              </a:rPr>
              <a:t>x	                   25 ……..150g</a:t>
            </a:r>
          </a:p>
          <a:p>
            <a:pPr>
              <a:buFontTx/>
              <a:buNone/>
              <a:defRPr/>
            </a:pPr>
            <a:endParaRPr lang="cs-CZ" sz="2400" dirty="0" smtClean="0">
              <a:solidFill>
                <a:schemeClr val="bg1"/>
              </a:solidFill>
            </a:endParaRPr>
          </a:p>
          <a:p>
            <a:pPr>
              <a:buFontTx/>
              <a:buNone/>
              <a:defRPr/>
            </a:pPr>
            <a:endParaRPr lang="cs-CZ" sz="2400" dirty="0" smtClean="0">
              <a:solidFill>
                <a:schemeClr val="bg1"/>
              </a:solidFill>
            </a:endParaRPr>
          </a:p>
          <a:p>
            <a:pPr>
              <a:buFontTx/>
              <a:buNone/>
              <a:defRPr/>
            </a:pPr>
            <a:endParaRPr lang="cs-CZ" sz="2400" dirty="0" smtClean="0">
              <a:solidFill>
                <a:schemeClr val="bg1"/>
              </a:solidFill>
            </a:endParaRPr>
          </a:p>
          <a:p>
            <a:pPr>
              <a:defRPr/>
            </a:pPr>
            <a:endParaRPr lang="cs-CZ" dirty="0" smtClean="0"/>
          </a:p>
        </p:txBody>
      </p:sp>
      <p:cxnSp>
        <p:nvCxnSpPr>
          <p:cNvPr id="4" name="Přímá spojovací šipka 3"/>
          <p:cNvCxnSpPr/>
          <p:nvPr/>
        </p:nvCxnSpPr>
        <p:spPr>
          <a:xfrm>
            <a:off x="5867400" y="4292600"/>
            <a:ext cx="433388" cy="287338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ovací šipka 4"/>
          <p:cNvCxnSpPr/>
          <p:nvPr/>
        </p:nvCxnSpPr>
        <p:spPr>
          <a:xfrm>
            <a:off x="1835150" y="4292600"/>
            <a:ext cx="433388" cy="287338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šipka 5"/>
          <p:cNvCxnSpPr/>
          <p:nvPr/>
        </p:nvCxnSpPr>
        <p:spPr>
          <a:xfrm flipV="1">
            <a:off x="1908175" y="3860800"/>
            <a:ext cx="360363" cy="217488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/>
          <p:nvPr/>
        </p:nvCxnSpPr>
        <p:spPr>
          <a:xfrm flipV="1">
            <a:off x="5940425" y="3789363"/>
            <a:ext cx="360363" cy="217487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 flipV="1">
            <a:off x="900113" y="4292600"/>
            <a:ext cx="431800" cy="21590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 flipV="1">
            <a:off x="5003800" y="4292600"/>
            <a:ext cx="431800" cy="21590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>
            <a:off x="900113" y="3860800"/>
            <a:ext cx="431800" cy="21748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5003800" y="3860800"/>
            <a:ext cx="431800" cy="21748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1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1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1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12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12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1126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126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Object 2"/>
          <p:cNvGraphicFramePr>
            <a:graphicFrameLocks noChangeAspect="1"/>
          </p:cNvGraphicFramePr>
          <p:nvPr>
            <p:ph idx="1"/>
          </p:nvPr>
        </p:nvGraphicFramePr>
        <p:xfrm>
          <a:off x="755650" y="836613"/>
          <a:ext cx="4251325" cy="720725"/>
        </p:xfrm>
        <a:graphic>
          <a:graphicData uri="http://schemas.openxmlformats.org/presentationml/2006/ole">
            <p:oleObj spid="_x0000_s4098" name="Rovnice" r:id="rId4" imgW="2323800" imgH="393480" progId="Equation.3">
              <p:embed/>
            </p:oleObj>
          </a:graphicData>
        </a:graphic>
      </p:graphicFrame>
      <p:graphicFrame>
        <p:nvGraphicFramePr>
          <p:cNvPr id="4099" name="Object 3"/>
          <p:cNvGraphicFramePr>
            <a:graphicFrameLocks noChangeAspect="1"/>
          </p:cNvGraphicFramePr>
          <p:nvPr/>
        </p:nvGraphicFramePr>
        <p:xfrm>
          <a:off x="2571736" y="1571612"/>
          <a:ext cx="2232025" cy="1325562"/>
        </p:xfrm>
        <a:graphic>
          <a:graphicData uri="http://schemas.openxmlformats.org/presentationml/2006/ole">
            <p:oleObj spid="_x0000_s4099" name="Rovnice" r:id="rId5" imgW="1155600" imgH="685800" progId="Equation.3">
              <p:embed/>
            </p:oleObj>
          </a:graphicData>
        </a:graphic>
      </p:graphicFrame>
      <p:sp>
        <p:nvSpPr>
          <p:cNvPr id="4100" name="Obdélník 5"/>
          <p:cNvSpPr>
            <a:spLocks noChangeArrowheads="1"/>
          </p:cNvSpPr>
          <p:nvPr/>
        </p:nvSpPr>
        <p:spPr bwMode="auto">
          <a:xfrm>
            <a:off x="395288" y="3213100"/>
            <a:ext cx="82089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dirty="0">
                <a:solidFill>
                  <a:schemeClr val="bg1"/>
                </a:solidFill>
              </a:rPr>
              <a:t>odpověď: Neznámá koncentrace  </a:t>
            </a:r>
            <a:r>
              <a:rPr lang="cs-CZ" sz="2400" dirty="0" err="1">
                <a:solidFill>
                  <a:schemeClr val="bg1"/>
                </a:solidFill>
              </a:rPr>
              <a:t>kys</a:t>
            </a:r>
            <a:r>
              <a:rPr lang="cs-CZ" sz="2400" dirty="0">
                <a:solidFill>
                  <a:schemeClr val="bg1"/>
                </a:solidFill>
              </a:rPr>
              <a:t>. sírové je 16,7%.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Zástupný symbol pro obsah 2"/>
          <p:cNvSpPr>
            <a:spLocks noGrp="1"/>
          </p:cNvSpPr>
          <p:nvPr>
            <p:ph idx="1"/>
          </p:nvPr>
        </p:nvSpPr>
        <p:spPr>
          <a:xfrm>
            <a:off x="457200" y="549275"/>
            <a:ext cx="8229600" cy="5576888"/>
          </a:xfrm>
        </p:spPr>
        <p:txBody>
          <a:bodyPr/>
          <a:lstStyle/>
          <a:p>
            <a:pPr>
              <a:buFontTx/>
              <a:buNone/>
              <a:defRPr/>
            </a:pPr>
            <a:r>
              <a:rPr lang="cs-CZ" sz="2400" dirty="0" smtClean="0">
                <a:solidFill>
                  <a:schemeClr val="bg1"/>
                </a:solidFill>
              </a:rPr>
              <a:t>Př. 4. 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Potřebujeme připravit 200 g 8 %</a:t>
            </a:r>
            <a:r>
              <a:rPr lang="cs-CZ" sz="2400" dirty="0" err="1" smtClean="0">
                <a:solidFill>
                  <a:schemeClr val="tx2">
                    <a:lumMod val="50000"/>
                  </a:schemeClr>
                </a:solidFill>
              </a:rPr>
              <a:t>ního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 roztoku chromanu </a:t>
            </a:r>
          </a:p>
          <a:p>
            <a:pPr marL="622300" indent="-622300">
              <a:buFontTx/>
              <a:buNone/>
              <a:defRPr/>
            </a:pP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         draselného. K dispozici máme 15%  a 3% roztok.     Vypočítejte potřebné  hmotnosti roztoků.</a:t>
            </a:r>
          </a:p>
          <a:p>
            <a:pPr>
              <a:buFontTx/>
              <a:buNone/>
              <a:defRPr/>
            </a:pPr>
            <a:r>
              <a:rPr lang="cs-CZ" sz="2400" dirty="0" smtClean="0">
                <a:solidFill>
                  <a:schemeClr val="bg1"/>
                </a:solidFill>
              </a:rPr>
              <a:t>řešení: 		m</a:t>
            </a:r>
            <a:r>
              <a:rPr lang="cs-CZ" sz="2400" baseline="-25000" dirty="0" smtClean="0">
                <a:solidFill>
                  <a:schemeClr val="bg1"/>
                </a:solidFill>
              </a:rPr>
              <a:t>1</a:t>
            </a:r>
            <a:r>
              <a:rPr lang="cs-CZ" sz="2400" dirty="0" smtClean="0">
                <a:solidFill>
                  <a:schemeClr val="bg1"/>
                </a:solidFill>
              </a:rPr>
              <a:t> = ?			w</a:t>
            </a:r>
            <a:r>
              <a:rPr lang="cs-CZ" sz="2400" baseline="-25000" dirty="0" smtClean="0">
                <a:solidFill>
                  <a:schemeClr val="bg1"/>
                </a:solidFill>
              </a:rPr>
              <a:t>1 </a:t>
            </a:r>
            <a:r>
              <a:rPr lang="cs-CZ" sz="2400" dirty="0" smtClean="0">
                <a:solidFill>
                  <a:schemeClr val="bg1"/>
                </a:solidFill>
              </a:rPr>
              <a:t> = 15</a:t>
            </a:r>
          </a:p>
          <a:p>
            <a:pPr>
              <a:buFontTx/>
              <a:buNone/>
              <a:defRPr/>
            </a:pPr>
            <a:r>
              <a:rPr lang="cs-CZ" sz="2400" dirty="0" smtClean="0">
                <a:solidFill>
                  <a:schemeClr val="bg1"/>
                </a:solidFill>
              </a:rPr>
              <a:t>			m</a:t>
            </a:r>
            <a:r>
              <a:rPr lang="cs-CZ" sz="2400" baseline="-25000" dirty="0" smtClean="0">
                <a:solidFill>
                  <a:schemeClr val="bg1"/>
                </a:solidFill>
              </a:rPr>
              <a:t>2</a:t>
            </a:r>
            <a:r>
              <a:rPr lang="cs-CZ" sz="2400" dirty="0" smtClean="0">
                <a:solidFill>
                  <a:schemeClr val="bg1"/>
                </a:solidFill>
              </a:rPr>
              <a:t> = ?			w</a:t>
            </a:r>
            <a:r>
              <a:rPr lang="cs-CZ" sz="2400" baseline="-25000" dirty="0" smtClean="0">
                <a:solidFill>
                  <a:schemeClr val="bg1"/>
                </a:solidFill>
              </a:rPr>
              <a:t>2</a:t>
            </a:r>
            <a:r>
              <a:rPr lang="cs-CZ" sz="2400" dirty="0" smtClean="0">
                <a:solidFill>
                  <a:schemeClr val="bg1"/>
                </a:solidFill>
              </a:rPr>
              <a:t> = 3</a:t>
            </a:r>
          </a:p>
          <a:p>
            <a:pPr>
              <a:buFontTx/>
              <a:buNone/>
              <a:defRPr/>
            </a:pPr>
            <a:r>
              <a:rPr lang="cs-CZ" sz="2400" dirty="0" smtClean="0">
                <a:solidFill>
                  <a:schemeClr val="bg1"/>
                </a:solidFill>
              </a:rPr>
              <a:t>			m</a:t>
            </a:r>
            <a:r>
              <a:rPr lang="cs-CZ" sz="2400" baseline="-25000" dirty="0" smtClean="0">
                <a:solidFill>
                  <a:schemeClr val="bg1"/>
                </a:solidFill>
              </a:rPr>
              <a:t>3 </a:t>
            </a:r>
            <a:r>
              <a:rPr lang="cs-CZ" sz="2400" dirty="0" smtClean="0">
                <a:solidFill>
                  <a:schemeClr val="bg1"/>
                </a:solidFill>
              </a:rPr>
              <a:t> = 200g		w</a:t>
            </a:r>
            <a:r>
              <a:rPr lang="cs-CZ" sz="2400" baseline="-25000" dirty="0" smtClean="0">
                <a:solidFill>
                  <a:schemeClr val="bg1"/>
                </a:solidFill>
              </a:rPr>
              <a:t>3 </a:t>
            </a:r>
            <a:r>
              <a:rPr lang="cs-CZ" sz="2400" dirty="0" smtClean="0">
                <a:solidFill>
                  <a:schemeClr val="bg1"/>
                </a:solidFill>
              </a:rPr>
              <a:t>= 8</a:t>
            </a:r>
          </a:p>
          <a:p>
            <a:pPr>
              <a:buFontTx/>
              <a:buNone/>
              <a:defRPr/>
            </a:pPr>
            <a:endParaRPr lang="cs-CZ" sz="2400" dirty="0" smtClean="0">
              <a:solidFill>
                <a:schemeClr val="bg1"/>
              </a:solidFill>
            </a:endParaRPr>
          </a:p>
          <a:p>
            <a:pPr>
              <a:buFontTx/>
              <a:buNone/>
              <a:defRPr/>
            </a:pPr>
            <a:r>
              <a:rPr lang="cs-CZ" sz="2400" dirty="0" smtClean="0">
                <a:solidFill>
                  <a:schemeClr val="bg1"/>
                </a:solidFill>
              </a:rPr>
              <a:t>w</a:t>
            </a:r>
            <a:r>
              <a:rPr lang="cs-CZ" sz="2400" baseline="-25000" dirty="0" smtClean="0">
                <a:solidFill>
                  <a:schemeClr val="bg1"/>
                </a:solidFill>
              </a:rPr>
              <a:t>1			</a:t>
            </a:r>
            <a:r>
              <a:rPr lang="cs-CZ" sz="2400" dirty="0" smtClean="0">
                <a:solidFill>
                  <a:schemeClr val="bg1"/>
                </a:solidFill>
              </a:rPr>
              <a:t> w</a:t>
            </a:r>
            <a:r>
              <a:rPr lang="cs-CZ" sz="2400" baseline="-25000" dirty="0" smtClean="0">
                <a:solidFill>
                  <a:schemeClr val="bg1"/>
                </a:solidFill>
              </a:rPr>
              <a:t>3</a:t>
            </a:r>
            <a:r>
              <a:rPr lang="cs-CZ" sz="2400" dirty="0" smtClean="0">
                <a:solidFill>
                  <a:schemeClr val="bg1"/>
                </a:solidFill>
              </a:rPr>
              <a:t> - w</a:t>
            </a:r>
            <a:r>
              <a:rPr lang="cs-CZ" sz="2400" baseline="-25000" dirty="0" smtClean="0">
                <a:solidFill>
                  <a:schemeClr val="bg1"/>
                </a:solidFill>
              </a:rPr>
              <a:t>2	        </a:t>
            </a:r>
            <a:r>
              <a:rPr lang="cs-CZ" sz="2400" dirty="0" smtClean="0">
                <a:solidFill>
                  <a:schemeClr val="bg1"/>
                </a:solidFill>
              </a:rPr>
              <a:t> 15                      5		              </a:t>
            </a:r>
            <a:r>
              <a:rPr lang="cs-CZ" sz="2400" baseline="-25000" dirty="0" smtClean="0">
                <a:solidFill>
                  <a:schemeClr val="bg1"/>
                </a:solidFill>
              </a:rPr>
              <a:t>	</a:t>
            </a:r>
            <a:r>
              <a:rPr lang="cs-CZ" sz="2400" dirty="0" smtClean="0">
                <a:solidFill>
                  <a:schemeClr val="bg1"/>
                </a:solidFill>
              </a:rPr>
              <a:t>w</a:t>
            </a:r>
            <a:r>
              <a:rPr lang="cs-CZ" sz="2400" baseline="-25000" dirty="0" smtClean="0">
                <a:solidFill>
                  <a:schemeClr val="bg1"/>
                </a:solidFill>
              </a:rPr>
              <a:t>3                                                                               </a:t>
            </a:r>
            <a:r>
              <a:rPr lang="cs-CZ" sz="2400" dirty="0" smtClean="0">
                <a:solidFill>
                  <a:schemeClr val="bg1"/>
                </a:solidFill>
              </a:rPr>
              <a:t> 8</a:t>
            </a:r>
          </a:p>
          <a:p>
            <a:pPr>
              <a:buFontTx/>
              <a:buNone/>
              <a:defRPr/>
            </a:pPr>
            <a:r>
              <a:rPr lang="cs-CZ" sz="2400" dirty="0" smtClean="0">
                <a:solidFill>
                  <a:schemeClr val="bg1"/>
                </a:solidFill>
              </a:rPr>
              <a:t>w</a:t>
            </a:r>
            <a:r>
              <a:rPr lang="cs-CZ" sz="2400" baseline="-25000" dirty="0" smtClean="0">
                <a:solidFill>
                  <a:schemeClr val="bg1"/>
                </a:solidFill>
              </a:rPr>
              <a:t>2			</a:t>
            </a:r>
            <a:r>
              <a:rPr lang="cs-CZ" sz="2400" dirty="0" smtClean="0">
                <a:solidFill>
                  <a:schemeClr val="bg1"/>
                </a:solidFill>
              </a:rPr>
              <a:t>w</a:t>
            </a:r>
            <a:r>
              <a:rPr lang="cs-CZ" sz="2400" baseline="-25000" dirty="0" smtClean="0">
                <a:solidFill>
                  <a:schemeClr val="bg1"/>
                </a:solidFill>
              </a:rPr>
              <a:t>1</a:t>
            </a:r>
            <a:r>
              <a:rPr lang="cs-CZ" sz="2400" dirty="0" smtClean="0">
                <a:solidFill>
                  <a:schemeClr val="bg1"/>
                </a:solidFill>
              </a:rPr>
              <a:t> – w</a:t>
            </a:r>
            <a:r>
              <a:rPr lang="cs-CZ" sz="2400" baseline="-25000" dirty="0" smtClean="0">
                <a:solidFill>
                  <a:schemeClr val="bg1"/>
                </a:solidFill>
              </a:rPr>
              <a:t>3                               </a:t>
            </a:r>
            <a:r>
              <a:rPr lang="cs-CZ" sz="2400" dirty="0" smtClean="0">
                <a:solidFill>
                  <a:schemeClr val="bg1"/>
                </a:solidFill>
              </a:rPr>
              <a:t>3	                    7</a:t>
            </a:r>
          </a:p>
          <a:p>
            <a:pPr>
              <a:buFontTx/>
              <a:buNone/>
              <a:defRPr/>
            </a:pPr>
            <a:endParaRPr lang="cs-CZ" sz="2400" dirty="0" smtClean="0">
              <a:solidFill>
                <a:schemeClr val="bg1"/>
              </a:solidFill>
            </a:endParaRPr>
          </a:p>
          <a:p>
            <a:pPr>
              <a:buFontTx/>
              <a:buNone/>
              <a:defRPr/>
            </a:pPr>
            <a:r>
              <a:rPr lang="cs-CZ" sz="2400" dirty="0" smtClean="0">
                <a:solidFill>
                  <a:schemeClr val="bg1"/>
                </a:solidFill>
              </a:rPr>
              <a:t>výchozí látky jsou v poměru 5 : 7</a:t>
            </a:r>
          </a:p>
          <a:p>
            <a:pPr>
              <a:buFontTx/>
              <a:buNone/>
              <a:defRPr/>
            </a:pPr>
            <a:r>
              <a:rPr lang="cs-CZ" sz="2400" dirty="0" smtClean="0">
                <a:solidFill>
                  <a:schemeClr val="bg1"/>
                </a:solidFill>
              </a:rPr>
              <a:t>			</a:t>
            </a:r>
            <a:endParaRPr lang="cs-CZ" dirty="0" smtClean="0"/>
          </a:p>
        </p:txBody>
      </p:sp>
      <p:cxnSp>
        <p:nvCxnSpPr>
          <p:cNvPr id="6" name="Přímá spojovací šipka 5"/>
          <p:cNvCxnSpPr/>
          <p:nvPr/>
        </p:nvCxnSpPr>
        <p:spPr>
          <a:xfrm flipV="1">
            <a:off x="5795963" y="3716338"/>
            <a:ext cx="576262" cy="288925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 flipV="1">
            <a:off x="1763713" y="3716338"/>
            <a:ext cx="568325" cy="296862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>
            <a:off x="1835150" y="4292600"/>
            <a:ext cx="504825" cy="215900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>
            <a:off x="5795963" y="4221163"/>
            <a:ext cx="639762" cy="279400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 flipV="1">
            <a:off x="4932363" y="4149725"/>
            <a:ext cx="503237" cy="35877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 flipV="1">
            <a:off x="900113" y="4221163"/>
            <a:ext cx="503237" cy="36036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>
            <a:off x="900113" y="3789363"/>
            <a:ext cx="503237" cy="21590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>
            <a:off x="5003800" y="3716338"/>
            <a:ext cx="431800" cy="217487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22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22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122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122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122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22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500"/>
                                        <p:tgtEl>
                                          <p:spTgt spid="1229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1229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713"/>
            <a:ext cx="8229600" cy="5505450"/>
          </a:xfrm>
        </p:spPr>
        <p:txBody>
          <a:bodyPr/>
          <a:lstStyle/>
          <a:p>
            <a:pPr>
              <a:buFontTx/>
              <a:buNone/>
            </a:pPr>
            <a:r>
              <a:rPr lang="cs-CZ" sz="2400" dirty="0" smtClean="0">
                <a:solidFill>
                  <a:schemeClr val="bg1"/>
                </a:solidFill>
              </a:rPr>
              <a:t>celková hmotnost  200 g  odpovídá  12 dílům</a:t>
            </a:r>
          </a:p>
          <a:p>
            <a:pPr>
              <a:buFontTx/>
              <a:buNone/>
            </a:pPr>
            <a:r>
              <a:rPr lang="cs-CZ" sz="2400" dirty="0" smtClean="0">
                <a:solidFill>
                  <a:schemeClr val="bg1"/>
                </a:solidFill>
              </a:rPr>
              <a:t>sestavíme </a:t>
            </a:r>
            <a:r>
              <a:rPr lang="cs-CZ" sz="2400" dirty="0" smtClean="0">
                <a:solidFill>
                  <a:schemeClr val="bg1"/>
                </a:solidFill>
              </a:rPr>
              <a:t>trojčlenku</a:t>
            </a:r>
          </a:p>
          <a:p>
            <a:pPr>
              <a:buFontTx/>
              <a:buNone/>
            </a:pPr>
            <a:endParaRPr lang="cs-CZ" sz="2400" dirty="0" smtClean="0">
              <a:solidFill>
                <a:schemeClr val="bg1"/>
              </a:solidFill>
            </a:endParaRPr>
          </a:p>
          <a:p>
            <a:pPr>
              <a:buFontTx/>
              <a:buNone/>
            </a:pPr>
            <a:endParaRPr lang="cs-CZ" sz="2400" dirty="0" smtClean="0">
              <a:solidFill>
                <a:schemeClr val="bg1"/>
              </a:solidFill>
            </a:endParaRPr>
          </a:p>
          <a:p>
            <a:pPr>
              <a:buFontTx/>
              <a:buNone/>
            </a:pPr>
            <a:endParaRPr lang="cs-CZ" sz="2400" dirty="0" smtClean="0">
              <a:solidFill>
                <a:schemeClr val="bg1"/>
              </a:solidFill>
            </a:endParaRPr>
          </a:p>
          <a:p>
            <a:pPr>
              <a:buFontTx/>
              <a:buNone/>
            </a:pPr>
            <a:endParaRPr lang="cs-CZ" sz="2400" dirty="0" smtClean="0">
              <a:solidFill>
                <a:schemeClr val="bg1"/>
              </a:solidFill>
            </a:endParaRPr>
          </a:p>
          <a:p>
            <a:pPr>
              <a:buFontTx/>
              <a:buNone/>
            </a:pPr>
            <a:endParaRPr lang="cs-CZ" sz="2400" dirty="0" smtClean="0">
              <a:solidFill>
                <a:schemeClr val="bg1"/>
              </a:solidFill>
            </a:endParaRPr>
          </a:p>
          <a:p>
            <a:pPr>
              <a:buFontTx/>
              <a:buNone/>
            </a:pPr>
            <a:endParaRPr lang="cs-CZ" sz="2400" dirty="0" smtClean="0">
              <a:solidFill>
                <a:schemeClr val="bg1"/>
              </a:solidFill>
            </a:endParaRPr>
          </a:p>
          <a:p>
            <a:pPr>
              <a:buFontTx/>
              <a:buNone/>
            </a:pPr>
            <a:endParaRPr lang="cs-CZ" sz="2400" dirty="0" smtClean="0">
              <a:solidFill>
                <a:schemeClr val="bg1"/>
              </a:solidFill>
            </a:endParaRPr>
          </a:p>
          <a:p>
            <a:pPr>
              <a:buFontTx/>
              <a:buNone/>
            </a:pPr>
            <a:r>
              <a:rPr lang="cs-CZ" sz="2400" dirty="0" smtClean="0">
                <a:solidFill>
                  <a:schemeClr val="bg1"/>
                </a:solidFill>
              </a:rPr>
              <a:t>odpověď: Pro přípravu 200g  8% </a:t>
            </a:r>
            <a:r>
              <a:rPr lang="cs-CZ" sz="2400" dirty="0" err="1" smtClean="0">
                <a:solidFill>
                  <a:schemeClr val="bg1"/>
                </a:solidFill>
              </a:rPr>
              <a:t>ního</a:t>
            </a:r>
            <a:r>
              <a:rPr lang="cs-CZ" sz="2400" dirty="0" smtClean="0">
                <a:solidFill>
                  <a:schemeClr val="bg1"/>
                </a:solidFill>
              </a:rPr>
              <a:t> roztoku chromanu  je </a:t>
            </a:r>
          </a:p>
          <a:p>
            <a:pPr>
              <a:buFontTx/>
              <a:buNone/>
            </a:pPr>
            <a:r>
              <a:rPr lang="cs-CZ" sz="2400" dirty="0" smtClean="0">
                <a:solidFill>
                  <a:schemeClr val="bg1"/>
                </a:solidFill>
              </a:rPr>
              <a:t>                  potřeba 83,3 g  15% </a:t>
            </a:r>
            <a:r>
              <a:rPr lang="cs-CZ" sz="2400" dirty="0" err="1" smtClean="0">
                <a:solidFill>
                  <a:schemeClr val="bg1"/>
                </a:solidFill>
              </a:rPr>
              <a:t>ního</a:t>
            </a:r>
            <a:r>
              <a:rPr lang="cs-CZ" sz="2400" dirty="0" smtClean="0">
                <a:solidFill>
                  <a:schemeClr val="bg1"/>
                </a:solidFill>
              </a:rPr>
              <a:t> roztoku a 116,7 g 3% </a:t>
            </a:r>
            <a:r>
              <a:rPr lang="cs-CZ" sz="2400" dirty="0" err="1" smtClean="0">
                <a:solidFill>
                  <a:schemeClr val="bg1"/>
                </a:solidFill>
              </a:rPr>
              <a:t>ního</a:t>
            </a:r>
            <a:r>
              <a:rPr lang="cs-CZ" sz="2400" dirty="0" smtClean="0">
                <a:solidFill>
                  <a:schemeClr val="bg1"/>
                </a:solidFill>
              </a:rPr>
              <a:t> </a:t>
            </a:r>
          </a:p>
          <a:p>
            <a:pPr>
              <a:buFontTx/>
              <a:buNone/>
            </a:pPr>
            <a:r>
              <a:rPr lang="cs-CZ" sz="2400" dirty="0" smtClean="0">
                <a:solidFill>
                  <a:schemeClr val="bg1"/>
                </a:solidFill>
              </a:rPr>
              <a:t>                   roztoku.</a:t>
            </a:r>
          </a:p>
          <a:p>
            <a:pPr>
              <a:buFontTx/>
              <a:buNone/>
            </a:pPr>
            <a:endParaRPr lang="cs-CZ" sz="2400" dirty="0" smtClean="0">
              <a:solidFill>
                <a:schemeClr val="bg1"/>
              </a:solidFill>
            </a:endParaRPr>
          </a:p>
          <a:p>
            <a:pPr>
              <a:buFontTx/>
              <a:buNone/>
            </a:pPr>
            <a:endParaRPr lang="cs-CZ" sz="2400" dirty="0" smtClean="0">
              <a:solidFill>
                <a:schemeClr val="bg1"/>
              </a:solidFill>
            </a:endParaRPr>
          </a:p>
          <a:p>
            <a:pPr>
              <a:buFontTx/>
              <a:buNone/>
            </a:pPr>
            <a:endParaRPr lang="cs-CZ" sz="2400" dirty="0" smtClean="0">
              <a:solidFill>
                <a:schemeClr val="bg1"/>
              </a:solidFill>
            </a:endParaRPr>
          </a:p>
          <a:p>
            <a:pPr>
              <a:buFontTx/>
              <a:buNone/>
            </a:pPr>
            <a:endParaRPr lang="cs-CZ" sz="2400" dirty="0" smtClean="0">
              <a:solidFill>
                <a:schemeClr val="bg1"/>
              </a:solidFill>
            </a:endParaRPr>
          </a:p>
          <a:p>
            <a:pPr>
              <a:buFontTx/>
              <a:buNone/>
            </a:pPr>
            <a:endParaRPr lang="cs-CZ" sz="2400" dirty="0" smtClean="0">
              <a:solidFill>
                <a:schemeClr val="bg1"/>
              </a:solidFill>
            </a:endParaRPr>
          </a:p>
          <a:p>
            <a:pPr>
              <a:buFontTx/>
              <a:buNone/>
            </a:pPr>
            <a:endParaRPr lang="cs-CZ" sz="2400" dirty="0" smtClean="0">
              <a:solidFill>
                <a:schemeClr val="bg1"/>
              </a:solidFill>
            </a:endParaRPr>
          </a:p>
          <a:p>
            <a:pPr>
              <a:buFontTx/>
              <a:buNone/>
            </a:pPr>
            <a:endParaRPr lang="cs-CZ" sz="2400" dirty="0" smtClean="0">
              <a:solidFill>
                <a:schemeClr val="bg1"/>
              </a:solidFill>
            </a:endParaRPr>
          </a:p>
          <a:p>
            <a:pPr>
              <a:buFontTx/>
              <a:buNone/>
            </a:pPr>
            <a:endParaRPr lang="cs-CZ" sz="2400" dirty="0" smtClean="0">
              <a:solidFill>
                <a:schemeClr val="bg1"/>
              </a:solidFill>
            </a:endParaRPr>
          </a:p>
          <a:p>
            <a:pPr>
              <a:buFontTx/>
              <a:buNone/>
            </a:pPr>
            <a:endParaRPr lang="cs-CZ" sz="2400" dirty="0" smtClean="0">
              <a:solidFill>
                <a:schemeClr val="bg1"/>
              </a:solidFill>
            </a:endParaRPr>
          </a:p>
          <a:p>
            <a:pPr>
              <a:buFontTx/>
              <a:buNone/>
            </a:pPr>
            <a:endParaRPr lang="cs-CZ" sz="2400" dirty="0" smtClean="0">
              <a:solidFill>
                <a:schemeClr val="bg1"/>
              </a:solidFill>
            </a:endParaRPr>
          </a:p>
        </p:txBody>
      </p:sp>
      <p:graphicFrame>
        <p:nvGraphicFramePr>
          <p:cNvPr id="5122" name="Object 2"/>
          <p:cNvGraphicFramePr>
            <a:graphicFrameLocks noChangeAspect="1"/>
          </p:cNvGraphicFramePr>
          <p:nvPr/>
        </p:nvGraphicFramePr>
        <p:xfrm>
          <a:off x="3348038" y="1125538"/>
          <a:ext cx="2879725" cy="933450"/>
        </p:xfrm>
        <a:graphic>
          <a:graphicData uri="http://schemas.openxmlformats.org/presentationml/2006/ole">
            <p:oleObj spid="_x0000_s5122" name="Rovnice" r:id="rId4" imgW="1409400" imgH="457200" progId="Equation.3">
              <p:embed/>
            </p:oleObj>
          </a:graphicData>
        </a:graphic>
      </p:graphicFrame>
      <p:cxnSp>
        <p:nvCxnSpPr>
          <p:cNvPr id="6" name="Přímá spojovací šipka 5"/>
          <p:cNvCxnSpPr/>
          <p:nvPr/>
        </p:nvCxnSpPr>
        <p:spPr>
          <a:xfrm flipV="1">
            <a:off x="6300788" y="1125538"/>
            <a:ext cx="0" cy="719137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šipka 6"/>
          <p:cNvCxnSpPr/>
          <p:nvPr/>
        </p:nvCxnSpPr>
        <p:spPr>
          <a:xfrm flipV="1">
            <a:off x="3203575" y="1196975"/>
            <a:ext cx="0" cy="719138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123" name="Rectangle 3"/>
          <p:cNvGraphicFramePr>
            <a:graphicFrameLocks/>
          </p:cNvGraphicFramePr>
          <p:nvPr/>
        </p:nvGraphicFramePr>
        <p:xfrm>
          <a:off x="1524000" y="1397000"/>
          <a:ext cx="6096000" cy="4064000"/>
        </p:xfrm>
        <a:graphic>
          <a:graphicData uri="http://schemas.openxmlformats.org/presentationml/2006/ole">
            <p:oleObj spid="_x0000_s5123" name="Rovnice" r:id="rId5" imgW="0" imgH="0" progId="Equation.3">
              <p:embed/>
            </p:oleObj>
          </a:graphicData>
        </a:graphic>
      </p:graphicFrame>
      <p:graphicFrame>
        <p:nvGraphicFramePr>
          <p:cNvPr id="5124" name="Object 4"/>
          <p:cNvGraphicFramePr>
            <a:graphicFrameLocks noChangeAspect="1"/>
          </p:cNvGraphicFramePr>
          <p:nvPr/>
        </p:nvGraphicFramePr>
        <p:xfrm>
          <a:off x="642910" y="2428868"/>
          <a:ext cx="4768850" cy="1295400"/>
        </p:xfrm>
        <a:graphic>
          <a:graphicData uri="http://schemas.openxmlformats.org/presentationml/2006/ole">
            <p:oleObj spid="_x0000_s5124" name="Rovnice" r:id="rId6" imgW="2336760" imgH="634680" progId="Equation.3">
              <p:embed/>
            </p:oleObj>
          </a:graphicData>
        </a:graphic>
      </p:graphicFrame>
      <p:graphicFrame>
        <p:nvGraphicFramePr>
          <p:cNvPr id="5125" name="Object 5"/>
          <p:cNvGraphicFramePr>
            <a:graphicFrameLocks noChangeAspect="1"/>
          </p:cNvGraphicFramePr>
          <p:nvPr/>
        </p:nvGraphicFramePr>
        <p:xfrm>
          <a:off x="642910" y="3714752"/>
          <a:ext cx="3143250" cy="415925"/>
        </p:xfrm>
        <a:graphic>
          <a:graphicData uri="http://schemas.openxmlformats.org/presentationml/2006/ole">
            <p:oleObj spid="_x0000_s5125" name="Rovnice" r:id="rId7" imgW="1536480" imgH="203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51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512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512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512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Zástupný symbol pro obsah 2"/>
          <p:cNvSpPr>
            <a:spLocks noGrp="1"/>
          </p:cNvSpPr>
          <p:nvPr>
            <p:ph idx="1"/>
          </p:nvPr>
        </p:nvSpPr>
        <p:spPr>
          <a:xfrm>
            <a:off x="457200" y="549275"/>
            <a:ext cx="8229600" cy="5576888"/>
          </a:xfrm>
        </p:spPr>
        <p:txBody>
          <a:bodyPr/>
          <a:lstStyle/>
          <a:p>
            <a:pPr>
              <a:buFontTx/>
              <a:buNone/>
              <a:defRPr/>
            </a:pPr>
            <a:r>
              <a:rPr lang="cs-CZ" sz="2400" dirty="0" smtClean="0">
                <a:solidFill>
                  <a:schemeClr val="bg1"/>
                </a:solidFill>
              </a:rPr>
              <a:t>Př. 5. </a:t>
            </a: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Kolika mililitry vody je potřeba zředit 100 gramu 50% </a:t>
            </a:r>
          </a:p>
          <a:p>
            <a:pPr>
              <a:buFontTx/>
              <a:buNone/>
              <a:defRPr/>
            </a:pPr>
            <a:r>
              <a:rPr lang="cs-CZ" sz="2400" dirty="0" smtClean="0">
                <a:solidFill>
                  <a:schemeClr val="tx2">
                    <a:lumMod val="50000"/>
                  </a:schemeClr>
                </a:solidFill>
              </a:rPr>
              <a:t>          kyseliny octové na kyselinu 10%?</a:t>
            </a:r>
          </a:p>
          <a:p>
            <a:pPr>
              <a:buFontTx/>
              <a:buNone/>
              <a:defRPr/>
            </a:pPr>
            <a:r>
              <a:rPr lang="cs-CZ" sz="2400" dirty="0" smtClean="0">
                <a:solidFill>
                  <a:schemeClr val="bg1"/>
                </a:solidFill>
              </a:rPr>
              <a:t>řešení: m</a:t>
            </a:r>
            <a:r>
              <a:rPr lang="cs-CZ" sz="2400" baseline="-25000" dirty="0" smtClean="0">
                <a:solidFill>
                  <a:schemeClr val="bg1"/>
                </a:solidFill>
              </a:rPr>
              <a:t>1</a:t>
            </a:r>
            <a:r>
              <a:rPr lang="cs-CZ" sz="2400" dirty="0" smtClean="0">
                <a:solidFill>
                  <a:schemeClr val="bg1"/>
                </a:solidFill>
              </a:rPr>
              <a:t> =100 g		w</a:t>
            </a:r>
            <a:r>
              <a:rPr lang="cs-CZ" sz="2400" baseline="-25000" dirty="0" smtClean="0">
                <a:solidFill>
                  <a:schemeClr val="bg1"/>
                </a:solidFill>
              </a:rPr>
              <a:t>1 </a:t>
            </a:r>
            <a:r>
              <a:rPr lang="cs-CZ" sz="2400" dirty="0" smtClean="0">
                <a:solidFill>
                  <a:schemeClr val="bg1"/>
                </a:solidFill>
              </a:rPr>
              <a:t> = 50</a:t>
            </a:r>
          </a:p>
          <a:p>
            <a:pPr>
              <a:buFontTx/>
              <a:buNone/>
              <a:defRPr/>
            </a:pPr>
            <a:r>
              <a:rPr lang="cs-CZ" sz="2400" dirty="0" smtClean="0">
                <a:solidFill>
                  <a:schemeClr val="bg1"/>
                </a:solidFill>
              </a:rPr>
              <a:t>		 m</a:t>
            </a:r>
            <a:r>
              <a:rPr lang="cs-CZ" sz="2400" baseline="-25000" dirty="0" smtClean="0">
                <a:solidFill>
                  <a:schemeClr val="bg1"/>
                </a:solidFill>
              </a:rPr>
              <a:t>2</a:t>
            </a:r>
            <a:r>
              <a:rPr lang="cs-CZ" sz="2400" dirty="0" smtClean="0">
                <a:solidFill>
                  <a:schemeClr val="bg1"/>
                </a:solidFill>
              </a:rPr>
              <a:t> = ?			w</a:t>
            </a:r>
            <a:r>
              <a:rPr lang="cs-CZ" sz="2400" baseline="-25000" dirty="0" smtClean="0">
                <a:solidFill>
                  <a:schemeClr val="bg1"/>
                </a:solidFill>
              </a:rPr>
              <a:t>2</a:t>
            </a:r>
            <a:r>
              <a:rPr lang="cs-CZ" sz="2400" dirty="0" smtClean="0">
                <a:solidFill>
                  <a:schemeClr val="bg1"/>
                </a:solidFill>
              </a:rPr>
              <a:t> = 0</a:t>
            </a:r>
          </a:p>
          <a:p>
            <a:pPr>
              <a:buFontTx/>
              <a:buNone/>
              <a:defRPr/>
            </a:pPr>
            <a:r>
              <a:rPr lang="cs-CZ" sz="2400" dirty="0" smtClean="0">
                <a:solidFill>
                  <a:schemeClr val="bg1"/>
                </a:solidFill>
              </a:rPr>
              <a:t>		 m</a:t>
            </a:r>
            <a:r>
              <a:rPr lang="cs-CZ" sz="2400" baseline="-25000" dirty="0" smtClean="0">
                <a:solidFill>
                  <a:schemeClr val="bg1"/>
                </a:solidFill>
              </a:rPr>
              <a:t>3 </a:t>
            </a:r>
            <a:r>
              <a:rPr lang="cs-CZ" sz="2400" dirty="0" smtClean="0">
                <a:solidFill>
                  <a:schemeClr val="bg1"/>
                </a:solidFill>
              </a:rPr>
              <a:t> = ?			w</a:t>
            </a:r>
            <a:r>
              <a:rPr lang="cs-CZ" sz="2400" baseline="-25000" dirty="0" smtClean="0">
                <a:solidFill>
                  <a:schemeClr val="bg1"/>
                </a:solidFill>
              </a:rPr>
              <a:t>3 </a:t>
            </a:r>
            <a:r>
              <a:rPr lang="cs-CZ" sz="2400" dirty="0" smtClean="0">
                <a:solidFill>
                  <a:schemeClr val="bg1"/>
                </a:solidFill>
              </a:rPr>
              <a:t>= 10</a:t>
            </a:r>
          </a:p>
          <a:p>
            <a:pPr>
              <a:buFontTx/>
              <a:buNone/>
              <a:defRPr/>
            </a:pPr>
            <a:endParaRPr lang="cs-CZ" sz="2400" dirty="0" smtClean="0">
              <a:solidFill>
                <a:schemeClr val="bg1"/>
              </a:solidFill>
            </a:endParaRPr>
          </a:p>
          <a:p>
            <a:pPr>
              <a:buFontTx/>
              <a:buNone/>
              <a:defRPr/>
            </a:pPr>
            <a:r>
              <a:rPr lang="cs-CZ" sz="2400" dirty="0" err="1" smtClean="0">
                <a:solidFill>
                  <a:schemeClr val="bg1"/>
                </a:solidFill>
              </a:rPr>
              <a:t>schema</a:t>
            </a:r>
            <a:r>
              <a:rPr lang="cs-CZ" sz="2400" dirty="0" smtClean="0">
                <a:solidFill>
                  <a:schemeClr val="bg1"/>
                </a:solidFill>
              </a:rPr>
              <a:t>:  50		10      …1</a:t>
            </a:r>
          </a:p>
          <a:p>
            <a:pPr>
              <a:buFontTx/>
              <a:buNone/>
              <a:defRPr/>
            </a:pPr>
            <a:r>
              <a:rPr lang="cs-CZ" sz="2400" dirty="0" smtClean="0">
                <a:solidFill>
                  <a:schemeClr val="bg1"/>
                </a:solidFill>
              </a:rPr>
              <a:t>			10                                    </a:t>
            </a:r>
            <a:r>
              <a:rPr lang="cs-CZ" sz="2000" dirty="0" smtClean="0">
                <a:solidFill>
                  <a:schemeClr val="accent2"/>
                </a:solidFill>
              </a:rPr>
              <a:t>můžeme zkrátit !</a:t>
            </a:r>
          </a:p>
          <a:p>
            <a:pPr>
              <a:buFontTx/>
              <a:buNone/>
              <a:defRPr/>
            </a:pPr>
            <a:r>
              <a:rPr lang="cs-CZ" sz="2400" dirty="0" smtClean="0">
                <a:solidFill>
                  <a:schemeClr val="bg1"/>
                </a:solidFill>
              </a:rPr>
              <a:t>		      0		40      … 4</a:t>
            </a:r>
          </a:p>
          <a:p>
            <a:pPr>
              <a:buFontTx/>
              <a:buNone/>
              <a:defRPr/>
            </a:pPr>
            <a:endParaRPr lang="cs-CZ" sz="1000" dirty="0" smtClean="0">
              <a:solidFill>
                <a:schemeClr val="bg1"/>
              </a:solidFill>
            </a:endParaRPr>
          </a:p>
          <a:p>
            <a:pPr>
              <a:buFontTx/>
              <a:buNone/>
              <a:defRPr/>
            </a:pPr>
            <a:r>
              <a:rPr lang="cs-CZ" sz="2400" dirty="0" smtClean="0">
                <a:solidFill>
                  <a:schemeClr val="bg1"/>
                </a:solidFill>
              </a:rPr>
              <a:t>výchozí látky jsou v poměru 1:4</a:t>
            </a:r>
          </a:p>
          <a:p>
            <a:pPr>
              <a:buFontTx/>
              <a:buNone/>
              <a:defRPr/>
            </a:pPr>
            <a:r>
              <a:rPr lang="cs-CZ" sz="2400" dirty="0" smtClean="0">
                <a:solidFill>
                  <a:schemeClr val="bg1"/>
                </a:solidFill>
              </a:rPr>
              <a:t>hmotnosti jsou  100 g : 400 g	    </a:t>
            </a:r>
          </a:p>
          <a:p>
            <a:pPr>
              <a:buFontTx/>
              <a:buNone/>
              <a:defRPr/>
            </a:pPr>
            <a:r>
              <a:rPr lang="cs-CZ" sz="2400" dirty="0" smtClean="0">
                <a:solidFill>
                  <a:schemeClr val="bg1"/>
                </a:solidFill>
              </a:rPr>
              <a:t>odpověď:  K přípravě roztoku je potřeba 400 ml vody.</a:t>
            </a:r>
          </a:p>
          <a:p>
            <a:pPr>
              <a:buFontTx/>
              <a:buNone/>
              <a:defRPr/>
            </a:pPr>
            <a:endParaRPr lang="cs-CZ" sz="2400" dirty="0" smtClean="0">
              <a:solidFill>
                <a:schemeClr val="bg1"/>
              </a:solidFill>
            </a:endParaRPr>
          </a:p>
        </p:txBody>
      </p:sp>
      <p:cxnSp>
        <p:nvCxnSpPr>
          <p:cNvPr id="4" name="Přímá spojovací šipka 3"/>
          <p:cNvCxnSpPr/>
          <p:nvPr/>
        </p:nvCxnSpPr>
        <p:spPr>
          <a:xfrm>
            <a:off x="2771775" y="4005263"/>
            <a:ext cx="360363" cy="215900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ovací šipka 4"/>
          <p:cNvCxnSpPr/>
          <p:nvPr/>
        </p:nvCxnSpPr>
        <p:spPr>
          <a:xfrm flipV="1">
            <a:off x="2771775" y="3357563"/>
            <a:ext cx="352425" cy="295275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>
            <a:off x="2051050" y="3429000"/>
            <a:ext cx="360363" cy="21590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flipV="1">
            <a:off x="2051050" y="3933825"/>
            <a:ext cx="352425" cy="22383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33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33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33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33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33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33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133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33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33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33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133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714356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cs-CZ" sz="2000" dirty="0" smtClean="0">
                <a:solidFill>
                  <a:schemeClr val="bg1"/>
                </a:solidFill>
              </a:rPr>
              <a:t>Zdroje:</a:t>
            </a:r>
          </a:p>
          <a:p>
            <a:pPr>
              <a:buNone/>
            </a:pPr>
            <a:r>
              <a:rPr lang="cs-CZ" sz="2000" dirty="0" smtClean="0">
                <a:solidFill>
                  <a:schemeClr val="bg1"/>
                </a:solidFill>
              </a:rPr>
              <a:t>VACÍK, Jiří. </a:t>
            </a:r>
            <a:r>
              <a:rPr lang="cs-CZ" sz="2000" i="1" dirty="0" smtClean="0">
                <a:solidFill>
                  <a:schemeClr val="bg1"/>
                </a:solidFill>
              </a:rPr>
              <a:t>Přehled středoškolské chemie</a:t>
            </a:r>
            <a:r>
              <a:rPr lang="cs-CZ" sz="2000" dirty="0" smtClean="0">
                <a:solidFill>
                  <a:schemeClr val="bg1"/>
                </a:solidFill>
              </a:rPr>
              <a:t>. Praha: SPN, 1995, ISBN 80-7235-108-7. </a:t>
            </a:r>
          </a:p>
          <a:p>
            <a:pPr>
              <a:buNone/>
            </a:pPr>
            <a:r>
              <a:rPr lang="cs-CZ" sz="2000" dirty="0" smtClean="0">
                <a:solidFill>
                  <a:schemeClr val="bg1"/>
                </a:solidFill>
              </a:rPr>
              <a:t>KOTLÍK, Bohumír; RŮŽIČKOVÁ, Květoslava. </a:t>
            </a:r>
            <a:r>
              <a:rPr lang="cs-CZ" sz="2000" i="1" dirty="0" smtClean="0">
                <a:solidFill>
                  <a:schemeClr val="bg1"/>
                </a:solidFill>
              </a:rPr>
              <a:t>Chemie v kostce: pro střední školy. Obecná a anorganická chemie, výpočty v oboru chemie. I</a:t>
            </a:r>
            <a:r>
              <a:rPr lang="cs-CZ" sz="2000" dirty="0" smtClean="0">
                <a:solidFill>
                  <a:schemeClr val="bg1"/>
                </a:solidFill>
              </a:rPr>
              <a:t>. Praha: Fragment, 1999, ISBN 8072003194.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Výchozí návrh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>
          <a:solidFill>
            <a:schemeClr val="bg1"/>
          </a:solidFill>
          <a:tailEnd type="arrow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6501</TotalTime>
  <Words>401</Words>
  <Application>Microsoft Office PowerPoint</Application>
  <PresentationFormat>Předvádění na obrazovce (4:3)</PresentationFormat>
  <Paragraphs>128</Paragraphs>
  <Slides>13</Slides>
  <Notes>12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2</vt:i4>
      </vt:variant>
      <vt:variant>
        <vt:lpstr>Nadpisy snímků</vt:lpstr>
      </vt:variant>
      <vt:variant>
        <vt:i4>13</vt:i4>
      </vt:variant>
    </vt:vector>
  </HeadingPairs>
  <TitlesOfParts>
    <vt:vector size="16" baseType="lpstr">
      <vt:lpstr>Výchozí návrh</vt:lpstr>
      <vt:lpstr>Rovnice</vt:lpstr>
      <vt:lpstr>Editor rovnic 3.0</vt:lpstr>
      <vt:lpstr>Střední průmyslová škola elektrotechnická a informačních technologií Brno   Číslo a název projektu: CZ.1.07/1.5.00/34.0521 – Investice do vzdělání nesou nejvyšší úrok  Autor: Mgr. Nina Nováková   Tematická sada: Aplikační matematické úlohy v hodinách chemie  Téma: Roztoky – křížové pravidlo  Číslo materiálu: VY_42_INOVACE_06_15_NONI</vt:lpstr>
      <vt:lpstr>Snímek 2</vt:lpstr>
      <vt:lpstr>Křížové pravidlo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</vt:vector>
  </TitlesOfParts>
  <Company>spsebr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Střední průmyslová škola elektrotechnická a informačních technologií Brno  Autor: Mgr. Dagmar Hajdová  Název: VY_32_INOVACE_01_01  Číslo projektu: CZ.1.07/1.5.00/34.0521  Téma: Kinematika  Anotace: Prezentace slouží k opakování tématického celku kinematika   Datum dokončení: 27. 9. 2012</dc:title>
  <dc:creator>hajdova</dc:creator>
  <cp:lastModifiedBy>Ninuska</cp:lastModifiedBy>
  <cp:revision>133</cp:revision>
  <dcterms:created xsi:type="dcterms:W3CDTF">2013-02-21T11:41:13Z</dcterms:created>
  <dcterms:modified xsi:type="dcterms:W3CDTF">2014-03-13T11:25:58Z</dcterms:modified>
</cp:coreProperties>
</file>