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7" r:id="rId2"/>
    <p:sldId id="269" r:id="rId3"/>
    <p:sldId id="256" r:id="rId4"/>
    <p:sldId id="257" r:id="rId5"/>
    <p:sldId id="258" r:id="rId6"/>
    <p:sldId id="266" r:id="rId7"/>
    <p:sldId id="259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VY_32_INOVACE_09_Česká republika – demokratický stát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17.11.2011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7D5CA0-1528-43E9-86C5-2D23E27D3A58}" type="presOf" srcId="{D1D4F407-5343-4D3F-B5B9-D407B03CAEB4}" destId="{D005CE8C-CC26-4C3E-AC11-E15060ECD759}" srcOrd="0" destOrd="0" presId="urn:microsoft.com/office/officeart/2005/8/layout/target3"/>
    <dgm:cxn modelId="{190D3357-46DE-44D1-AA1C-D8F211F9D48E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8A09583A-5C40-41F2-9D29-05B9CD29BC96}" type="presOf" srcId="{4C35D32F-0EAB-4CD7-82EE-45574DC2A586}" destId="{2463512F-938D-4E07-9D5C-7B2E99ABD39E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3C95E3E-7AEF-4029-8D36-B13ACBE556AB}" type="presOf" srcId="{D1B46980-6531-4606-95E6-44980827E919}" destId="{004736B2-18D3-4D6D-AA18-DF3F81E9E312}" srcOrd="0" destOrd="0" presId="urn:microsoft.com/office/officeart/2005/8/layout/target3"/>
    <dgm:cxn modelId="{851823B5-E384-4D81-9B1B-358BA2586846}" type="presOf" srcId="{757F3AB3-0718-4624-B441-E567A8F0AB56}" destId="{333A1088-737F-45CB-B68E-254E46348037}" srcOrd="0" destOrd="0" presId="urn:microsoft.com/office/officeart/2005/8/layout/target3"/>
    <dgm:cxn modelId="{266FE6AB-8F6D-4206-BD99-4D3D21F5A3D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53C16993-594A-43F6-9A04-31368474D6AC}" type="presOf" srcId="{D05761FA-3C71-4DD0-9183-7C99EBE53F4B}" destId="{6204D4B4-078C-4ACF-B823-77A728483A32}" srcOrd="0" destOrd="0" presId="urn:microsoft.com/office/officeart/2005/8/layout/target3"/>
    <dgm:cxn modelId="{90EB1F14-746C-477B-BA41-DCA227C46A79}" type="presOf" srcId="{4C35D32F-0EAB-4CD7-82EE-45574DC2A586}" destId="{A02C1AC3-4F1B-47BC-9A88-D00EAE61D85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5084070-786E-4BC2-9F9B-91210D99446A}" type="presOf" srcId="{4865AC3F-78E2-43BA-A56B-7C465B8FCF11}" destId="{54F8D70D-FB57-4298-A600-D8F61B2A354A}" srcOrd="0" destOrd="0" presId="urn:microsoft.com/office/officeart/2005/8/layout/target3"/>
    <dgm:cxn modelId="{033DA8CF-A095-4C68-8743-CAF387C7F0FC}" type="presOf" srcId="{D8197B8C-B260-4A16-BDF4-0947B075E274}" destId="{0F7944D4-5DCA-4B9E-A896-D52854246E44}" srcOrd="0" destOrd="0" presId="urn:microsoft.com/office/officeart/2005/8/layout/target3"/>
    <dgm:cxn modelId="{278BEDB3-E8B0-4CCC-8B53-DBD831D0EE90}" type="presOf" srcId="{B651F6E3-6281-48DB-9319-2AEAFDAE7572}" destId="{70A198DD-41D2-4313-8B5B-1CF1BCF383F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D4A0BE3E-800F-4295-BE89-D53BACBABB3F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EE921B9-3B17-4B08-8A25-A669ABA859F5}" type="presOf" srcId="{D05761FA-3C71-4DD0-9183-7C99EBE53F4B}" destId="{23526C68-77CF-4757-B0E2-EC80EC09B19D}" srcOrd="1" destOrd="0" presId="urn:microsoft.com/office/officeart/2005/8/layout/target3"/>
    <dgm:cxn modelId="{8E0EB037-62C5-48F3-86F1-A9D911474AA3}" type="presOf" srcId="{D8197B8C-B260-4A16-BDF4-0947B075E274}" destId="{5C0D1B75-263C-4468-B985-565C95B9422B}" srcOrd="1" destOrd="0" presId="urn:microsoft.com/office/officeart/2005/8/layout/target3"/>
    <dgm:cxn modelId="{C40940C1-CA0E-4B4C-91B3-603542F71490}" type="presOf" srcId="{4865AC3F-78E2-43BA-A56B-7C465B8FCF11}" destId="{FC425D1D-3DF2-408E-A4F8-250CA94A450A}" srcOrd="1" destOrd="0" presId="urn:microsoft.com/office/officeart/2005/8/layout/target3"/>
    <dgm:cxn modelId="{2437D95E-FC68-4082-A1D8-D4A26D24F79A}" type="presParOf" srcId="{333A1088-737F-45CB-B68E-254E46348037}" destId="{F5ABB229-8D3B-4694-996A-96F23CF14429}" srcOrd="0" destOrd="0" presId="urn:microsoft.com/office/officeart/2005/8/layout/target3"/>
    <dgm:cxn modelId="{60832253-73B5-429E-9BD6-DEA9C0FF7188}" type="presParOf" srcId="{333A1088-737F-45CB-B68E-254E46348037}" destId="{F41139FD-01EE-4571-8B17-4FB00FC51163}" srcOrd="1" destOrd="0" presId="urn:microsoft.com/office/officeart/2005/8/layout/target3"/>
    <dgm:cxn modelId="{223257B2-BD0B-4C20-9E94-2EC6D7E2A8F1}" type="presParOf" srcId="{333A1088-737F-45CB-B68E-254E46348037}" destId="{D005CE8C-CC26-4C3E-AC11-E15060ECD759}" srcOrd="2" destOrd="0" presId="urn:microsoft.com/office/officeart/2005/8/layout/target3"/>
    <dgm:cxn modelId="{8589A862-7063-4E52-8C01-5BC09EF3E913}" type="presParOf" srcId="{333A1088-737F-45CB-B68E-254E46348037}" destId="{E2699407-A48D-4333-A645-7FA48F1FE3B7}" srcOrd="3" destOrd="0" presId="urn:microsoft.com/office/officeart/2005/8/layout/target3"/>
    <dgm:cxn modelId="{788BFB40-0DBA-485C-AF67-8730CA5BA417}" type="presParOf" srcId="{333A1088-737F-45CB-B68E-254E46348037}" destId="{D5EA2712-68D0-4098-BDE6-B295C6AB6119}" srcOrd="4" destOrd="0" presId="urn:microsoft.com/office/officeart/2005/8/layout/target3"/>
    <dgm:cxn modelId="{A57FBBA7-6C0B-4F57-BC91-B5C1C05C4E8A}" type="presParOf" srcId="{333A1088-737F-45CB-B68E-254E46348037}" destId="{54F8D70D-FB57-4298-A600-D8F61B2A354A}" srcOrd="5" destOrd="0" presId="urn:microsoft.com/office/officeart/2005/8/layout/target3"/>
    <dgm:cxn modelId="{4C7522AC-A73C-49E3-9BA9-C98775FDD799}" type="presParOf" srcId="{333A1088-737F-45CB-B68E-254E46348037}" destId="{C616B022-AA0C-4D3B-BDBF-093D86622E86}" srcOrd="6" destOrd="0" presId="urn:microsoft.com/office/officeart/2005/8/layout/target3"/>
    <dgm:cxn modelId="{FD6B83E0-822D-4C54-BCC4-2BFEA7024860}" type="presParOf" srcId="{333A1088-737F-45CB-B68E-254E46348037}" destId="{69684AB7-5B8D-45A5-BC2F-6AF80EB883EF}" srcOrd="7" destOrd="0" presId="urn:microsoft.com/office/officeart/2005/8/layout/target3"/>
    <dgm:cxn modelId="{D99BC636-7882-4D7A-9CD0-95308D2487E5}" type="presParOf" srcId="{333A1088-737F-45CB-B68E-254E46348037}" destId="{004736B2-18D3-4D6D-AA18-DF3F81E9E312}" srcOrd="8" destOrd="0" presId="urn:microsoft.com/office/officeart/2005/8/layout/target3"/>
    <dgm:cxn modelId="{AF8D110E-8C15-49C9-8F09-9DF637C9F5D2}" type="presParOf" srcId="{333A1088-737F-45CB-B68E-254E46348037}" destId="{9CCAD005-8609-4003-9C1F-3AFC293FB9F9}" srcOrd="9" destOrd="0" presId="urn:microsoft.com/office/officeart/2005/8/layout/target3"/>
    <dgm:cxn modelId="{B4A8DF6D-A4BD-4BC8-AEC8-90335E99FDEC}" type="presParOf" srcId="{333A1088-737F-45CB-B68E-254E46348037}" destId="{0C4087F0-2DA9-4805-A823-C8C5404FEF67}" srcOrd="10" destOrd="0" presId="urn:microsoft.com/office/officeart/2005/8/layout/target3"/>
    <dgm:cxn modelId="{7AF2C912-E55B-4229-B6BE-C452F6F27962}" type="presParOf" srcId="{333A1088-737F-45CB-B68E-254E46348037}" destId="{7145B55B-1B24-4B93-A1D4-B8021E4AC78C}" srcOrd="11" destOrd="0" presId="urn:microsoft.com/office/officeart/2005/8/layout/target3"/>
    <dgm:cxn modelId="{B69DEBFC-5D5A-4231-BC30-E3CAF0055407}" type="presParOf" srcId="{333A1088-737F-45CB-B68E-254E46348037}" destId="{6919BCDB-3A39-4371-A415-42187620F612}" srcOrd="12" destOrd="0" presId="urn:microsoft.com/office/officeart/2005/8/layout/target3"/>
    <dgm:cxn modelId="{211B02E0-767C-4063-8F3E-F0391D16E682}" type="presParOf" srcId="{333A1088-737F-45CB-B68E-254E46348037}" destId="{19974A4C-782A-40F8-BDC1-A903A52CB5DC}" srcOrd="13" destOrd="0" presId="urn:microsoft.com/office/officeart/2005/8/layout/target3"/>
    <dgm:cxn modelId="{AB22B61A-058B-4686-96C1-CFBEE76713F9}" type="presParOf" srcId="{333A1088-737F-45CB-B68E-254E46348037}" destId="{0F7944D4-5DCA-4B9E-A896-D52854246E44}" srcOrd="14" destOrd="0" presId="urn:microsoft.com/office/officeart/2005/8/layout/target3"/>
    <dgm:cxn modelId="{E0EC6F1A-789B-40E8-B717-C6DE932F4674}" type="presParOf" srcId="{333A1088-737F-45CB-B68E-254E46348037}" destId="{DFC55A8B-2DFD-41AE-A307-96A1D2E66396}" srcOrd="15" destOrd="0" presId="urn:microsoft.com/office/officeart/2005/8/layout/target3"/>
    <dgm:cxn modelId="{37BCBAA7-1504-461D-AED9-769AF530B1DA}" type="presParOf" srcId="{333A1088-737F-45CB-B68E-254E46348037}" destId="{EB210E99-FECE-49F2-86FD-20F903E541DE}" srcOrd="16" destOrd="0" presId="urn:microsoft.com/office/officeart/2005/8/layout/target3"/>
    <dgm:cxn modelId="{50C0A750-BFA3-4D0E-8C14-5BBB9EC99318}" type="presParOf" srcId="{333A1088-737F-45CB-B68E-254E46348037}" destId="{2463512F-938D-4E07-9D5C-7B2E99ABD39E}" srcOrd="17" destOrd="0" presId="urn:microsoft.com/office/officeart/2005/8/layout/target3"/>
    <dgm:cxn modelId="{BA7DFE80-078D-4E15-9A53-F529B2425BDF}" type="presParOf" srcId="{333A1088-737F-45CB-B68E-254E46348037}" destId="{59FE3E3B-A92F-4A98-9A20-76394874AFA6}" srcOrd="18" destOrd="0" presId="urn:microsoft.com/office/officeart/2005/8/layout/target3"/>
    <dgm:cxn modelId="{0F5A668E-47BE-41CD-AC79-60A3FBA64551}" type="presParOf" srcId="{333A1088-737F-45CB-B68E-254E46348037}" destId="{8EB502EF-CA4F-4140-AFB6-D26D41E73615}" srcOrd="19" destOrd="0" presId="urn:microsoft.com/office/officeart/2005/8/layout/target3"/>
    <dgm:cxn modelId="{789A0CA8-0235-4335-AD7E-4199A939EA85}" type="presParOf" srcId="{333A1088-737F-45CB-B68E-254E46348037}" destId="{6204D4B4-078C-4ACF-B823-77A728483A32}" srcOrd="20" destOrd="0" presId="urn:microsoft.com/office/officeart/2005/8/layout/target3"/>
    <dgm:cxn modelId="{A8675B72-7192-4998-94CD-CC0AA93814C2}" type="presParOf" srcId="{333A1088-737F-45CB-B68E-254E46348037}" destId="{AED2198E-93D5-4001-81B4-73124B309672}" srcOrd="21" destOrd="0" presId="urn:microsoft.com/office/officeart/2005/8/layout/target3"/>
    <dgm:cxn modelId="{FE6108BD-BB82-4A4E-82D7-AC89F9A74DA5}" type="presParOf" srcId="{333A1088-737F-45CB-B68E-254E46348037}" destId="{FC425D1D-3DF2-408E-A4F8-250CA94A450A}" srcOrd="22" destOrd="0" presId="urn:microsoft.com/office/officeart/2005/8/layout/target3"/>
    <dgm:cxn modelId="{2B6ACB99-8C8D-4636-9C58-4FAE745E9574}" type="presParOf" srcId="{333A1088-737F-45CB-B68E-254E46348037}" destId="{2CDFEC33-8C2A-49C6-B23B-FA3577B1DCE9}" srcOrd="23" destOrd="0" presId="urn:microsoft.com/office/officeart/2005/8/layout/target3"/>
    <dgm:cxn modelId="{D3AD38C5-4B6F-4B13-88E0-A5AC211CD38C}" type="presParOf" srcId="{333A1088-737F-45CB-B68E-254E46348037}" destId="{70A198DD-41D2-4313-8B5B-1CF1BCF383FB}" srcOrd="24" destOrd="0" presId="urn:microsoft.com/office/officeart/2005/8/layout/target3"/>
    <dgm:cxn modelId="{2217099C-A179-4019-A0E2-D6F1E2FF63C2}" type="presParOf" srcId="{333A1088-737F-45CB-B68E-254E46348037}" destId="{5C0D1B75-263C-4468-B985-565C95B9422B}" srcOrd="25" destOrd="0" presId="urn:microsoft.com/office/officeart/2005/8/layout/target3"/>
    <dgm:cxn modelId="{7188FC1B-6050-457A-93F3-6F5DE2155A0F}" type="presParOf" srcId="{333A1088-737F-45CB-B68E-254E46348037}" destId="{A02C1AC3-4F1B-47BC-9A88-D00EAE61D85A}" srcOrd="26" destOrd="0" presId="urn:microsoft.com/office/officeart/2005/8/layout/target3"/>
    <dgm:cxn modelId="{620FE746-480C-4A31-9B23-3A0D1B9D0149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1092567"/>
                <a:satOff val="-1296"/>
                <a:lumOff val="-686"/>
                <a:alphaOff val="0"/>
                <a:lumMod val="95000"/>
              </a:schemeClr>
            </a:gs>
            <a:gs pos="100000">
              <a:schemeClr val="accent2">
                <a:hueOff val="-1092567"/>
                <a:satOff val="-1296"/>
                <a:lumOff val="-686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1092567"/>
              <a:satOff val="-1296"/>
              <a:lumOff val="-686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1092567"/>
              <a:satOff val="-1296"/>
              <a:lumOff val="-686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17.11.2011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2185134"/>
                <a:satOff val="-2592"/>
                <a:lumOff val="-1372"/>
                <a:alphaOff val="0"/>
                <a:lumMod val="95000"/>
              </a:schemeClr>
            </a:gs>
            <a:gs pos="100000">
              <a:schemeClr val="accent2">
                <a:hueOff val="-2185134"/>
                <a:satOff val="-2592"/>
                <a:lumOff val="-1372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2185134"/>
              <a:satOff val="-2592"/>
              <a:lumOff val="-1372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2185134"/>
              <a:satOff val="-2592"/>
              <a:lumOff val="-1372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3277702"/>
                <a:satOff val="-3888"/>
                <a:lumOff val="-2059"/>
                <a:alphaOff val="0"/>
                <a:lumMod val="95000"/>
              </a:schemeClr>
            </a:gs>
            <a:gs pos="100000">
              <a:schemeClr val="accent2">
                <a:hueOff val="-3277702"/>
                <a:satOff val="-3888"/>
                <a:lumOff val="-205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3277702"/>
              <a:satOff val="-3888"/>
              <a:lumOff val="-205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3277702"/>
              <a:satOff val="-3888"/>
              <a:lumOff val="-2059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VY_32_INOVACE_09_Česká republika – demokratický stát</a:t>
          </a:r>
          <a:endParaRPr lang="cs-CZ" sz="18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4370269"/>
                <a:satOff val="-5184"/>
                <a:lumOff val="-2745"/>
                <a:alphaOff val="0"/>
                <a:lumMod val="95000"/>
              </a:schemeClr>
            </a:gs>
            <a:gs pos="100000">
              <a:schemeClr val="accent2">
                <a:hueOff val="-4370269"/>
                <a:satOff val="-5184"/>
                <a:lumOff val="-2745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4370269"/>
              <a:satOff val="-5184"/>
              <a:lumOff val="-2745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4370269"/>
              <a:satOff val="-5184"/>
              <a:lumOff val="-2745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5462836"/>
                <a:satOff val="-6480"/>
                <a:lumOff val="-3431"/>
                <a:alphaOff val="0"/>
                <a:lumMod val="95000"/>
              </a:schemeClr>
            </a:gs>
            <a:gs pos="100000">
              <a:schemeClr val="accent2">
                <a:hueOff val="-5462836"/>
                <a:satOff val="-6480"/>
                <a:lumOff val="-3431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5462836"/>
              <a:satOff val="-6480"/>
              <a:lumOff val="-3431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5462836"/>
              <a:satOff val="-6480"/>
              <a:lumOff val="-3431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6555403"/>
                <a:satOff val="-7776"/>
                <a:lumOff val="-4117"/>
                <a:alphaOff val="0"/>
                <a:lumMod val="95000"/>
              </a:schemeClr>
            </a:gs>
            <a:gs pos="100000">
              <a:schemeClr val="accent2">
                <a:hueOff val="-6555403"/>
                <a:satOff val="-7776"/>
                <a:lumOff val="-4117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6555403"/>
              <a:satOff val="-7776"/>
              <a:lumOff val="-4117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6555403"/>
              <a:satOff val="-7776"/>
              <a:lumOff val="-4117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964386-0785-45D6-800B-E41EFE513B1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F44E06-9DC0-4136-9A2D-B98C1CA1F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53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900058E-D867-402E-AF26-19E5E1DBB5A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B3AD781-6C0A-46D1-A882-91FB98B90F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ex=2&amp;qu=v%C4%9Bzen%C3%AD" TargetMode="External"/><Relationship Id="rId3" Type="http://schemas.openxmlformats.org/officeDocument/2006/relationships/hyperlink" Target="http://cs.wikipedia.org/wiki/Soubor:Tom%C3%A1%C5%A1_Garrigue_Masaryk_1925.PNG" TargetMode="External"/><Relationship Id="rId7" Type="http://schemas.openxmlformats.org/officeDocument/2006/relationships/hyperlink" Target="http://cs.wikipedia.org/wiki/Soubor:American_judge.jpg" TargetMode="External"/><Relationship Id="rId2" Type="http://schemas.openxmlformats.org/officeDocument/2006/relationships/hyperlink" Target="http://upload.wikimedia.org/wikipedia/commons/3/3a/Prague_panoram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olicistaCeskyTesin.jpg" TargetMode="External"/><Relationship Id="rId5" Type="http://schemas.openxmlformats.org/officeDocument/2006/relationships/hyperlink" Target="http://cs.wikipedia.org/wiki/Soubor:Vaclav_Klaus_headshot.jpg" TargetMode="External"/><Relationship Id="rId4" Type="http://schemas.openxmlformats.org/officeDocument/2006/relationships/hyperlink" Target="http://cs.wikipedia.org/wiki/Soubor:V%C3%A1clav_Havel_-_Freedom_and_its_adversaries_conferen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4791232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319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podává žákům základní informace o vzniku a zřízení České republiky, prezidentech, Senátu, Parlamentě. Zmiňuje </a:t>
            </a:r>
            <a:r>
              <a:rPr lang="cs-CZ" sz="2000" dirty="0" smtClean="0"/>
              <a:t>Ústavu ČR, </a:t>
            </a:r>
            <a:r>
              <a:rPr lang="cs-CZ" sz="2000" dirty="0" smtClean="0"/>
              <a:t>zákony, policii a soud. </a:t>
            </a:r>
            <a:r>
              <a:rPr lang="cs-CZ" sz="2000" dirty="0"/>
              <a:t>S</a:t>
            </a:r>
            <a:r>
              <a:rPr lang="cs-CZ" sz="2000" dirty="0" smtClean="0"/>
              <a:t>eznamuje s volbami.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2857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160000"/>
                <a:lumMod val="160000"/>
              </a:schemeClr>
            </a:gs>
            <a:gs pos="62000">
              <a:schemeClr val="bg2">
                <a:tint val="94000"/>
                <a:shade val="94000"/>
                <a:satMod val="160000"/>
                <a:lumMod val="130000"/>
              </a:schemeClr>
            </a:gs>
            <a:gs pos="100000">
              <a:schemeClr val="bg2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br>
              <a:rPr lang="cs-CZ" dirty="0" smtClean="0"/>
            </a:br>
            <a:r>
              <a:rPr lang="cs-CZ" dirty="0" smtClean="0"/>
              <a:t>- demokratický stát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48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512511" cy="1143000"/>
          </a:xfrm>
        </p:spPr>
        <p:txBody>
          <a:bodyPr/>
          <a:lstStyle/>
          <a:p>
            <a:pPr algn="l"/>
            <a:r>
              <a:rPr lang="cs-CZ" sz="2800" dirty="0" smtClean="0"/>
              <a:t>28. říjen </a:t>
            </a:r>
            <a:r>
              <a:rPr lang="cs-CZ" sz="2800" dirty="0" smtClean="0"/>
              <a:t>1918 – </a:t>
            </a:r>
            <a:r>
              <a:rPr lang="cs-CZ" sz="2800" dirty="0" smtClean="0"/>
              <a:t>vznik Československé republiky</a:t>
            </a:r>
            <a:br>
              <a:rPr lang="cs-CZ" sz="2800" dirty="0" smtClean="0"/>
            </a:br>
            <a:r>
              <a:rPr lang="cs-CZ" sz="2800" dirty="0" smtClean="0"/>
              <a:t>1. leden 1993 – vznik České republiky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2276872"/>
            <a:ext cx="7920880" cy="3906768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Hlavní město – Praha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Sídlí zde prezident, </a:t>
            </a:r>
          </a:p>
          <a:p>
            <a:pPr marL="4572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vláda a Parlament.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852936"/>
            <a:ext cx="762000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62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23528" y="332656"/>
            <a:ext cx="8352928" cy="5832648"/>
          </a:xfrm>
        </p:spPr>
        <p:txBody>
          <a:bodyPr>
            <a:normAutofit lnSpcReduction="10000"/>
          </a:bodyPr>
          <a:lstStyle/>
          <a:p>
            <a:pPr lvl="5"/>
            <a:r>
              <a:rPr lang="cs-CZ" dirty="0" smtClean="0"/>
              <a:t>jmenuje</a:t>
            </a:r>
          </a:p>
          <a:p>
            <a:r>
              <a:rPr lang="cs-CZ" b="1" dirty="0"/>
              <a:t>v</a:t>
            </a:r>
            <a:r>
              <a:rPr lang="cs-CZ" b="1" dirty="0" smtClean="0"/>
              <a:t>láda</a:t>
            </a:r>
            <a:r>
              <a:rPr lang="cs-CZ" dirty="0" smtClean="0"/>
              <a:t>				</a:t>
            </a:r>
            <a:r>
              <a:rPr lang="cs-CZ" b="1" dirty="0" smtClean="0">
                <a:solidFill>
                  <a:schemeClr val="tx1"/>
                </a:solidFill>
              </a:rPr>
              <a:t>prezident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( _____ ministrů)</a:t>
            </a:r>
          </a:p>
          <a:p>
            <a:pPr marL="45720" indent="0">
              <a:buNone/>
            </a:pPr>
            <a:r>
              <a:rPr lang="cs-CZ" dirty="0" smtClean="0"/>
              <a:t>				          </a:t>
            </a:r>
            <a:r>
              <a:rPr lang="cs-CZ" dirty="0" smtClean="0">
                <a:solidFill>
                  <a:srgbClr val="92D050"/>
                </a:solidFill>
              </a:rPr>
              <a:t>volí</a:t>
            </a:r>
            <a:endParaRPr lang="cs-CZ" dirty="0">
              <a:solidFill>
                <a:srgbClr val="92D050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Vyslovuje důvěru</a:t>
            </a:r>
            <a:r>
              <a:rPr lang="cs-CZ" dirty="0" smtClean="0"/>
              <a:t>					</a:t>
            </a:r>
            <a:r>
              <a:rPr lang="cs-CZ" dirty="0"/>
              <a:t>	</a:t>
            </a:r>
            <a:r>
              <a:rPr lang="cs-CZ" dirty="0" smtClean="0"/>
              <a:t>			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je odpovědna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b="1" dirty="0" smtClean="0"/>
              <a:t>parlament</a:t>
            </a:r>
            <a:endParaRPr lang="cs-CZ" b="1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u="sng" dirty="0" smtClean="0"/>
              <a:t>Poslanecká sněmovna</a:t>
            </a:r>
            <a:r>
              <a:rPr lang="cs-CZ" sz="2400" dirty="0" smtClean="0"/>
              <a:t>		</a:t>
            </a:r>
            <a:r>
              <a:rPr lang="cs-CZ" sz="2400" u="sng" dirty="0" smtClean="0"/>
              <a:t>Senát</a:t>
            </a:r>
          </a:p>
          <a:p>
            <a:pPr marL="45720" indent="0">
              <a:buNone/>
            </a:pPr>
            <a:r>
              <a:rPr lang="cs-CZ" sz="2400" dirty="0" smtClean="0"/>
              <a:t>200 poslanců (na 4 roky)		81 senátorů (na 6 let)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 algn="ctr">
              <a:buNone/>
            </a:pPr>
            <a:r>
              <a:rPr lang="cs-CZ" sz="2400" dirty="0"/>
              <a:t>o</a:t>
            </a:r>
            <a:r>
              <a:rPr lang="cs-CZ" sz="2400" dirty="0" smtClean="0"/>
              <a:t>bčané (voliči od 18 let)</a:t>
            </a:r>
            <a:endParaRPr lang="cs-CZ" sz="2400" dirty="0"/>
          </a:p>
          <a:p>
            <a:pPr marL="45720" indent="0">
              <a:buNone/>
            </a:pPr>
            <a:r>
              <a:rPr lang="cs-CZ" dirty="0" smtClean="0"/>
              <a:t>										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547664" y="836712"/>
            <a:ext cx="3312368" cy="0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259632" y="980728"/>
            <a:ext cx="1872208" cy="15121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706568" y="987616"/>
            <a:ext cx="2217360" cy="15772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644008" y="1052736"/>
            <a:ext cx="288032" cy="1584176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2915816" y="3717032"/>
            <a:ext cx="7920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860032" y="3717032"/>
            <a:ext cx="9361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7020272" y="375047"/>
            <a:ext cx="158417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O L B 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3767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80920" cy="5145752"/>
          </a:xfrm>
        </p:spPr>
        <p:txBody>
          <a:bodyPr>
            <a:noAutofit/>
          </a:bodyPr>
          <a:lstStyle/>
          <a:p>
            <a:r>
              <a:rPr lang="cs-CZ" sz="3600" dirty="0"/>
              <a:t>ČR je demokratickým státem</a:t>
            </a:r>
            <a:r>
              <a:rPr lang="cs-CZ" sz="3600" dirty="0" smtClean="0"/>
              <a:t>.</a:t>
            </a:r>
          </a:p>
          <a:p>
            <a:pPr marL="45720" indent="0">
              <a:buNone/>
            </a:pPr>
            <a:endParaRPr lang="cs-CZ" sz="3600" dirty="0"/>
          </a:p>
          <a:p>
            <a:r>
              <a:rPr lang="cs-CZ" sz="3600" dirty="0"/>
              <a:t>Základní právo občanů:  právo volit</a:t>
            </a:r>
            <a:r>
              <a:rPr lang="cs-CZ" sz="3600" dirty="0" smtClean="0"/>
              <a:t>.</a:t>
            </a:r>
          </a:p>
          <a:p>
            <a:pPr marL="45720" indent="0">
              <a:buNone/>
            </a:pPr>
            <a:endParaRPr lang="cs-CZ" sz="3600" dirty="0"/>
          </a:p>
          <a:p>
            <a:r>
              <a:rPr lang="cs-CZ" sz="3600" dirty="0"/>
              <a:t>Demokracie zaručuje občanům </a:t>
            </a:r>
            <a:r>
              <a:rPr lang="cs-CZ" sz="3600" b="1" u="sng" dirty="0"/>
              <a:t>základní pr</a:t>
            </a:r>
            <a:r>
              <a:rPr lang="cs-CZ" sz="3600" u="sng" dirty="0"/>
              <a:t>áva</a:t>
            </a:r>
            <a:r>
              <a:rPr lang="cs-CZ" sz="3600" dirty="0"/>
              <a:t>, </a:t>
            </a:r>
            <a:r>
              <a:rPr lang="cs-CZ" sz="3600" b="1" u="sng" dirty="0"/>
              <a:t>svobodu</a:t>
            </a:r>
            <a:r>
              <a:rPr lang="cs-CZ" sz="3600" dirty="0"/>
              <a:t> a </a:t>
            </a:r>
            <a:r>
              <a:rPr lang="cs-CZ" sz="3600" b="1" u="sng" dirty="0"/>
              <a:t>rovnost před zákonem</a:t>
            </a:r>
            <a:r>
              <a:rPr lang="cs-CZ" sz="3600" dirty="0"/>
              <a:t>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256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404664"/>
            <a:ext cx="8424936" cy="5832648"/>
          </a:xfrm>
        </p:spPr>
        <p:txBody>
          <a:bodyPr/>
          <a:lstStyle/>
          <a:p>
            <a:r>
              <a:rPr lang="cs-CZ" sz="3600" dirty="0" smtClean="0"/>
              <a:t>Státní zřízení: </a:t>
            </a:r>
            <a:r>
              <a:rPr lang="cs-CZ" sz="3600" b="1" u="sng" dirty="0" smtClean="0"/>
              <a:t>republika</a:t>
            </a:r>
            <a:r>
              <a:rPr lang="cs-CZ" sz="3600" dirty="0" smtClean="0"/>
              <a:t>.</a:t>
            </a:r>
          </a:p>
          <a:p>
            <a:endParaRPr lang="cs-CZ" dirty="0"/>
          </a:p>
          <a:p>
            <a:r>
              <a:rPr lang="cs-CZ" sz="3200" dirty="0" smtClean="0"/>
              <a:t>V čele státu stojí </a:t>
            </a:r>
            <a:r>
              <a:rPr lang="cs-CZ" sz="3200" b="1" u="sng" dirty="0" smtClean="0"/>
              <a:t>prezident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Tomáš Garrigue Masaryk	</a:t>
            </a:r>
            <a:r>
              <a:rPr lang="cs-CZ" sz="2000" dirty="0" smtClean="0">
                <a:solidFill>
                  <a:srgbClr val="00B050"/>
                </a:solidFill>
              </a:rPr>
              <a:t>Václav Havel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Václav Klaus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1.prezident Československa	</a:t>
            </a:r>
            <a:r>
              <a:rPr lang="cs-CZ" sz="2000" dirty="0" smtClean="0">
                <a:solidFill>
                  <a:srgbClr val="00B050"/>
                </a:solidFill>
              </a:rPr>
              <a:t>1.prezident ČR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prezident ČR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2" y="3691493"/>
            <a:ext cx="1781153" cy="252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072" y="4077072"/>
            <a:ext cx="3098618" cy="2068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216" y="3691493"/>
            <a:ext cx="1712789" cy="2533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19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6741368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6632"/>
            <a:ext cx="8712968" cy="6120680"/>
          </a:xfrm>
        </p:spPr>
        <p:txBody>
          <a:bodyPr>
            <a:normAutofit/>
          </a:bodyPr>
          <a:lstStyle/>
          <a:p>
            <a:r>
              <a:rPr lang="cs-CZ" b="1" dirty="0" smtClean="0"/>
              <a:t>Zákony</a:t>
            </a:r>
            <a:r>
              <a:rPr lang="cs-CZ" dirty="0" smtClean="0"/>
              <a:t> jsou nařízení, kterými se musí všichni občané i instituce řídit.</a:t>
            </a:r>
          </a:p>
          <a:p>
            <a:r>
              <a:rPr lang="cs-CZ" dirty="0" smtClean="0"/>
              <a:t>Nejvyšším zákonem je </a:t>
            </a:r>
            <a:r>
              <a:rPr lang="cs-CZ" b="1" dirty="0" smtClean="0"/>
              <a:t>Ústava ČR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Na dodržování zákonů dbá </a:t>
            </a:r>
            <a:r>
              <a:rPr lang="cs-CZ" b="1" dirty="0" smtClean="0"/>
              <a:t>Policie ČR</a:t>
            </a:r>
            <a:r>
              <a:rPr lang="cs-CZ" dirty="0" smtClean="0"/>
              <a:t>.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Porušení zákona, tj. </a:t>
            </a:r>
            <a:r>
              <a:rPr lang="cs-CZ" u="sng" dirty="0" smtClean="0"/>
              <a:t>spáchání trestného činu </a:t>
            </a:r>
            <a:r>
              <a:rPr lang="cs-CZ" dirty="0" smtClean="0"/>
              <a:t>(krádež atp.) trestá </a:t>
            </a:r>
            <a:r>
              <a:rPr lang="cs-CZ" b="1" dirty="0" smtClean="0"/>
              <a:t>soud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Pachatel trestného činu je odsouzen k </a:t>
            </a:r>
            <a:r>
              <a:rPr lang="cs-CZ" b="1" dirty="0" smtClean="0"/>
              <a:t>trestu</a:t>
            </a:r>
          </a:p>
          <a:p>
            <a:pPr marL="45720" indent="0">
              <a:buNone/>
            </a:pPr>
            <a:r>
              <a:rPr lang="cs-CZ" b="1" dirty="0" smtClean="0"/>
              <a:t> </a:t>
            </a:r>
            <a:r>
              <a:rPr lang="cs-CZ" dirty="0" smtClean="0"/>
              <a:t>(peněžitý trest, </a:t>
            </a:r>
            <a:r>
              <a:rPr lang="cs-CZ" dirty="0" smtClean="0"/>
              <a:t>veřejně prospěšné </a:t>
            </a:r>
            <a:r>
              <a:rPr lang="cs-CZ" dirty="0" smtClean="0"/>
              <a:t>práce, vězení).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20688"/>
            <a:ext cx="1567530" cy="1825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869" y="3175895"/>
            <a:ext cx="2304255" cy="1566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947" y="5112610"/>
            <a:ext cx="1556854" cy="1556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471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49694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upload.wikimedia.org/wikipedia/commons/3/3a/Prague_panorama.jpg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cs.wikipedia.org/wiki/Soubor:Tom%C3%A1%C5%A1_Garrigue_Masaryk_1925.PNG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http://cs.wikipedia.org/wiki/Soubor:V%C3%A1clav_Havel_-_</a:t>
            </a:r>
            <a:r>
              <a:rPr lang="cs-CZ" dirty="0" smtClean="0">
                <a:hlinkClick r:id="rId4"/>
              </a:rPr>
              <a:t>Freedom_and_its_adversaries_conference.jpg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cs.wikipedia.org/wiki/Soubor:Vaclav_Klaus_headshot.jpg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cs.wikipedia.org/wiki/Soubor:PolicistaCeskyTesin.jpg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cs.wikipedia.org/wiki/Soubor:American_judge.jpg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http://office.microsoft.com/cs-cz/images/results.aspx?ex=2&amp;qu=v%C4%9Bzen%C3%AD#ai:MC900287500|mt:0</a:t>
            </a:r>
            <a:r>
              <a:rPr lang="cs-CZ" dirty="0" smtClean="0">
                <a:hlinkClick r:id="rId8"/>
              </a:rPr>
              <a:t>|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61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127</TotalTime>
  <Words>226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Česká republika - demokratický stát</vt:lpstr>
      <vt:lpstr>28. říjen 1918 – vznik Československé republiky 1. leden 1993 – vznik České republiky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a</dc:creator>
  <cp:lastModifiedBy>Učitel</cp:lastModifiedBy>
  <cp:revision>22</cp:revision>
  <dcterms:created xsi:type="dcterms:W3CDTF">2011-11-21T00:44:58Z</dcterms:created>
  <dcterms:modified xsi:type="dcterms:W3CDTF">2012-03-31T09:44:34Z</dcterms:modified>
</cp:coreProperties>
</file>