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2" r:id="rId2"/>
    <p:sldId id="273" r:id="rId3"/>
    <p:sldId id="256" r:id="rId4"/>
    <p:sldId id="261" r:id="rId5"/>
    <p:sldId id="264" r:id="rId6"/>
    <p:sldId id="267" r:id="rId7"/>
    <p:sldId id="262" r:id="rId8"/>
    <p:sldId id="263" r:id="rId9"/>
    <p:sldId id="268" r:id="rId10"/>
    <p:sldId id="269" r:id="rId11"/>
    <p:sldId id="270" r:id="rId12"/>
    <p:sldId id="271" r:id="rId13"/>
    <p:sldId id="26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VY_32_INOVACE_10_Státní symboly, státní svátky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17.11.2011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4095B0-D1AF-43B9-81C0-6FB60DB32CF6}" type="presOf" srcId="{4865AC3F-78E2-43BA-A56B-7C465B8FCF11}" destId="{FC425D1D-3DF2-408E-A4F8-250CA94A450A}" srcOrd="1" destOrd="0" presId="urn:microsoft.com/office/officeart/2005/8/layout/target3"/>
    <dgm:cxn modelId="{E7E86069-A010-4636-91B5-94A7571250E2}" type="presOf" srcId="{B651F6E3-6281-48DB-9319-2AEAFDAE7572}" destId="{7145B55B-1B24-4B93-A1D4-B8021E4AC78C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FF304F6-D595-49C0-8419-5DF3C9E54E86}" type="presOf" srcId="{D1D4F407-5343-4D3F-B5B9-D407B03CAEB4}" destId="{D005CE8C-CC26-4C3E-AC11-E15060ECD759}" srcOrd="0" destOrd="0" presId="urn:microsoft.com/office/officeart/2005/8/layout/target3"/>
    <dgm:cxn modelId="{29456F22-4C01-4CB4-8287-193F57F9CE47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77ADF2-B899-4A76-BA1C-09F4C2451E0E}" type="presOf" srcId="{D1D4F407-5343-4D3F-B5B9-D407B03CAEB4}" destId="{AED2198E-93D5-4001-81B4-73124B309672}" srcOrd="1" destOrd="0" presId="urn:microsoft.com/office/officeart/2005/8/layout/target3"/>
    <dgm:cxn modelId="{C8727B49-7142-499D-890B-FB4FB355515F}" type="presOf" srcId="{4C35D32F-0EAB-4CD7-82EE-45574DC2A586}" destId="{A02C1AC3-4F1B-47BC-9A88-D00EAE61D85A}" srcOrd="1" destOrd="0" presId="urn:microsoft.com/office/officeart/2005/8/layout/target3"/>
    <dgm:cxn modelId="{F3E8D249-92A4-4806-A9CA-CD9D6BED5646}" type="presOf" srcId="{D1B46980-6531-4606-95E6-44980827E919}" destId="{004736B2-18D3-4D6D-AA18-DF3F81E9E312}" srcOrd="0" destOrd="0" presId="urn:microsoft.com/office/officeart/2005/8/layout/target3"/>
    <dgm:cxn modelId="{85EFE7E8-8EE0-483D-827F-CE5CD7BE8F5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F7A0CBD-BDC8-45CE-AF9D-C7F3868ECCC6}" type="presOf" srcId="{D05761FA-3C71-4DD0-9183-7C99EBE53F4B}" destId="{6204D4B4-078C-4ACF-B823-77A728483A32}" srcOrd="0" destOrd="0" presId="urn:microsoft.com/office/officeart/2005/8/layout/target3"/>
    <dgm:cxn modelId="{05D30431-80A9-40F3-B497-7DFE5823E061}" type="presOf" srcId="{B651F6E3-6281-48DB-9319-2AEAFDAE7572}" destId="{70A198DD-41D2-4313-8B5B-1CF1BCF383FB}" srcOrd="1" destOrd="0" presId="urn:microsoft.com/office/officeart/2005/8/layout/target3"/>
    <dgm:cxn modelId="{F6A22997-153C-4996-B671-4EEAFEDD102B}" type="presOf" srcId="{D1B46980-6531-4606-95E6-44980827E919}" destId="{2CDFEC33-8C2A-49C6-B23B-FA3577B1DCE9}" srcOrd="1" destOrd="0" presId="urn:microsoft.com/office/officeart/2005/8/layout/target3"/>
    <dgm:cxn modelId="{CCE17DAC-FFA8-4E64-952B-EF3B69605F0A}" type="presOf" srcId="{D8197B8C-B260-4A16-BDF4-0947B075E274}" destId="{0F7944D4-5DCA-4B9E-A896-D52854246E44}" srcOrd="0" destOrd="0" presId="urn:microsoft.com/office/officeart/2005/8/layout/target3"/>
    <dgm:cxn modelId="{8B7D23AF-4640-407C-900C-D226CE80003A}" type="presOf" srcId="{4C35D32F-0EAB-4CD7-82EE-45574DC2A586}" destId="{2463512F-938D-4E07-9D5C-7B2E99ABD39E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4A75B28C-ADA9-4E87-B80C-EC60CF8F9287}" type="presOf" srcId="{D05761FA-3C71-4DD0-9183-7C99EBE53F4B}" destId="{23526C68-77CF-4757-B0E2-EC80EC09B19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545FA19-FB71-4255-BA59-62ED626511B1}" type="presOf" srcId="{4865AC3F-78E2-43BA-A56B-7C465B8FCF11}" destId="{54F8D70D-FB57-4298-A600-D8F61B2A354A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F31B0BA2-8CF1-425B-8A49-739551656F03}" type="presParOf" srcId="{333A1088-737F-45CB-B68E-254E46348037}" destId="{F5ABB229-8D3B-4694-996A-96F23CF14429}" srcOrd="0" destOrd="0" presId="urn:microsoft.com/office/officeart/2005/8/layout/target3"/>
    <dgm:cxn modelId="{A4715A1A-1B09-4F20-9494-BB312D8E7D3E}" type="presParOf" srcId="{333A1088-737F-45CB-B68E-254E46348037}" destId="{F41139FD-01EE-4571-8B17-4FB00FC51163}" srcOrd="1" destOrd="0" presId="urn:microsoft.com/office/officeart/2005/8/layout/target3"/>
    <dgm:cxn modelId="{4EC88AF7-569B-497A-97C9-01268204C150}" type="presParOf" srcId="{333A1088-737F-45CB-B68E-254E46348037}" destId="{D005CE8C-CC26-4C3E-AC11-E15060ECD759}" srcOrd="2" destOrd="0" presId="urn:microsoft.com/office/officeart/2005/8/layout/target3"/>
    <dgm:cxn modelId="{B4CEC9E5-3FD9-43A0-AA06-C5BB0FDC8962}" type="presParOf" srcId="{333A1088-737F-45CB-B68E-254E46348037}" destId="{E2699407-A48D-4333-A645-7FA48F1FE3B7}" srcOrd="3" destOrd="0" presId="urn:microsoft.com/office/officeart/2005/8/layout/target3"/>
    <dgm:cxn modelId="{BCBB016E-51AA-4547-8968-7F1C0454F0A8}" type="presParOf" srcId="{333A1088-737F-45CB-B68E-254E46348037}" destId="{D5EA2712-68D0-4098-BDE6-B295C6AB6119}" srcOrd="4" destOrd="0" presId="urn:microsoft.com/office/officeart/2005/8/layout/target3"/>
    <dgm:cxn modelId="{CE3BCE29-425A-4B75-B4AA-BE55CF18F2B4}" type="presParOf" srcId="{333A1088-737F-45CB-B68E-254E46348037}" destId="{54F8D70D-FB57-4298-A600-D8F61B2A354A}" srcOrd="5" destOrd="0" presId="urn:microsoft.com/office/officeart/2005/8/layout/target3"/>
    <dgm:cxn modelId="{596B7A7F-AFAC-4E78-AAD8-B45765F55304}" type="presParOf" srcId="{333A1088-737F-45CB-B68E-254E46348037}" destId="{C616B022-AA0C-4D3B-BDBF-093D86622E86}" srcOrd="6" destOrd="0" presId="urn:microsoft.com/office/officeart/2005/8/layout/target3"/>
    <dgm:cxn modelId="{D636DE0A-BB2E-4864-A448-57E31189ABA3}" type="presParOf" srcId="{333A1088-737F-45CB-B68E-254E46348037}" destId="{69684AB7-5B8D-45A5-BC2F-6AF80EB883EF}" srcOrd="7" destOrd="0" presId="urn:microsoft.com/office/officeart/2005/8/layout/target3"/>
    <dgm:cxn modelId="{CEE95FCF-B0E7-41C0-A23A-F3043D79155B}" type="presParOf" srcId="{333A1088-737F-45CB-B68E-254E46348037}" destId="{004736B2-18D3-4D6D-AA18-DF3F81E9E312}" srcOrd="8" destOrd="0" presId="urn:microsoft.com/office/officeart/2005/8/layout/target3"/>
    <dgm:cxn modelId="{51392FB9-A3C8-4434-8789-70449574E69A}" type="presParOf" srcId="{333A1088-737F-45CB-B68E-254E46348037}" destId="{9CCAD005-8609-4003-9C1F-3AFC293FB9F9}" srcOrd="9" destOrd="0" presId="urn:microsoft.com/office/officeart/2005/8/layout/target3"/>
    <dgm:cxn modelId="{03448766-3F50-40A9-A3D5-C34998CE3112}" type="presParOf" srcId="{333A1088-737F-45CB-B68E-254E46348037}" destId="{0C4087F0-2DA9-4805-A823-C8C5404FEF67}" srcOrd="10" destOrd="0" presId="urn:microsoft.com/office/officeart/2005/8/layout/target3"/>
    <dgm:cxn modelId="{77CB928F-E011-4A29-93D2-D0CCC6F89B24}" type="presParOf" srcId="{333A1088-737F-45CB-B68E-254E46348037}" destId="{7145B55B-1B24-4B93-A1D4-B8021E4AC78C}" srcOrd="11" destOrd="0" presId="urn:microsoft.com/office/officeart/2005/8/layout/target3"/>
    <dgm:cxn modelId="{85E6ABEC-564E-4DA3-AA51-0083D5215275}" type="presParOf" srcId="{333A1088-737F-45CB-B68E-254E46348037}" destId="{6919BCDB-3A39-4371-A415-42187620F612}" srcOrd="12" destOrd="0" presId="urn:microsoft.com/office/officeart/2005/8/layout/target3"/>
    <dgm:cxn modelId="{0DCB9070-2455-4A8D-8BCF-0FE28CE58447}" type="presParOf" srcId="{333A1088-737F-45CB-B68E-254E46348037}" destId="{19974A4C-782A-40F8-BDC1-A903A52CB5DC}" srcOrd="13" destOrd="0" presId="urn:microsoft.com/office/officeart/2005/8/layout/target3"/>
    <dgm:cxn modelId="{78FC4FB6-5C16-48EC-81FA-16E66D261357}" type="presParOf" srcId="{333A1088-737F-45CB-B68E-254E46348037}" destId="{0F7944D4-5DCA-4B9E-A896-D52854246E44}" srcOrd="14" destOrd="0" presId="urn:microsoft.com/office/officeart/2005/8/layout/target3"/>
    <dgm:cxn modelId="{389DA4D0-81BA-4A04-BCE0-809B95099E02}" type="presParOf" srcId="{333A1088-737F-45CB-B68E-254E46348037}" destId="{DFC55A8B-2DFD-41AE-A307-96A1D2E66396}" srcOrd="15" destOrd="0" presId="urn:microsoft.com/office/officeart/2005/8/layout/target3"/>
    <dgm:cxn modelId="{C2A68A78-B3B8-4F58-8B50-CABA57498746}" type="presParOf" srcId="{333A1088-737F-45CB-B68E-254E46348037}" destId="{EB210E99-FECE-49F2-86FD-20F903E541DE}" srcOrd="16" destOrd="0" presId="urn:microsoft.com/office/officeart/2005/8/layout/target3"/>
    <dgm:cxn modelId="{77F1FEBA-A24B-4C22-BF6E-C7124B86D87D}" type="presParOf" srcId="{333A1088-737F-45CB-B68E-254E46348037}" destId="{2463512F-938D-4E07-9D5C-7B2E99ABD39E}" srcOrd="17" destOrd="0" presId="urn:microsoft.com/office/officeart/2005/8/layout/target3"/>
    <dgm:cxn modelId="{CC2E4C6F-FBAC-4E1F-8BFC-725374A3A97E}" type="presParOf" srcId="{333A1088-737F-45CB-B68E-254E46348037}" destId="{59FE3E3B-A92F-4A98-9A20-76394874AFA6}" srcOrd="18" destOrd="0" presId="urn:microsoft.com/office/officeart/2005/8/layout/target3"/>
    <dgm:cxn modelId="{044EAB46-AA6E-4A4E-9D06-2C9B3167E446}" type="presParOf" srcId="{333A1088-737F-45CB-B68E-254E46348037}" destId="{8EB502EF-CA4F-4140-AFB6-D26D41E73615}" srcOrd="19" destOrd="0" presId="urn:microsoft.com/office/officeart/2005/8/layout/target3"/>
    <dgm:cxn modelId="{8BCEE661-0129-42E7-9A2B-BD88477835E7}" type="presParOf" srcId="{333A1088-737F-45CB-B68E-254E46348037}" destId="{6204D4B4-078C-4ACF-B823-77A728483A32}" srcOrd="20" destOrd="0" presId="urn:microsoft.com/office/officeart/2005/8/layout/target3"/>
    <dgm:cxn modelId="{83772D37-D1D5-446C-92AC-C4BFD27E7518}" type="presParOf" srcId="{333A1088-737F-45CB-B68E-254E46348037}" destId="{AED2198E-93D5-4001-81B4-73124B309672}" srcOrd="21" destOrd="0" presId="urn:microsoft.com/office/officeart/2005/8/layout/target3"/>
    <dgm:cxn modelId="{B584386B-71A5-42F6-979B-B2EE1DE4A7C7}" type="presParOf" srcId="{333A1088-737F-45CB-B68E-254E46348037}" destId="{FC425D1D-3DF2-408E-A4F8-250CA94A450A}" srcOrd="22" destOrd="0" presId="urn:microsoft.com/office/officeart/2005/8/layout/target3"/>
    <dgm:cxn modelId="{18EB45F4-2DF0-4785-BD75-1A3897C3FA70}" type="presParOf" srcId="{333A1088-737F-45CB-B68E-254E46348037}" destId="{2CDFEC33-8C2A-49C6-B23B-FA3577B1DCE9}" srcOrd="23" destOrd="0" presId="urn:microsoft.com/office/officeart/2005/8/layout/target3"/>
    <dgm:cxn modelId="{F62F338D-A166-4EF7-BAAD-604EA602C77A}" type="presParOf" srcId="{333A1088-737F-45CB-B68E-254E46348037}" destId="{70A198DD-41D2-4313-8B5B-1CF1BCF383FB}" srcOrd="24" destOrd="0" presId="urn:microsoft.com/office/officeart/2005/8/layout/target3"/>
    <dgm:cxn modelId="{03FB1FEB-C8BA-4BD4-9EB0-9CCC2E63D7D0}" type="presParOf" srcId="{333A1088-737F-45CB-B68E-254E46348037}" destId="{5C0D1B75-263C-4468-B985-565C95B9422B}" srcOrd="25" destOrd="0" presId="urn:microsoft.com/office/officeart/2005/8/layout/target3"/>
    <dgm:cxn modelId="{6ED9955B-F2BC-4828-AEA1-3BDD428DAD9D}" type="presParOf" srcId="{333A1088-737F-45CB-B68E-254E46348037}" destId="{A02C1AC3-4F1B-47BC-9A88-D00EAE61D85A}" srcOrd="26" destOrd="0" presId="urn:microsoft.com/office/officeart/2005/8/layout/target3"/>
    <dgm:cxn modelId="{8E0B10A6-871D-457E-8AC0-ACF45ECAFF41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E7DB5A3-131A-403D-B601-F3ED1F3BCDF5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E0B91E3-07B7-4FD6-9731-27A117B35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517C0D-5CBB-47AE-8DCF-47A42BBA8A5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59ED5-8EC2-4918-B7DA-61C27AC775AF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80B37-2613-42B5-B352-9BCBF7D0F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82DD-7C44-40E4-ADF4-AAAAF00FE921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A2255-032F-4116-A4ED-9B64100E7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1E265-AC6A-4C88-931F-6BDD192ED140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0CF3A-414C-4B28-A984-0957FB6585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7CF64-1055-42A7-AFCD-C272C6993067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65E49-B0E0-4937-8382-8A2F9E9B8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23AA4-65DB-4F66-9798-A16CED424739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66CB9-0F39-4B18-9DA8-37CDC5A2D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8A3A3-1909-4010-A052-7EC3E9543B35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9EA6C-A3FF-45B0-AABA-8DC32806B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849E8-E78C-4529-8237-7BB69765973A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D1F55-EB0C-46BB-865C-4465F3A56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B6F24-D569-497A-B509-247CB983D588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AA561-5EF0-4E54-BE97-C96171CA9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A00C0-D482-42A7-9E96-AFF1B6066865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DA2D3-7C09-49CF-9391-0AFAFCF35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E107E-0956-4305-9F0E-DB99A4C8EDD4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AE2CE-8C5F-43A3-BDE0-278B82221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62FE1-DEF9-4800-B6FE-1E58F53BE8CB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1DBDB-1D42-4A28-A491-27350C70F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EA4875-AF4C-4170-8998-4E108911D5E7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3B0044-C7F5-41D7-A948-D0097D95F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icolour_of_the_Czech_Republic.svg" TargetMode="External"/><Relationship Id="rId3" Type="http://schemas.openxmlformats.org/officeDocument/2006/relationships/hyperlink" Target="http://cs.wikipedia.org/wiki/Vlajka_prezidenta_%C4%8Cesk%C3%A9_republiky" TargetMode="External"/><Relationship Id="rId7" Type="http://schemas.openxmlformats.org/officeDocument/2006/relationships/hyperlink" Target="http://cs.wikipedia.org/wiki/Soubor:Coat_of_arms_of_the_Czech_Republic.svg" TargetMode="External"/><Relationship Id="rId2" Type="http://schemas.openxmlformats.org/officeDocument/2006/relationships/hyperlink" Target="http://office.microsoft.com/cs-cz/images/results.aspx?ex=2&amp;qu=v%C4%9Bzen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mall_coat_of_arms_of_the_Czech_Republic.svg" TargetMode="External"/><Relationship Id="rId5" Type="http://schemas.openxmlformats.org/officeDocument/2006/relationships/hyperlink" Target="http://cs.wikipedia.org/wiki/Soubor:Skroup-Anthem.jpg" TargetMode="External"/><Relationship Id="rId4" Type="http://schemas.openxmlformats.org/officeDocument/2006/relationships/hyperlink" Target="http://cs.wikipedia.org/wiki/Soubor:Flag_of_the_Czech_Republic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41475" y="4292600"/>
            <a:ext cx="6078538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900113" y="981075"/>
            <a:ext cx="7200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rebuchet MS" pitchFamily="34" charset="0"/>
              </a:rPr>
              <a:t>ANOTACE:</a:t>
            </a:r>
          </a:p>
          <a:p>
            <a:endParaRPr lang="cs-CZ" sz="2000">
              <a:latin typeface="Trebuchet MS" pitchFamily="34" charset="0"/>
            </a:endParaRPr>
          </a:p>
          <a:p>
            <a:r>
              <a:rPr lang="cs-CZ" sz="2000">
                <a:latin typeface="Trebuchet MS" pitchFamily="34" charset="0"/>
              </a:rPr>
              <a:t>Materiál žákům přibližuje státní symboly. Žáci získávají informace o státních svátcích, památných a významných dnech. Získané vědomosti následně ověří hravou formou.                        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160000"/>
                <a:lumMod val="160000"/>
              </a:schemeClr>
            </a:gs>
            <a:gs pos="62000">
              <a:schemeClr val="bg2">
                <a:tint val="94000"/>
                <a:shade val="94000"/>
                <a:satMod val="160000"/>
                <a:lumMod val="130000"/>
              </a:schemeClr>
            </a:gs>
            <a:gs pos="100000">
              <a:schemeClr val="bg2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900113" y="1989138"/>
            <a:ext cx="7056437" cy="3944937"/>
          </a:xfrm>
        </p:spPr>
        <p:txBody>
          <a:bodyPr/>
          <a:lstStyle/>
          <a:p>
            <a:r>
              <a:rPr lang="cs-CZ" sz="6600" b="1" smtClean="0">
                <a:latin typeface="Baskerville Old Face" pitchFamily="18" charset="0"/>
              </a:rPr>
              <a:t>Státní symboly, státní svátky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92888" cy="504056"/>
          </a:xfrm>
        </p:spPr>
        <p:txBody>
          <a:bodyPr/>
          <a:lstStyle/>
          <a:p>
            <a:pPr marL="320040" indent="-320040" algn="ct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/>
              <a:t>STÁTNÍ  SYMBOLY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692150"/>
            <a:ext cx="8064500" cy="5761038"/>
          </a:xfrm>
        </p:spPr>
        <p:txBody>
          <a:bodyPr/>
          <a:lstStyle/>
          <a:p>
            <a:pPr algn="l"/>
            <a:r>
              <a:rPr lang="cs-CZ" smtClean="0"/>
              <a:t>Každý stát má své </a:t>
            </a:r>
            <a:r>
              <a:rPr lang="cs-CZ" b="1" u="sng" smtClean="0"/>
              <a:t>státní symboly</a:t>
            </a:r>
            <a:r>
              <a:rPr lang="cs-CZ" smtClean="0"/>
              <a:t>.</a:t>
            </a:r>
          </a:p>
          <a:p>
            <a:pPr algn="l"/>
            <a:r>
              <a:rPr lang="cs-CZ" smtClean="0"/>
              <a:t>Symboly ČR:</a:t>
            </a:r>
          </a:p>
          <a:p>
            <a:pPr algn="l"/>
            <a:r>
              <a:rPr lang="cs-CZ" u="sng" smtClean="0"/>
              <a:t>státní vlajka</a:t>
            </a:r>
            <a:r>
              <a:rPr lang="cs-CZ" smtClean="0"/>
              <a:t>		</a:t>
            </a:r>
            <a:r>
              <a:rPr lang="cs-CZ" u="sng" smtClean="0"/>
              <a:t>státní hymna</a:t>
            </a:r>
            <a:r>
              <a:rPr lang="cs-CZ" smtClean="0"/>
              <a:t>		</a:t>
            </a:r>
            <a:r>
              <a:rPr lang="cs-CZ" u="sng" smtClean="0"/>
              <a:t>velký státní znak</a:t>
            </a:r>
          </a:p>
          <a:p>
            <a:pPr algn="l"/>
            <a:r>
              <a:rPr lang="cs-CZ" smtClean="0"/>
              <a:t>			Kde domov můj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endParaRPr lang="cs-CZ" smtClean="0"/>
          </a:p>
          <a:p>
            <a:r>
              <a:rPr lang="cs-CZ" smtClean="0"/>
              <a:t>(je složen ze dvou českých lvů, moravské a slezské orlice)</a:t>
            </a:r>
          </a:p>
          <a:p>
            <a:endParaRPr lang="cs-CZ" smtClean="0"/>
          </a:p>
          <a:p>
            <a:pPr algn="l"/>
            <a:r>
              <a:rPr lang="cs-CZ" u="sng" smtClean="0"/>
              <a:t>malý státní znak</a:t>
            </a:r>
            <a:r>
              <a:rPr lang="cs-CZ" smtClean="0"/>
              <a:t>			</a:t>
            </a:r>
            <a:r>
              <a:rPr lang="cs-CZ" u="sng" smtClean="0"/>
              <a:t>vlajka prezidenta republiky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r>
              <a:rPr lang="cs-CZ" smtClean="0"/>
              <a:t>státní pečeť			státní barvy (bílá, červená, modrá)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5878513"/>
            <a:ext cx="1143000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860550"/>
            <a:ext cx="1358900" cy="90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7763" y="1989138"/>
            <a:ext cx="136842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5076825" y="2492375"/>
            <a:ext cx="1150938" cy="1152525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219700" y="3500438"/>
            <a:ext cx="2016125" cy="144462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588125" y="3357563"/>
            <a:ext cx="647700" cy="3587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96188" y="2420938"/>
            <a:ext cx="1008062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04250" y="2420938"/>
            <a:ext cx="0" cy="1655762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6443663" y="3933825"/>
            <a:ext cx="2160587" cy="134938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4273550"/>
            <a:ext cx="936625" cy="9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61138" y="4652963"/>
            <a:ext cx="1000125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44875" y="2371725"/>
            <a:ext cx="1554163" cy="98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95513" y="5521325"/>
            <a:ext cx="11525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468313" y="115888"/>
            <a:ext cx="8135937" cy="593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solidFill>
                  <a:srgbClr val="00B050"/>
                </a:solidFill>
                <a:latin typeface="Trebuchet MS" pitchFamily="34" charset="0"/>
              </a:rPr>
              <a:t>Lípa</a:t>
            </a:r>
            <a:r>
              <a:rPr lang="cs-CZ" sz="2400" b="1">
                <a:solidFill>
                  <a:srgbClr val="00B050"/>
                </a:solidFill>
                <a:latin typeface="Trebuchet MS" pitchFamily="34" charset="0"/>
              </a:rPr>
              <a:t> </a:t>
            </a:r>
            <a:r>
              <a:rPr lang="cs-CZ" sz="2400">
                <a:latin typeface="Trebuchet MS" pitchFamily="34" charset="0"/>
              </a:rPr>
              <a:t>je naším národním stromem a symbolickým stromem Slovanů. Byla prvním stromem, který se vysazoval </a:t>
            </a:r>
            <a:r>
              <a:rPr lang="cs-CZ" sz="2400"/>
              <a:t>                                         </a:t>
            </a:r>
            <a:r>
              <a:rPr lang="cs-CZ" sz="2400">
                <a:latin typeface="Trebuchet MS" pitchFamily="34" charset="0"/>
              </a:rPr>
              <a:t>u lidských obydlí. Chránila, léčila, byla krásná </a:t>
            </a:r>
            <a:r>
              <a:rPr lang="cs-CZ" sz="2400"/>
              <a:t>                                      </a:t>
            </a:r>
            <a:r>
              <a:rPr lang="cs-CZ" sz="2400">
                <a:latin typeface="Trebuchet MS" pitchFamily="34" charset="0"/>
              </a:rPr>
              <a:t>a všestranně užitečná. </a:t>
            </a:r>
          </a:p>
          <a:p>
            <a:endParaRPr lang="cs-CZ" sz="2400">
              <a:latin typeface="Trebuchet MS" pitchFamily="34" charset="0"/>
            </a:endParaRPr>
          </a:p>
          <a:p>
            <a:r>
              <a:rPr lang="cs-CZ" sz="2400">
                <a:latin typeface="Trebuchet MS" pitchFamily="34" charset="0"/>
              </a:rPr>
              <a:t>Lípa se stala pro svou vůni, půvabnou </a:t>
            </a:r>
          </a:p>
          <a:p>
            <a:r>
              <a:rPr lang="cs-CZ" sz="2400">
                <a:latin typeface="Trebuchet MS" pitchFamily="34" charset="0"/>
              </a:rPr>
              <a:t>korunu i vlídnému stínu symbolem </a:t>
            </a:r>
          </a:p>
          <a:p>
            <a:r>
              <a:rPr lang="cs-CZ" sz="2400">
                <a:latin typeface="Trebuchet MS" pitchFamily="34" charset="0"/>
              </a:rPr>
              <a:t>ochrany, pomoci a lásky. Lidé věřili,</a:t>
            </a:r>
          </a:p>
          <a:p>
            <a:r>
              <a:rPr lang="cs-CZ" sz="2400">
                <a:latin typeface="Trebuchet MS" pitchFamily="34" charset="0"/>
              </a:rPr>
              <a:t>že dokáže odehnat zlé duchy a svou </a:t>
            </a:r>
          </a:p>
          <a:p>
            <a:r>
              <a:rPr lang="cs-CZ" sz="2400">
                <a:latin typeface="Trebuchet MS" pitchFamily="34" charset="0"/>
              </a:rPr>
              <a:t>energií zbaví člověka chmurných </a:t>
            </a:r>
          </a:p>
          <a:p>
            <a:r>
              <a:rPr lang="cs-CZ" sz="2400">
                <a:latin typeface="Trebuchet MS" pitchFamily="34" charset="0"/>
              </a:rPr>
              <a:t>myšlenek. Na lípy zavěšovali </a:t>
            </a:r>
          </a:p>
          <a:p>
            <a:r>
              <a:rPr lang="cs-CZ" sz="2400">
                <a:latin typeface="Trebuchet MS" pitchFamily="34" charset="0"/>
              </a:rPr>
              <a:t>obrázky Panny Marie.</a:t>
            </a:r>
          </a:p>
          <a:p>
            <a:endParaRPr lang="cs-CZ" sz="2400">
              <a:latin typeface="Trebuchet MS" pitchFamily="34" charset="0"/>
            </a:endParaRPr>
          </a:p>
          <a:p>
            <a:endParaRPr lang="cs-CZ" sz="2400">
              <a:latin typeface="Trebuchet MS" pitchFamily="34" charset="0"/>
            </a:endParaRPr>
          </a:p>
          <a:p>
            <a:r>
              <a:rPr lang="cs-CZ" sz="2400">
                <a:latin typeface="Trebuchet MS" pitchFamily="34" charset="0"/>
              </a:rPr>
              <a:t>S tvárným lipovým dřevem pracovali řezbáři, dělali </a:t>
            </a:r>
            <a:r>
              <a:rPr lang="cs-CZ" sz="2400"/>
              <a:t>                  </a:t>
            </a:r>
            <a:r>
              <a:rPr lang="cs-CZ" sz="2400">
                <a:latin typeface="Trebuchet MS" pitchFamily="34" charset="0"/>
              </a:rPr>
              <a:t>z něho oltáře a sochy svatých, proto tedy "svaté dřevo".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 l="14555" r="23492"/>
          <a:stretch>
            <a:fillRect/>
          </a:stretch>
        </p:blipFill>
        <p:spPr bwMode="auto">
          <a:xfrm>
            <a:off x="5867400" y="1484313"/>
            <a:ext cx="289560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088" y="620713"/>
            <a:ext cx="7489825" cy="5184775"/>
          </a:xfrm>
        </p:spPr>
        <p:txBody>
          <a:bodyPr/>
          <a:lstStyle/>
          <a:p>
            <a:pPr algn="l"/>
            <a:r>
              <a:rPr lang="cs-CZ" sz="3200" smtClean="0"/>
              <a:t>Občané si vždy jednou do roka připomínají významné události </a:t>
            </a:r>
            <a:r>
              <a:rPr lang="cs-CZ" sz="3200" smtClean="0">
                <a:latin typeface="Arial" charset="0"/>
              </a:rPr>
              <a:t>                        </a:t>
            </a:r>
            <a:r>
              <a:rPr lang="cs-CZ" sz="3200" smtClean="0"/>
              <a:t>z historie svého státu.</a:t>
            </a:r>
          </a:p>
          <a:p>
            <a:pPr algn="l"/>
            <a:endParaRPr lang="cs-CZ" sz="3200" smtClean="0"/>
          </a:p>
          <a:p>
            <a:pPr algn="l"/>
            <a:r>
              <a:rPr lang="cs-CZ" sz="3200" smtClean="0"/>
              <a:t>K tomu slouží vyhlášení </a:t>
            </a:r>
            <a:r>
              <a:rPr lang="cs-CZ" sz="3200" b="1" smtClean="0"/>
              <a:t>státních svátků </a:t>
            </a:r>
            <a:r>
              <a:rPr lang="cs-CZ" sz="3200" smtClean="0"/>
              <a:t>nebo </a:t>
            </a:r>
            <a:r>
              <a:rPr lang="cs-CZ" sz="3200" b="1" smtClean="0"/>
              <a:t>významných</a:t>
            </a:r>
            <a:r>
              <a:rPr lang="cs-CZ" sz="3200" smtClean="0"/>
              <a:t> a </a:t>
            </a:r>
            <a:r>
              <a:rPr lang="cs-CZ" sz="3200" b="1" smtClean="0"/>
              <a:t>památných dnů</a:t>
            </a:r>
            <a:r>
              <a:rPr lang="cs-CZ" sz="3200" smtClean="0"/>
              <a:t>.</a:t>
            </a:r>
          </a:p>
          <a:p>
            <a:pPr algn="l"/>
            <a:endParaRPr lang="cs-CZ" sz="3200" smtClean="0"/>
          </a:p>
          <a:p>
            <a:pPr algn="l"/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920880" cy="576064"/>
          </a:xfrm>
        </p:spPr>
        <p:txBody>
          <a:bodyPr/>
          <a:lstStyle/>
          <a:p>
            <a:pPr marL="320040" indent="-320040" algn="ct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STÁTNÍ   SVÁTKY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981075"/>
            <a:ext cx="7920038" cy="5688013"/>
          </a:xfrm>
        </p:spPr>
        <p:txBody>
          <a:bodyPr/>
          <a:lstStyle/>
          <a:p>
            <a:pPr algn="l"/>
            <a:endParaRPr lang="cs-CZ" u="sng" smtClean="0"/>
          </a:p>
          <a:p>
            <a:pPr algn="l"/>
            <a:r>
              <a:rPr lang="cs-CZ" smtClean="0">
                <a:solidFill>
                  <a:srgbClr val="FF0000"/>
                </a:solidFill>
              </a:rPr>
              <a:t>1.1. </a:t>
            </a:r>
            <a:r>
              <a:rPr lang="cs-CZ" smtClean="0"/>
              <a:t>Nový rok,  Den obnovy samostatného českého státu</a:t>
            </a:r>
          </a:p>
          <a:p>
            <a:pPr algn="l"/>
            <a:r>
              <a:rPr lang="cs-CZ" smtClean="0"/>
              <a:t>Velikonoční neděle, Velikonoční pondělí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1.5.  </a:t>
            </a:r>
            <a:r>
              <a:rPr lang="cs-CZ" smtClean="0"/>
              <a:t>Svátek práce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8.5.  </a:t>
            </a:r>
            <a:r>
              <a:rPr lang="cs-CZ" smtClean="0"/>
              <a:t>Den vítězství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5.7.  </a:t>
            </a:r>
            <a:r>
              <a:rPr lang="cs-CZ" smtClean="0"/>
              <a:t>Den slovanských věrozvěstů Cyrila a Metoděje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6.7.  </a:t>
            </a:r>
            <a:r>
              <a:rPr lang="cs-CZ" smtClean="0"/>
              <a:t>Den upálení Mistra Jana Husa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28.9.  </a:t>
            </a:r>
            <a:r>
              <a:rPr lang="cs-CZ" smtClean="0"/>
              <a:t>Den české státnosti (sv.Václav)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28.10. </a:t>
            </a:r>
            <a:r>
              <a:rPr lang="cs-CZ" smtClean="0"/>
              <a:t>Den vzniku samostatného československého státu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17.11. </a:t>
            </a:r>
            <a:r>
              <a:rPr lang="cs-CZ" smtClean="0"/>
              <a:t>Den boje za svobodu a demokracii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24.12.</a:t>
            </a:r>
            <a:r>
              <a:rPr lang="cs-CZ" smtClean="0"/>
              <a:t>Štědrý den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25.12. </a:t>
            </a:r>
            <a:r>
              <a:rPr lang="cs-CZ" smtClean="0"/>
              <a:t>1. svátek vánoční (Boží hod vánoční)</a:t>
            </a:r>
          </a:p>
          <a:p>
            <a:pPr algn="l"/>
            <a:r>
              <a:rPr lang="cs-CZ" smtClean="0">
                <a:solidFill>
                  <a:srgbClr val="FF0000"/>
                </a:solidFill>
              </a:rPr>
              <a:t>26.12. </a:t>
            </a:r>
            <a:r>
              <a:rPr lang="cs-CZ" smtClean="0"/>
              <a:t>2. svátek vánoční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650" y="549275"/>
            <a:ext cx="7237413" cy="583247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cs-CZ" sz="2400" u="sng" smtClean="0"/>
              <a:t>Významné a památné dny: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27. leden </a:t>
            </a:r>
            <a:r>
              <a:rPr lang="cs-CZ" sz="2400" smtClean="0"/>
              <a:t>- Den památky obětí holocaustu </a:t>
            </a:r>
            <a:r>
              <a:rPr lang="cs-CZ" sz="2400" smtClean="0">
                <a:latin typeface="Arial" charset="0"/>
              </a:rPr>
              <a:t>                     </a:t>
            </a:r>
            <a:r>
              <a:rPr lang="cs-CZ" sz="2400" smtClean="0"/>
              <a:t>a předcházení zločinům proti lidskosti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8. březen </a:t>
            </a:r>
            <a:r>
              <a:rPr lang="cs-CZ" sz="2400" smtClean="0"/>
              <a:t>- Mezinárodní den žen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12. březen </a:t>
            </a:r>
            <a:r>
              <a:rPr lang="cs-CZ" sz="2400" smtClean="0"/>
              <a:t>- Den přístupu České republiky </a:t>
            </a:r>
            <a:r>
              <a:rPr lang="cs-CZ" sz="2400" smtClean="0">
                <a:latin typeface="Arial" charset="0"/>
              </a:rPr>
              <a:t>                        </a:t>
            </a:r>
            <a:r>
              <a:rPr lang="cs-CZ" sz="2400" smtClean="0"/>
              <a:t>k Severoatlantické smlouvě (NATO)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7. duben </a:t>
            </a:r>
            <a:r>
              <a:rPr lang="cs-CZ" sz="2400" smtClean="0"/>
              <a:t>- Den vzdělanosti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5. květen </a:t>
            </a:r>
            <a:r>
              <a:rPr lang="cs-CZ" sz="2400" smtClean="0"/>
              <a:t>- Květnové povstání českého lidu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15. květen </a:t>
            </a:r>
            <a:r>
              <a:rPr lang="cs-CZ" sz="2400" smtClean="0"/>
              <a:t>- Den rodin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10. červen </a:t>
            </a:r>
            <a:r>
              <a:rPr lang="cs-CZ" sz="2400" smtClean="0"/>
              <a:t>- Vyhlazení obce Lidice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27. červen </a:t>
            </a:r>
            <a:r>
              <a:rPr lang="cs-CZ" sz="2400" smtClean="0"/>
              <a:t>- Den památky obětí komunistického režimu</a:t>
            </a:r>
          </a:p>
          <a:p>
            <a:pPr algn="l">
              <a:lnSpc>
                <a:spcPct val="90000"/>
              </a:lnSpc>
            </a:pPr>
            <a:r>
              <a:rPr lang="cs-CZ" sz="2400" smtClean="0">
                <a:solidFill>
                  <a:srgbClr val="FF0000"/>
                </a:solidFill>
              </a:rPr>
              <a:t>11. listopad </a:t>
            </a:r>
            <a:r>
              <a:rPr lang="cs-CZ" sz="2400" smtClean="0"/>
              <a:t>- Den válečných veteránů </a:t>
            </a:r>
          </a:p>
          <a:p>
            <a:pPr algn="l">
              <a:lnSpc>
                <a:spcPct val="90000"/>
              </a:lnSpc>
            </a:pPr>
            <a:endParaRPr lang="cs-CZ" sz="2400" smtClean="0"/>
          </a:p>
          <a:p>
            <a:pPr algn="l">
              <a:lnSpc>
                <a:spcPct val="90000"/>
              </a:lnSpc>
            </a:pP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373216"/>
            <a:ext cx="8424936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/>
              <a:t>Pomoz děvčatům. Odstraň špatné šipky.</a:t>
            </a:r>
            <a:endParaRPr lang="cs-CZ" sz="2800" dirty="0"/>
          </a:p>
        </p:txBody>
      </p:sp>
      <p:pic>
        <p:nvPicPr>
          <p:cNvPr id="23554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0" y="358775"/>
            <a:ext cx="1746250" cy="1747838"/>
          </a:xfrm>
        </p:spPr>
      </p:pic>
      <p:pic>
        <p:nvPicPr>
          <p:cNvPr id="23555" name="Picture 4" descr="C:\Documents and Settings\Administrator\Local Settings\Temporary Internet Files\Content.IE5\D5J2I7P3\MC9004295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3573463"/>
            <a:ext cx="1803400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pisek se šipkou doprava 6"/>
          <p:cNvSpPr/>
          <p:nvPr/>
        </p:nvSpPr>
        <p:spPr>
          <a:xfrm>
            <a:off x="684213" y="549275"/>
            <a:ext cx="2519362" cy="1366838"/>
          </a:xfrm>
          <a:prstGeom prst="righ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Malý státní znak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508625" y="511175"/>
            <a:ext cx="2808288" cy="1511300"/>
          </a:xfrm>
          <a:prstGeom prst="lef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Vlajka prezidenta republiky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Popisek se šipkou nahoru 8"/>
          <p:cNvSpPr/>
          <p:nvPr/>
        </p:nvSpPr>
        <p:spPr>
          <a:xfrm>
            <a:off x="3419475" y="2328863"/>
            <a:ext cx="1873250" cy="1727200"/>
          </a:xfrm>
          <a:prstGeom prst="up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Státní pečeť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373216"/>
            <a:ext cx="8424936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/>
              <a:t>Pomoz děvčatům. Odstraň špatné šipky.</a:t>
            </a:r>
            <a:endParaRPr lang="cs-CZ" sz="2800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>
          <a:xfrm>
            <a:off x="3378200" y="981075"/>
            <a:ext cx="1914525" cy="722313"/>
          </a:xfrm>
          <a:ln>
            <a:solidFill>
              <a:schemeClr val="tx1"/>
            </a:solidFill>
          </a:ln>
        </p:spPr>
      </p:pic>
      <p:pic>
        <p:nvPicPr>
          <p:cNvPr id="24579" name="Picture 4" descr="C:\Documents and Settings\Administrator\Local Settings\Temporary Internet Files\Content.IE5\D5J2I7P3\MC9004295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3573463"/>
            <a:ext cx="1803400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pisek se šipkou doprava 6"/>
          <p:cNvSpPr/>
          <p:nvPr/>
        </p:nvSpPr>
        <p:spPr>
          <a:xfrm>
            <a:off x="684213" y="549275"/>
            <a:ext cx="2519362" cy="1366838"/>
          </a:xfrm>
          <a:prstGeom prst="righ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Vlajka předsedy vlády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508625" y="511175"/>
            <a:ext cx="2808288" cy="1511300"/>
          </a:xfrm>
          <a:prstGeom prst="lef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Státní vlajka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Popisek se šipkou nahoru 8"/>
          <p:cNvSpPr/>
          <p:nvPr/>
        </p:nvSpPr>
        <p:spPr>
          <a:xfrm>
            <a:off x="3419475" y="2328863"/>
            <a:ext cx="1873250" cy="1727200"/>
          </a:xfrm>
          <a:prstGeom prst="up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Trikolóra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373216"/>
            <a:ext cx="8424936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/>
              <a:t>Pomoz děvčatům. Odstraň špatné šipky.</a:t>
            </a:r>
            <a:endParaRPr lang="cs-CZ" sz="2800" dirty="0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>
          <a:xfrm>
            <a:off x="3530600" y="658813"/>
            <a:ext cx="1473200" cy="1474787"/>
          </a:xfrm>
        </p:spPr>
      </p:pic>
      <p:pic>
        <p:nvPicPr>
          <p:cNvPr id="25603" name="Picture 4" descr="C:\Documents and Settings\Administrator\Local Settings\Temporary Internet Files\Content.IE5\D5J2I7P3\MC9004295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3573463"/>
            <a:ext cx="1803400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pisek se šipkou doprava 6"/>
          <p:cNvSpPr/>
          <p:nvPr/>
        </p:nvSpPr>
        <p:spPr>
          <a:xfrm>
            <a:off x="684213" y="549275"/>
            <a:ext cx="2519362" cy="1366838"/>
          </a:xfrm>
          <a:prstGeom prst="righ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Malý státní znak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508625" y="511175"/>
            <a:ext cx="2808288" cy="1511300"/>
          </a:xfrm>
          <a:prstGeom prst="lef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Velký státní znak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Popisek se šipkou nahoru 8"/>
          <p:cNvSpPr/>
          <p:nvPr/>
        </p:nvSpPr>
        <p:spPr>
          <a:xfrm>
            <a:off x="3419475" y="2328863"/>
            <a:ext cx="1873250" cy="1727200"/>
          </a:xfrm>
          <a:prstGeom prst="up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Střední státní znak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373216"/>
            <a:ext cx="8424936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800" smtClean="0"/>
              <a:t>Pomoz děvčatům. </a:t>
            </a:r>
            <a:r>
              <a:rPr lang="cs-CZ" sz="2800" dirty="0" smtClean="0"/>
              <a:t>Odstraň špatné šipky.</a:t>
            </a:r>
            <a:endParaRPr lang="cs-CZ" sz="2800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450" y="260350"/>
            <a:ext cx="7129463" cy="3946525"/>
          </a:xfrm>
        </p:spPr>
        <p:txBody>
          <a:bodyPr/>
          <a:lstStyle/>
          <a:p>
            <a:r>
              <a:rPr lang="cs-CZ" sz="2800" b="1" smtClean="0"/>
              <a:t>Co symbolizuje šachovnicová orlice?</a:t>
            </a:r>
          </a:p>
        </p:txBody>
      </p:sp>
      <p:pic>
        <p:nvPicPr>
          <p:cNvPr id="26627" name="Picture 4" descr="C:\Documents and Settings\Administrator\Local Settings\Temporary Internet Files\Content.IE5\D5J2I7P3\MC9004295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3573463"/>
            <a:ext cx="1803400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pisek se šipkou doprava 6"/>
          <p:cNvSpPr/>
          <p:nvPr/>
        </p:nvSpPr>
        <p:spPr>
          <a:xfrm>
            <a:off x="395288" y="1733550"/>
            <a:ext cx="2520950" cy="1368425"/>
          </a:xfrm>
          <a:prstGeom prst="righ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Čechy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6084888" y="1589088"/>
            <a:ext cx="2663825" cy="1512887"/>
          </a:xfrm>
          <a:prstGeom prst="lef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Moravu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Popisek se šipkou nahoru 8"/>
          <p:cNvSpPr/>
          <p:nvPr/>
        </p:nvSpPr>
        <p:spPr>
          <a:xfrm>
            <a:off x="3563938" y="3189288"/>
            <a:ext cx="1871662" cy="1728787"/>
          </a:xfrm>
          <a:prstGeom prst="up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Slezsko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66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2825" y="1058863"/>
            <a:ext cx="1827213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1"/>
          <p:cNvSpPr>
            <a:spLocks noChangeArrowheads="1"/>
          </p:cNvSpPr>
          <p:nvPr/>
        </p:nvSpPr>
        <p:spPr bwMode="auto">
          <a:xfrm>
            <a:off x="179388" y="333375"/>
            <a:ext cx="8496300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  <a:hlinkClick r:id="rId2"/>
              </a:rPr>
              <a:t>http://office.microsoft.com/cs-cz/images/results.aspx?ex=2&amp;qu=v%C4%9Bzen%C3%AD#ai:MC900287500|mt:0|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  <a:hlinkClick r:id="rId3"/>
              </a:rPr>
              <a:t>http://cs.wikipedia.org/wiki/Vlajka_prezidenta_%C4%8Cesk%C3%A9_republiky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  <a:hlinkClick r:id="rId4"/>
              </a:rPr>
              <a:t>http://cs.wikipedia.org/wiki/Soubor:Flag_of_the_Czech_Republic.svg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  <a:hlinkClick r:id="rId5"/>
              </a:rPr>
              <a:t>http://cs.wikipedia.org/wiki/Soubor:Skroup-Anthem.jpg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  <a:hlinkClick r:id="rId6"/>
              </a:rPr>
              <a:t>http://cs.wikipedia.org/wiki/Soubor:Small_coat_of_arms_of_the_Czech_Republic.svg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  <a:hlinkClick r:id="rId7"/>
              </a:rPr>
              <a:t>http://cs.wikipedia.org/wiki/Soubor:Coat_of_arms_of_the_Czech_Republic.svg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  <a:hlinkClick r:id="rId8"/>
              </a:rPr>
              <a:t>http://cs.wikipedia.org/wiki/Soubor:Tricolour_of_the_Czech_Republic.svg</a:t>
            </a:r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http://cs.wikipedia.org/wiki/Soubor:Lipa_rada.jpg</a:t>
            </a:r>
          </a:p>
          <a:p>
            <a:endParaRPr lang="cs-CZ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161</TotalTime>
  <Words>340</Words>
  <Application>Microsoft Office PowerPoint</Application>
  <PresentationFormat>On-screen Show (4:3)</PresentationFormat>
  <Paragraphs>78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Trebuchet MS</vt:lpstr>
      <vt:lpstr>Arial</vt:lpstr>
      <vt:lpstr>Georgia</vt:lpstr>
      <vt:lpstr>Calibri</vt:lpstr>
      <vt:lpstr>Baskerville Old Face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a</dc:creator>
  <cp:lastModifiedBy>DUM</cp:lastModifiedBy>
  <cp:revision>25</cp:revision>
  <dcterms:created xsi:type="dcterms:W3CDTF">2011-11-21T00:44:58Z</dcterms:created>
  <dcterms:modified xsi:type="dcterms:W3CDTF">2012-03-30T19:11:47Z</dcterms:modified>
</cp:coreProperties>
</file>